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48"/>
  </p:notesMasterIdLst>
  <p:sldIdLst>
    <p:sldId id="256" r:id="rId2"/>
    <p:sldId id="348" r:id="rId3"/>
    <p:sldId id="470" r:id="rId4"/>
    <p:sldId id="764" r:id="rId5"/>
    <p:sldId id="760" r:id="rId6"/>
    <p:sldId id="713" r:id="rId7"/>
    <p:sldId id="770" r:id="rId8"/>
    <p:sldId id="738" r:id="rId9"/>
    <p:sldId id="739" r:id="rId10"/>
    <p:sldId id="740" r:id="rId11"/>
    <p:sldId id="771" r:id="rId12"/>
    <p:sldId id="741" r:id="rId13"/>
    <p:sldId id="724" r:id="rId14"/>
    <p:sldId id="742" r:id="rId15"/>
    <p:sldId id="744" r:id="rId16"/>
    <p:sldId id="746" r:id="rId17"/>
    <p:sldId id="747" r:id="rId18"/>
    <p:sldId id="748" r:id="rId19"/>
    <p:sldId id="745" r:id="rId20"/>
    <p:sldId id="749" r:id="rId21"/>
    <p:sldId id="758" r:id="rId22"/>
    <p:sldId id="759" r:id="rId23"/>
    <p:sldId id="750" r:id="rId24"/>
    <p:sldId id="752" r:id="rId25"/>
    <p:sldId id="726" r:id="rId26"/>
    <p:sldId id="727" r:id="rId27"/>
    <p:sldId id="728" r:id="rId28"/>
    <p:sldId id="730" r:id="rId29"/>
    <p:sldId id="731" r:id="rId30"/>
    <p:sldId id="733" r:id="rId31"/>
    <p:sldId id="734" r:id="rId32"/>
    <p:sldId id="735" r:id="rId33"/>
    <p:sldId id="757" r:id="rId34"/>
    <p:sldId id="736" r:id="rId35"/>
    <p:sldId id="763" r:id="rId36"/>
    <p:sldId id="756" r:id="rId37"/>
    <p:sldId id="702" r:id="rId38"/>
    <p:sldId id="765" r:id="rId39"/>
    <p:sldId id="761" r:id="rId40"/>
    <p:sldId id="762" r:id="rId41"/>
    <p:sldId id="556" r:id="rId42"/>
    <p:sldId id="557" r:id="rId43"/>
    <p:sldId id="559" r:id="rId44"/>
    <p:sldId id="560" r:id="rId45"/>
    <p:sldId id="561" r:id="rId46"/>
    <p:sldId id="766" r:id="rId47"/>
    <p:sldId id="564" r:id="rId48"/>
    <p:sldId id="693" r:id="rId49"/>
    <p:sldId id="567" r:id="rId50"/>
    <p:sldId id="568" r:id="rId51"/>
    <p:sldId id="569" r:id="rId52"/>
    <p:sldId id="773" r:id="rId53"/>
    <p:sldId id="774" r:id="rId54"/>
    <p:sldId id="570" r:id="rId55"/>
    <p:sldId id="572" r:id="rId56"/>
    <p:sldId id="573" r:id="rId57"/>
    <p:sldId id="768" r:id="rId58"/>
    <p:sldId id="707" r:id="rId59"/>
    <p:sldId id="662" r:id="rId60"/>
    <p:sldId id="666" r:id="rId61"/>
    <p:sldId id="667" r:id="rId62"/>
    <p:sldId id="668" r:id="rId63"/>
    <p:sldId id="669" r:id="rId64"/>
    <p:sldId id="670" r:id="rId65"/>
    <p:sldId id="671" r:id="rId66"/>
    <p:sldId id="672" r:id="rId67"/>
    <p:sldId id="673" r:id="rId68"/>
    <p:sldId id="674" r:id="rId69"/>
    <p:sldId id="772" r:id="rId70"/>
    <p:sldId id="675" r:id="rId71"/>
    <p:sldId id="710" r:id="rId72"/>
    <p:sldId id="677" r:id="rId73"/>
    <p:sldId id="592" r:id="rId74"/>
    <p:sldId id="593" r:id="rId75"/>
    <p:sldId id="594" r:id="rId76"/>
    <p:sldId id="595" r:id="rId77"/>
    <p:sldId id="596" r:id="rId78"/>
    <p:sldId id="597" r:id="rId79"/>
    <p:sldId id="711" r:id="rId80"/>
    <p:sldId id="678" r:id="rId81"/>
    <p:sldId id="679" r:id="rId82"/>
    <p:sldId id="680" r:id="rId83"/>
    <p:sldId id="681" r:id="rId84"/>
    <p:sldId id="682" r:id="rId85"/>
    <p:sldId id="683" r:id="rId86"/>
    <p:sldId id="684" r:id="rId87"/>
    <p:sldId id="606" r:id="rId88"/>
    <p:sldId id="654" r:id="rId89"/>
    <p:sldId id="657" r:id="rId90"/>
    <p:sldId id="658" r:id="rId91"/>
    <p:sldId id="767" r:id="rId92"/>
    <p:sldId id="609" r:id="rId93"/>
    <p:sldId id="610" r:id="rId94"/>
    <p:sldId id="611" r:id="rId95"/>
    <p:sldId id="612" r:id="rId96"/>
    <p:sldId id="613" r:id="rId97"/>
    <p:sldId id="614" r:id="rId98"/>
    <p:sldId id="615" r:id="rId99"/>
    <p:sldId id="616" r:id="rId100"/>
    <p:sldId id="617" r:id="rId101"/>
    <p:sldId id="618" r:id="rId102"/>
    <p:sldId id="619" r:id="rId103"/>
    <p:sldId id="621" r:id="rId104"/>
    <p:sldId id="622" r:id="rId105"/>
    <p:sldId id="623" r:id="rId106"/>
    <p:sldId id="624" r:id="rId107"/>
    <p:sldId id="626" r:id="rId108"/>
    <p:sldId id="686" r:id="rId109"/>
    <p:sldId id="627" r:id="rId110"/>
    <p:sldId id="628" r:id="rId111"/>
    <p:sldId id="629" r:id="rId112"/>
    <p:sldId id="689" r:id="rId113"/>
    <p:sldId id="688" r:id="rId114"/>
    <p:sldId id="690" r:id="rId115"/>
    <p:sldId id="630" r:id="rId116"/>
    <p:sldId id="703" r:id="rId117"/>
    <p:sldId id="687" r:id="rId118"/>
    <p:sldId id="631" r:id="rId119"/>
    <p:sldId id="633" r:id="rId120"/>
    <p:sldId id="634" r:id="rId121"/>
    <p:sldId id="635" r:id="rId122"/>
    <p:sldId id="636" r:id="rId123"/>
    <p:sldId id="637" r:id="rId124"/>
    <p:sldId id="638" r:id="rId125"/>
    <p:sldId id="639" r:id="rId126"/>
    <p:sldId id="640" r:id="rId127"/>
    <p:sldId id="641" r:id="rId128"/>
    <p:sldId id="642" r:id="rId129"/>
    <p:sldId id="643" r:id="rId130"/>
    <p:sldId id="644" r:id="rId131"/>
    <p:sldId id="645" r:id="rId132"/>
    <p:sldId id="691" r:id="rId133"/>
    <p:sldId id="646" r:id="rId134"/>
    <p:sldId id="647" r:id="rId135"/>
    <p:sldId id="649" r:id="rId136"/>
    <p:sldId id="650" r:id="rId137"/>
    <p:sldId id="651" r:id="rId138"/>
    <p:sldId id="653" r:id="rId139"/>
    <p:sldId id="652" r:id="rId140"/>
    <p:sldId id="694" r:id="rId141"/>
    <p:sldId id="696" r:id="rId142"/>
    <p:sldId id="697" r:id="rId143"/>
    <p:sldId id="698" r:id="rId144"/>
    <p:sldId id="701" r:id="rId145"/>
    <p:sldId id="706" r:id="rId146"/>
    <p:sldId id="769" r:id="rId147"/>
  </p:sldIdLst>
  <p:sldSz cx="9144000" cy="6858000" type="screen4x3"/>
  <p:notesSz cx="6858000" cy="9144000"/>
  <p:defaultTextStyle>
    <a:defPPr>
      <a:defRPr lang="en-US"/>
    </a:defPPr>
    <a:lvl1pPr algn="l" rtl="0" eaLnBrk="0" fontAlgn="base" hangingPunct="0">
      <a:spcBef>
        <a:spcPct val="0"/>
      </a:spcBef>
      <a:spcAft>
        <a:spcPct val="0"/>
      </a:spcAft>
      <a:defRPr kumimoji="1" sz="2800" b="1" kern="1200">
        <a:solidFill>
          <a:schemeClr val="tx1"/>
        </a:solidFill>
        <a:latin typeface="Times New Roman" panose="02020603050405020304" pitchFamily="18" charset="0"/>
        <a:ea typeface="隶书" panose="02010509060101010101" pitchFamily="49" charset="-122"/>
        <a:cs typeface="+mn-cs"/>
      </a:defRPr>
    </a:lvl1pPr>
    <a:lvl2pPr marL="457200" algn="l" rtl="0" eaLnBrk="0" fontAlgn="base" hangingPunct="0">
      <a:spcBef>
        <a:spcPct val="0"/>
      </a:spcBef>
      <a:spcAft>
        <a:spcPct val="0"/>
      </a:spcAft>
      <a:defRPr kumimoji="1" sz="2800" b="1" kern="1200">
        <a:solidFill>
          <a:schemeClr val="tx1"/>
        </a:solidFill>
        <a:latin typeface="Times New Roman" panose="02020603050405020304" pitchFamily="18" charset="0"/>
        <a:ea typeface="隶书" panose="02010509060101010101" pitchFamily="49" charset="-122"/>
        <a:cs typeface="+mn-cs"/>
      </a:defRPr>
    </a:lvl2pPr>
    <a:lvl3pPr marL="914400" algn="l" rtl="0" eaLnBrk="0" fontAlgn="base" hangingPunct="0">
      <a:spcBef>
        <a:spcPct val="0"/>
      </a:spcBef>
      <a:spcAft>
        <a:spcPct val="0"/>
      </a:spcAft>
      <a:defRPr kumimoji="1" sz="2800" b="1" kern="1200">
        <a:solidFill>
          <a:schemeClr val="tx1"/>
        </a:solidFill>
        <a:latin typeface="Times New Roman" panose="02020603050405020304" pitchFamily="18" charset="0"/>
        <a:ea typeface="隶书" panose="02010509060101010101" pitchFamily="49" charset="-122"/>
        <a:cs typeface="+mn-cs"/>
      </a:defRPr>
    </a:lvl3pPr>
    <a:lvl4pPr marL="1371600" algn="l" rtl="0" eaLnBrk="0" fontAlgn="base" hangingPunct="0">
      <a:spcBef>
        <a:spcPct val="0"/>
      </a:spcBef>
      <a:spcAft>
        <a:spcPct val="0"/>
      </a:spcAft>
      <a:defRPr kumimoji="1" sz="2800" b="1" kern="1200">
        <a:solidFill>
          <a:schemeClr val="tx1"/>
        </a:solidFill>
        <a:latin typeface="Times New Roman" panose="02020603050405020304" pitchFamily="18" charset="0"/>
        <a:ea typeface="隶书" panose="02010509060101010101" pitchFamily="49" charset="-122"/>
        <a:cs typeface="+mn-cs"/>
      </a:defRPr>
    </a:lvl4pPr>
    <a:lvl5pPr marL="1828800" algn="l" rtl="0" eaLnBrk="0" fontAlgn="base" hangingPunct="0">
      <a:spcBef>
        <a:spcPct val="0"/>
      </a:spcBef>
      <a:spcAft>
        <a:spcPct val="0"/>
      </a:spcAft>
      <a:defRPr kumimoji="1" sz="2800" b="1" kern="1200">
        <a:solidFill>
          <a:schemeClr val="tx1"/>
        </a:solidFill>
        <a:latin typeface="Times New Roman" panose="02020603050405020304" pitchFamily="18" charset="0"/>
        <a:ea typeface="隶书" panose="02010509060101010101" pitchFamily="49"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隶书" panose="02010509060101010101" pitchFamily="49"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隶书" panose="02010509060101010101" pitchFamily="49"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隶书" panose="02010509060101010101" pitchFamily="49"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隶书" panose="020105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00FF00"/>
    <a:srgbClr val="33CC33"/>
    <a:srgbClr val="99FF33"/>
    <a:srgbClr val="66FF33"/>
    <a:srgbClr val="00FFCC"/>
    <a:srgbClr val="8000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585" autoAdjust="0"/>
    <p:restoredTop sz="82282" autoAdjust="0"/>
  </p:normalViewPr>
  <p:slideViewPr>
    <p:cSldViewPr>
      <p:cViewPr varScale="1">
        <p:scale>
          <a:sx n="90" d="100"/>
          <a:sy n="90" d="100"/>
        </p:scale>
        <p:origin x="1698" y="90"/>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_rels/viewProps.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56B1472E-5FD6-486E-AC70-11F6053C4A75}" type="datetimeFigureOut">
              <a:rPr lang="zh-CN" altLang="en-US"/>
              <a:pPr>
                <a:defRPr/>
              </a:pPr>
              <a:t>2020/10/28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D0F83152-24B5-4366-9805-D80F594224D3}" type="slidenum">
              <a:rPr lang="zh-CN" altLang="en-US"/>
              <a:pPr>
                <a:defRPr/>
              </a:pPr>
              <a:t>‹#›</a:t>
            </a:fld>
            <a:endParaRPr lang="zh-CN" altLang="en-US"/>
          </a:p>
        </p:txBody>
      </p:sp>
    </p:spTree>
    <p:extLst>
      <p:ext uri="{BB962C8B-B14F-4D97-AF65-F5344CB8AC3E}">
        <p14:creationId xmlns:p14="http://schemas.microsoft.com/office/powerpoint/2010/main" val="20333856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5</a:t>
            </a:fld>
            <a:endParaRPr lang="zh-CN" altLang="en-US"/>
          </a:p>
        </p:txBody>
      </p:sp>
    </p:spTree>
    <p:extLst>
      <p:ext uri="{BB962C8B-B14F-4D97-AF65-F5344CB8AC3E}">
        <p14:creationId xmlns:p14="http://schemas.microsoft.com/office/powerpoint/2010/main" val="2595183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26</a:t>
            </a:fld>
            <a:endParaRPr lang="zh-CN" altLang="en-US"/>
          </a:p>
        </p:txBody>
      </p:sp>
    </p:spTree>
    <p:extLst>
      <p:ext uri="{BB962C8B-B14F-4D97-AF65-F5344CB8AC3E}">
        <p14:creationId xmlns:p14="http://schemas.microsoft.com/office/powerpoint/2010/main" val="3092848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33</a:t>
            </a:fld>
            <a:endParaRPr lang="zh-CN" altLang="en-US"/>
          </a:p>
        </p:txBody>
      </p:sp>
    </p:spTree>
    <p:extLst>
      <p:ext uri="{BB962C8B-B14F-4D97-AF65-F5344CB8AC3E}">
        <p14:creationId xmlns:p14="http://schemas.microsoft.com/office/powerpoint/2010/main" val="585475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36</a:t>
            </a:fld>
            <a:endParaRPr lang="zh-CN" altLang="en-US"/>
          </a:p>
        </p:txBody>
      </p:sp>
    </p:spTree>
    <p:extLst>
      <p:ext uri="{BB962C8B-B14F-4D97-AF65-F5344CB8AC3E}">
        <p14:creationId xmlns:p14="http://schemas.microsoft.com/office/powerpoint/2010/main" val="4000933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37</a:t>
            </a:fld>
            <a:endParaRPr lang="zh-CN" altLang="en-US"/>
          </a:p>
        </p:txBody>
      </p:sp>
    </p:spTree>
    <p:extLst>
      <p:ext uri="{BB962C8B-B14F-4D97-AF65-F5344CB8AC3E}">
        <p14:creationId xmlns:p14="http://schemas.microsoft.com/office/powerpoint/2010/main" val="2488392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39</a:t>
            </a:fld>
            <a:endParaRPr lang="zh-CN" altLang="en-US"/>
          </a:p>
        </p:txBody>
      </p:sp>
    </p:spTree>
    <p:extLst>
      <p:ext uri="{BB962C8B-B14F-4D97-AF65-F5344CB8AC3E}">
        <p14:creationId xmlns:p14="http://schemas.microsoft.com/office/powerpoint/2010/main" val="1219397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41</a:t>
            </a:fld>
            <a:endParaRPr lang="zh-CN" altLang="en-US"/>
          </a:p>
        </p:txBody>
      </p:sp>
    </p:spTree>
    <p:extLst>
      <p:ext uri="{BB962C8B-B14F-4D97-AF65-F5344CB8AC3E}">
        <p14:creationId xmlns:p14="http://schemas.microsoft.com/office/powerpoint/2010/main" val="2662990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45</a:t>
            </a:fld>
            <a:endParaRPr lang="zh-CN" altLang="en-US"/>
          </a:p>
        </p:txBody>
      </p:sp>
    </p:spTree>
    <p:extLst>
      <p:ext uri="{BB962C8B-B14F-4D97-AF65-F5344CB8AC3E}">
        <p14:creationId xmlns:p14="http://schemas.microsoft.com/office/powerpoint/2010/main" val="401741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一般选择</a:t>
            </a:r>
            <a:r>
              <a:rPr lang="en-US" altLang="zh-CN" dirty="0"/>
              <a:t>BP</a:t>
            </a:r>
            <a:r>
              <a:rPr lang="zh-CN" altLang="en-US" dirty="0"/>
              <a:t>学习算法及各种变形，学习好之后用来代替被控对象，提供控制误差的反向传播通道，或直接代替传统控制器，如</a:t>
            </a:r>
            <a:r>
              <a:rPr lang="en-US" altLang="zh-CN" dirty="0"/>
              <a:t>PID</a:t>
            </a:r>
            <a:r>
              <a:rPr lang="zh-CN" altLang="en-US" dirty="0"/>
              <a:t>控制器</a:t>
            </a: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49</a:t>
            </a:fld>
            <a:endParaRPr lang="zh-CN" altLang="en-US"/>
          </a:p>
        </p:txBody>
      </p:sp>
    </p:spTree>
    <p:extLst>
      <p:ext uri="{BB962C8B-B14F-4D97-AF65-F5344CB8AC3E}">
        <p14:creationId xmlns:p14="http://schemas.microsoft.com/office/powerpoint/2010/main" val="3570602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50</a:t>
            </a:fld>
            <a:endParaRPr lang="zh-CN" altLang="en-US"/>
          </a:p>
        </p:txBody>
      </p:sp>
    </p:spTree>
    <p:extLst>
      <p:ext uri="{BB962C8B-B14F-4D97-AF65-F5344CB8AC3E}">
        <p14:creationId xmlns:p14="http://schemas.microsoft.com/office/powerpoint/2010/main" val="3421428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51</a:t>
            </a:fld>
            <a:endParaRPr lang="zh-CN" altLang="en-US"/>
          </a:p>
        </p:txBody>
      </p:sp>
    </p:spTree>
    <p:extLst>
      <p:ext uri="{BB962C8B-B14F-4D97-AF65-F5344CB8AC3E}">
        <p14:creationId xmlns:p14="http://schemas.microsoft.com/office/powerpoint/2010/main" val="621880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6</a:t>
            </a:fld>
            <a:endParaRPr lang="zh-CN" altLang="en-US"/>
          </a:p>
        </p:txBody>
      </p:sp>
    </p:spTree>
    <p:extLst>
      <p:ext uri="{BB962C8B-B14F-4D97-AF65-F5344CB8AC3E}">
        <p14:creationId xmlns:p14="http://schemas.microsoft.com/office/powerpoint/2010/main" val="3826342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52</a:t>
            </a:fld>
            <a:endParaRPr lang="zh-CN" altLang="en-US"/>
          </a:p>
        </p:txBody>
      </p:sp>
    </p:spTree>
    <p:extLst>
      <p:ext uri="{BB962C8B-B14F-4D97-AF65-F5344CB8AC3E}">
        <p14:creationId xmlns:p14="http://schemas.microsoft.com/office/powerpoint/2010/main" val="3593058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53</a:t>
            </a:fld>
            <a:endParaRPr lang="zh-CN" altLang="en-US"/>
          </a:p>
        </p:txBody>
      </p:sp>
    </p:spTree>
    <p:extLst>
      <p:ext uri="{BB962C8B-B14F-4D97-AF65-F5344CB8AC3E}">
        <p14:creationId xmlns:p14="http://schemas.microsoft.com/office/powerpoint/2010/main" val="298233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b="0" dirty="0">
                <a:latin typeface="隶书" panose="02010509060101010101" pitchFamily="49" charset="-122"/>
                <a:ea typeface="隶书" panose="02010509060101010101" pitchFamily="49" charset="-122"/>
              </a:rPr>
              <a:t>离线辨识：预先完成网络的学习或训练，但输入输出训练集很难覆盖对象所有可能的工作范围、且难以适应系统在工作过程中的参数变化</a:t>
            </a:r>
            <a:endParaRPr kumimoji="0" lang="en-US" altLang="zh-CN" sz="1200" b="0" dirty="0">
              <a:latin typeface="隶书" panose="02010509060101010101" pitchFamily="49" charset="-122"/>
              <a:ea typeface="隶书" panose="02010509060101010101" pitchFamily="49" charset="-122"/>
            </a:endParaRPr>
          </a:p>
          <a:p>
            <a:r>
              <a:rPr lang="en-US" altLang="zh-CN" dirty="0"/>
              <a:t>(</a:t>
            </a:r>
            <a:r>
              <a:rPr lang="zh-CN" altLang="en-US" dirty="0"/>
              <a:t>由于网络具有学习能力，故当被辨识对象的特性变化时，神经网络也能通过不断地调整权值和阈值自适应地跟踪对象系统的变化。</a:t>
            </a:r>
            <a:r>
              <a:rPr lang="en-US" altLang="zh-CN" dirty="0"/>
              <a:t>)</a:t>
            </a:r>
          </a:p>
          <a:p>
            <a:endParaRPr lang="zh-CN" altLang="en-US" dirty="0"/>
          </a:p>
        </p:txBody>
      </p:sp>
      <p:sp>
        <p:nvSpPr>
          <p:cNvPr id="4" name="灯片编号占位符 3"/>
          <p:cNvSpPr>
            <a:spLocks noGrp="1"/>
          </p:cNvSpPr>
          <p:nvPr>
            <p:ph type="sldNum" sz="quarter" idx="5"/>
          </p:nvPr>
        </p:nvSpPr>
        <p:spPr/>
        <p:txBody>
          <a:bodyPr/>
          <a:lstStyle/>
          <a:p>
            <a:pPr>
              <a:defRPr/>
            </a:pPr>
            <a:fld id="{D0F83152-24B5-4366-9805-D80F594224D3}" type="slidenum">
              <a:rPr lang="zh-CN" altLang="en-US" smtClean="0"/>
              <a:pPr>
                <a:defRPr/>
              </a:pPr>
              <a:t>54</a:t>
            </a:fld>
            <a:endParaRPr lang="zh-CN" altLang="en-US"/>
          </a:p>
        </p:txBody>
      </p:sp>
    </p:spTree>
    <p:extLst>
      <p:ext uri="{BB962C8B-B14F-4D97-AF65-F5344CB8AC3E}">
        <p14:creationId xmlns:p14="http://schemas.microsoft.com/office/powerpoint/2010/main" val="2628060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dirty="0">
                <a:latin typeface="Times New Roman" panose="02020603050405020304" pitchFamily="18" charset="0"/>
                <a:cs typeface="Times New Roman" panose="02020603050405020304" pitchFamily="18" charset="0"/>
              </a:rPr>
              <a:t>保证经过足够多的样本学习以后</a:t>
            </a:r>
            <a:r>
              <a:rPr kumimoji="0" lang="en-US" altLang="zh-CN" sz="1200" b="0" dirty="0">
                <a:latin typeface="Times New Roman" panose="02020603050405020304" pitchFamily="18" charset="0"/>
                <a:cs typeface="Times New Roman" panose="02020603050405020304" pitchFamily="18" charset="0"/>
              </a:rPr>
              <a:t>M</a:t>
            </a:r>
            <a:r>
              <a:rPr kumimoji="0" lang="zh-CN" altLang="en-US" sz="1200" b="0" dirty="0">
                <a:latin typeface="Times New Roman" panose="02020603050405020304" pitchFamily="18" charset="0"/>
                <a:cs typeface="Times New Roman" panose="02020603050405020304" pitchFamily="18" charset="0"/>
              </a:rPr>
              <a:t>能够以任意精度逼近</a:t>
            </a:r>
            <a:r>
              <a:rPr kumimoji="0" lang="en-US" altLang="zh-CN" sz="1200" b="0" dirty="0">
                <a:latin typeface="Times New Roman" panose="02020603050405020304" pitchFamily="18" charset="0"/>
                <a:cs typeface="Times New Roman" panose="02020603050405020304" pitchFamily="18" charset="0"/>
              </a:rPr>
              <a:t>P</a:t>
            </a:r>
            <a:r>
              <a:rPr kumimoji="0" lang="zh-CN" altLang="en-US" sz="1200" b="0" dirty="0">
                <a:latin typeface="Times New Roman" panose="02020603050405020304" pitchFamily="18" charset="0"/>
                <a:cs typeface="Times New Roman" panose="02020603050405020304" pitchFamily="18" charset="0"/>
              </a:rPr>
              <a:t>，并且具有最简单的结构形式和最少的可调参数；一般说来</a:t>
            </a:r>
            <a:r>
              <a:rPr kumimoji="0" lang="en-US" altLang="zh-CN" sz="1200" b="0" dirty="0">
                <a:latin typeface="Times New Roman" panose="02020603050405020304" pitchFamily="18" charset="0"/>
                <a:cs typeface="Times New Roman" panose="02020603050405020304" pitchFamily="18" charset="0"/>
              </a:rPr>
              <a:t>M</a:t>
            </a:r>
            <a:r>
              <a:rPr kumimoji="0" lang="zh-CN" altLang="en-US" sz="1200" b="0" dirty="0">
                <a:latin typeface="Times New Roman" panose="02020603050405020304" pitchFamily="18" charset="0"/>
                <a:cs typeface="Times New Roman" panose="02020603050405020304" pitchFamily="18" charset="0"/>
              </a:rPr>
              <a:t>可以由一个或多个神经网络组成，</a:t>
            </a:r>
            <a:r>
              <a:rPr kumimoji="0" lang="en-US" altLang="zh-CN" sz="1200" b="0" dirty="0">
                <a:latin typeface="Times New Roman" panose="02020603050405020304" pitchFamily="18" charset="0"/>
                <a:cs typeface="Times New Roman" panose="02020603050405020304" pitchFamily="18" charset="0"/>
              </a:rPr>
              <a:t>M</a:t>
            </a:r>
            <a:r>
              <a:rPr kumimoji="0" lang="zh-CN" altLang="en-US" sz="1200" b="0" dirty="0">
                <a:latin typeface="Times New Roman" panose="02020603050405020304" pitchFamily="18" charset="0"/>
                <a:cs typeface="Times New Roman" panose="02020603050405020304" pitchFamily="18" charset="0"/>
              </a:rPr>
              <a:t>的结构确定以后还要选择神经网络的种类，之后再试神经网络的结构参数（层数、每层的节点数）</a:t>
            </a:r>
            <a:r>
              <a:rPr kumimoji="0" lang="en-US" altLang="zh-CN" sz="1200" b="0" dirty="0">
                <a:latin typeface="Times New Roman" panose="02020603050405020304" pitchFamily="18" charset="0"/>
                <a:cs typeface="Times New Roman" panose="02020603050405020304" pitchFamily="18" charset="0"/>
              </a:rPr>
              <a:t>…</a:t>
            </a:r>
            <a:r>
              <a:rPr kumimoji="0" lang="zh-CN" altLang="en-US" sz="1200" b="0" dirty="0">
                <a:latin typeface="Times New Roman" panose="02020603050405020304" pitchFamily="18" charset="0"/>
                <a:cs typeface="Times New Roman" panose="02020603050405020304" pitchFamily="18" charset="0"/>
              </a:rPr>
              <a:t>。</a:t>
            </a:r>
            <a:r>
              <a:rPr kumimoji="0" lang="en-US" altLang="zh-CN" sz="1200" b="0" dirty="0">
                <a:latin typeface="Times New Roman" panose="02020603050405020304" pitchFamily="18" charset="0"/>
                <a:cs typeface="Times New Roman" panose="02020603050405020304" pitchFamily="18" charset="0"/>
              </a:rPr>
              <a:t>M</a:t>
            </a:r>
            <a:r>
              <a:rPr kumimoji="0" lang="zh-CN" altLang="en-US" sz="1200" b="0" dirty="0">
                <a:latin typeface="Times New Roman" panose="02020603050405020304" pitchFamily="18" charset="0"/>
                <a:cs typeface="Times New Roman" panose="02020603050405020304" pitchFamily="18" charset="0"/>
              </a:rPr>
              <a:t>的结构设计是一个难题，许多理论尚未解决，需要依靠人的经验</a:t>
            </a:r>
            <a:endParaRPr kumimoji="0" lang="en-US" altLang="zh-CN" sz="1200" b="0" dirty="0">
              <a:latin typeface="Times New Roman" panose="02020603050405020304" pitchFamily="18" charset="0"/>
              <a:cs typeface="Times New Roman" panose="02020603050405020304" pitchFamily="18" charset="0"/>
            </a:endParaRPr>
          </a:p>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58</a:t>
            </a:fld>
            <a:endParaRPr lang="zh-CN" altLang="en-US"/>
          </a:p>
        </p:txBody>
      </p:sp>
    </p:spTree>
    <p:extLst>
      <p:ext uri="{BB962C8B-B14F-4D97-AF65-F5344CB8AC3E}">
        <p14:creationId xmlns:p14="http://schemas.microsoft.com/office/powerpoint/2010/main" val="1937095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目前最常用的拟合平稳序列的模型</a:t>
            </a:r>
            <a:endParaRPr lang="en-US" altLang="zh-CN" dirty="0"/>
          </a:p>
          <a:p>
            <a:r>
              <a:rPr lang="en-US" altLang="zh-CN" sz="1200" b="0" i="0" kern="1200" dirty="0">
                <a:solidFill>
                  <a:schemeClr val="tx1"/>
                </a:solidFill>
                <a:effectLst/>
                <a:latin typeface="+mn-lt"/>
                <a:ea typeface="+mn-ea"/>
                <a:cs typeface="+mn-cs"/>
              </a:rPr>
              <a:t>AR</a:t>
            </a:r>
            <a:r>
              <a:rPr lang="zh-CN" altLang="en-US" sz="1200" b="0" i="0" kern="1200" dirty="0">
                <a:solidFill>
                  <a:schemeClr val="tx1"/>
                </a:solidFill>
                <a:effectLst/>
                <a:latin typeface="+mn-lt"/>
                <a:ea typeface="+mn-ea"/>
                <a:cs typeface="+mn-cs"/>
              </a:rPr>
              <a:t>模型利用前期数值与后期数值的相关关系（自相关），建立包含前期数值和后期数值的回归方程，达到预测的目的，因此成为自回归过程</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ARMA</a:t>
            </a:r>
            <a:r>
              <a:rPr lang="zh-CN" altLang="en-US" sz="1200" b="0" i="0" kern="1200" dirty="0">
                <a:solidFill>
                  <a:schemeClr val="tx1"/>
                </a:solidFill>
                <a:effectLst/>
                <a:latin typeface="+mn-lt"/>
                <a:ea typeface="+mn-ea"/>
                <a:cs typeface="+mn-cs"/>
              </a:rPr>
              <a:t>模型中，自回归过程负责量化当前数据与前期数据之间的关系，移动平均过程负责解决随机变动项的求解问题</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61</a:t>
            </a:fld>
            <a:endParaRPr lang="zh-CN" altLang="en-US"/>
          </a:p>
        </p:txBody>
      </p:sp>
    </p:spTree>
    <p:extLst>
      <p:ext uri="{BB962C8B-B14F-4D97-AF65-F5344CB8AC3E}">
        <p14:creationId xmlns:p14="http://schemas.microsoft.com/office/powerpoint/2010/main" val="3582818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62</a:t>
            </a:fld>
            <a:endParaRPr lang="zh-CN" altLang="en-US"/>
          </a:p>
        </p:txBody>
      </p:sp>
    </p:spTree>
    <p:extLst>
      <p:ext uri="{BB962C8B-B14F-4D97-AF65-F5344CB8AC3E}">
        <p14:creationId xmlns:p14="http://schemas.microsoft.com/office/powerpoint/2010/main" val="907290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63</a:t>
            </a:fld>
            <a:endParaRPr lang="zh-CN" altLang="en-US"/>
          </a:p>
        </p:txBody>
      </p:sp>
    </p:spTree>
    <p:extLst>
      <p:ext uri="{BB962C8B-B14F-4D97-AF65-F5344CB8AC3E}">
        <p14:creationId xmlns:p14="http://schemas.microsoft.com/office/powerpoint/2010/main" val="326461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65</a:t>
            </a:fld>
            <a:endParaRPr lang="zh-CN" altLang="en-US"/>
          </a:p>
        </p:txBody>
      </p:sp>
    </p:spTree>
    <p:extLst>
      <p:ext uri="{BB962C8B-B14F-4D97-AF65-F5344CB8AC3E}">
        <p14:creationId xmlns:p14="http://schemas.microsoft.com/office/powerpoint/2010/main" val="14001241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结构单元机记忆隐层过去的状态，并且在下一时刻连同网络输入一起作为隐层单元输入，使得部分递归网络具有记忆特性</a:t>
            </a:r>
            <a:endParaRPr lang="en-US" altLang="zh-CN" dirty="0"/>
          </a:p>
          <a:p>
            <a:r>
              <a:rPr lang="zh-CN" altLang="en-US" dirty="0"/>
              <a:t>结构单元用来记忆隐层单元前一时刻输出，可以认为是一个延时算子，前馈连接部分可进行连接权修正，递归部分则固定，不能进行学习，</a:t>
            </a: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74</a:t>
            </a:fld>
            <a:endParaRPr lang="zh-CN" altLang="en-US"/>
          </a:p>
        </p:txBody>
      </p:sp>
    </p:spTree>
    <p:extLst>
      <p:ext uri="{BB962C8B-B14F-4D97-AF65-F5344CB8AC3E}">
        <p14:creationId xmlns:p14="http://schemas.microsoft.com/office/powerpoint/2010/main" val="298615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76</a:t>
            </a:fld>
            <a:endParaRPr lang="zh-CN" altLang="en-US"/>
          </a:p>
        </p:txBody>
      </p:sp>
    </p:spTree>
    <p:extLst>
      <p:ext uri="{BB962C8B-B14F-4D97-AF65-F5344CB8AC3E}">
        <p14:creationId xmlns:p14="http://schemas.microsoft.com/office/powerpoint/2010/main" val="3785140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12</a:t>
            </a:fld>
            <a:endParaRPr lang="zh-CN" altLang="en-US"/>
          </a:p>
        </p:txBody>
      </p:sp>
    </p:spTree>
    <p:extLst>
      <p:ext uri="{BB962C8B-B14F-4D97-AF65-F5344CB8AC3E}">
        <p14:creationId xmlns:p14="http://schemas.microsoft.com/office/powerpoint/2010/main" val="3214355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78</a:t>
            </a:fld>
            <a:endParaRPr lang="zh-CN" altLang="en-US"/>
          </a:p>
        </p:txBody>
      </p:sp>
    </p:spTree>
    <p:extLst>
      <p:ext uri="{BB962C8B-B14F-4D97-AF65-F5344CB8AC3E}">
        <p14:creationId xmlns:p14="http://schemas.microsoft.com/office/powerpoint/2010/main" val="28997243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80</a:t>
            </a:fld>
            <a:endParaRPr lang="zh-CN" altLang="en-US"/>
          </a:p>
        </p:txBody>
      </p:sp>
    </p:spTree>
    <p:extLst>
      <p:ext uri="{BB962C8B-B14F-4D97-AF65-F5344CB8AC3E}">
        <p14:creationId xmlns:p14="http://schemas.microsoft.com/office/powerpoint/2010/main" val="826029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应用</a:t>
                </a:r>
                <a:r>
                  <a:rPr lang="en-US" altLang="zh-CN" dirty="0"/>
                  <a:t>BP</a:t>
                </a:r>
                <a:r>
                  <a:rPr lang="zh-CN" altLang="en-US" dirty="0"/>
                  <a:t>算法的关键是求解偏导数</a:t>
                </a:r>
                <a14:m>
                  <m:oMath xmlns:m="http://schemas.openxmlformats.org/officeDocument/2006/math">
                    <m:f>
                      <m:fPr>
                        <m:ctrlPr>
                          <a:rPr kumimoji="0" lang="en-US" altLang="zh-CN" b="0" i="1" smtClean="0">
                            <a:solidFill>
                              <a:srgbClr val="FF0000"/>
                            </a:solidFill>
                            <a:latin typeface="Cambria Math" panose="02040503050406030204" pitchFamily="18" charset="0"/>
                          </a:rPr>
                        </m:ctrlPr>
                      </m:fPr>
                      <m:num>
                        <m:r>
                          <a:rPr kumimoji="0" lang="zh-CN" altLang="en-US" b="0" i="1" smtClean="0">
                            <a:solidFill>
                              <a:srgbClr val="FF0000"/>
                            </a:solidFill>
                            <a:latin typeface="Cambria Math" panose="02040503050406030204" pitchFamily="18" charset="0"/>
                          </a:rPr>
                          <m:t>𝜕</m:t>
                        </m:r>
                        <m:r>
                          <a:rPr kumimoji="0" lang="en-US" altLang="zh-CN" b="0" i="1" smtClean="0">
                            <a:solidFill>
                              <a:srgbClr val="FF0000"/>
                            </a:solidFill>
                            <a:latin typeface="Cambria Math" panose="02040503050406030204" pitchFamily="18" charset="0"/>
                          </a:rPr>
                          <m:t>𝑦</m:t>
                        </m:r>
                        <m:r>
                          <a:rPr kumimoji="0" lang="en-US" altLang="zh-CN" b="0" i="1" smtClean="0">
                            <a:solidFill>
                              <a:srgbClr val="FF0000"/>
                            </a:solidFill>
                            <a:latin typeface="Cambria Math" panose="02040503050406030204" pitchFamily="18" charset="0"/>
                          </a:rPr>
                          <m:t>(</m:t>
                        </m:r>
                        <m:r>
                          <a:rPr kumimoji="0" lang="en-US" altLang="zh-CN" b="0" i="1" smtClean="0">
                            <a:solidFill>
                              <a:srgbClr val="FF0000"/>
                            </a:solidFill>
                            <a:latin typeface="Cambria Math" panose="02040503050406030204" pitchFamily="18" charset="0"/>
                          </a:rPr>
                          <m:t>𝑘</m:t>
                        </m:r>
                        <m:r>
                          <a:rPr kumimoji="0" lang="en-US" altLang="zh-CN" b="0" i="1" smtClean="0">
                            <a:solidFill>
                              <a:srgbClr val="FF0000"/>
                            </a:solidFill>
                            <a:latin typeface="Cambria Math" panose="02040503050406030204" pitchFamily="18" charset="0"/>
                          </a:rPr>
                          <m:t>)</m:t>
                        </m:r>
                      </m:num>
                      <m:den>
                        <m:r>
                          <a:rPr kumimoji="0" lang="zh-CN" altLang="en-US" b="0" i="1" smtClean="0">
                            <a:solidFill>
                              <a:srgbClr val="FF0000"/>
                            </a:solidFill>
                            <a:latin typeface="Cambria Math" panose="02040503050406030204" pitchFamily="18" charset="0"/>
                          </a:rPr>
                          <m:t>𝜕</m:t>
                        </m:r>
                        <m:r>
                          <a:rPr kumimoji="0" lang="en-US" altLang="zh-CN" b="0" i="1" smtClean="0">
                            <a:solidFill>
                              <a:srgbClr val="FF0000"/>
                            </a:solidFill>
                            <a:latin typeface="Cambria Math" panose="02040503050406030204" pitchFamily="18" charset="0"/>
                          </a:rPr>
                          <m:t>𝑤</m:t>
                        </m:r>
                      </m:den>
                    </m:f>
                  </m:oMath>
                </a14:m>
                <a:endParaRPr lang="zh-CN" altLang="en-US" dirty="0"/>
              </a:p>
            </p:txBody>
          </p:sp>
        </mc:Choice>
        <mc:Fallback xmlns="">
          <p:sp>
            <p:nvSpPr>
              <p:cNvPr id="3" name="备注占位符 2"/>
              <p:cNvSpPr>
                <a:spLocks noGrp="1"/>
              </p:cNvSpPr>
              <p:nvPr>
                <p:ph type="body" idx="1"/>
              </p:nvPr>
            </p:nvSpPr>
            <p:spPr/>
            <p:txBody>
              <a:bodyPr/>
              <a:lstStyle/>
              <a:p>
                <a:r>
                  <a:rPr lang="zh-CN" altLang="en-US" dirty="0" smtClean="0"/>
                  <a:t>应用</a:t>
                </a:r>
                <a:r>
                  <a:rPr lang="en-US" altLang="zh-CN" dirty="0" smtClean="0"/>
                  <a:t>BP</a:t>
                </a:r>
                <a:r>
                  <a:rPr lang="zh-CN" altLang="en-US" dirty="0" smtClean="0"/>
                  <a:t>算法的关键是求解偏导数</a:t>
                </a:r>
                <a:r>
                  <a:rPr kumimoji="0" lang="en-US" altLang="zh-CN" b="0" i="0" smtClean="0">
                    <a:solidFill>
                      <a:srgbClr val="FF0000"/>
                    </a:solidFill>
                    <a:latin typeface="Cambria Math" panose="02040503050406030204" pitchFamily="18" charset="0"/>
                  </a:rPr>
                  <a:t>(</a:t>
                </a:r>
                <a:r>
                  <a:rPr kumimoji="0" lang="zh-CN" altLang="en-US" b="0" i="0" smtClean="0">
                    <a:solidFill>
                      <a:srgbClr val="FF0000"/>
                    </a:solidFill>
                    <a:latin typeface="Cambria Math" panose="02040503050406030204" pitchFamily="18" charset="0"/>
                  </a:rPr>
                  <a:t>𝜕</a:t>
                </a:r>
                <a:r>
                  <a:rPr kumimoji="0" lang="en-US" altLang="zh-CN" b="0" i="0" smtClean="0">
                    <a:solidFill>
                      <a:srgbClr val="FF0000"/>
                    </a:solidFill>
                    <a:latin typeface="Cambria Math" panose="02040503050406030204" pitchFamily="18" charset="0"/>
                  </a:rPr>
                  <a:t>𝑦(𝑘)</a:t>
                </a:r>
                <a:r>
                  <a:rPr kumimoji="0" lang="en-US" altLang="zh-CN" b="0" i="0" smtClean="0">
                    <a:solidFill>
                      <a:srgbClr val="FF0000"/>
                    </a:solidFill>
                    <a:latin typeface="Cambria Math" panose="02040503050406030204" pitchFamily="18" charset="0"/>
                  </a:rPr>
                  <a:t>)/</a:t>
                </a:r>
                <a:r>
                  <a:rPr kumimoji="0" lang="zh-CN" altLang="en-US" b="0" i="0" smtClean="0">
                    <a:solidFill>
                      <a:srgbClr val="FF0000"/>
                    </a:solidFill>
                    <a:latin typeface="Cambria Math" panose="02040503050406030204" pitchFamily="18" charset="0"/>
                  </a:rPr>
                  <a:t>𝜕</a:t>
                </a:r>
                <a:r>
                  <a:rPr kumimoji="0" lang="en-US" altLang="zh-CN" b="0" i="0" smtClean="0">
                    <a:solidFill>
                      <a:srgbClr val="FF0000"/>
                    </a:solidFill>
                    <a:latin typeface="Cambria Math" panose="02040503050406030204" pitchFamily="18" charset="0"/>
                  </a:rPr>
                  <a:t>𝑤</a:t>
                </a:r>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81</a:t>
            </a:fld>
            <a:endParaRPr lang="zh-CN" altLang="en-US"/>
          </a:p>
        </p:txBody>
      </p:sp>
    </p:spTree>
    <p:extLst>
      <p:ext uri="{BB962C8B-B14F-4D97-AF65-F5344CB8AC3E}">
        <p14:creationId xmlns:p14="http://schemas.microsoft.com/office/powerpoint/2010/main" val="11787533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83</a:t>
            </a:fld>
            <a:endParaRPr lang="zh-CN" altLang="en-US"/>
          </a:p>
        </p:txBody>
      </p:sp>
    </p:spTree>
    <p:extLst>
      <p:ext uri="{BB962C8B-B14F-4D97-AF65-F5344CB8AC3E}">
        <p14:creationId xmlns:p14="http://schemas.microsoft.com/office/powerpoint/2010/main" val="24989706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在模型</a:t>
            </a:r>
            <a:r>
              <a:rPr lang="en-US" altLang="zh-CN" dirty="0"/>
              <a:t>III</a:t>
            </a:r>
            <a:r>
              <a:rPr lang="zh-CN" altLang="en-US" dirty="0"/>
              <a:t>前面串上</a:t>
            </a:r>
            <a:r>
              <a:rPr lang="en-US" altLang="zh-CN" dirty="0"/>
              <a:t>N2</a:t>
            </a:r>
            <a:r>
              <a:rPr lang="zh-CN" altLang="en-US" dirty="0"/>
              <a:t>不会影响对</a:t>
            </a:r>
            <a:r>
              <a:rPr lang="en-US" altLang="zh-CN" dirty="0"/>
              <a:t>N1</a:t>
            </a:r>
            <a:r>
              <a:rPr lang="zh-CN" altLang="en-US" dirty="0"/>
              <a:t>的辨识</a:t>
            </a: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86</a:t>
            </a:fld>
            <a:endParaRPr lang="zh-CN" altLang="en-US"/>
          </a:p>
        </p:txBody>
      </p:sp>
    </p:spTree>
    <p:extLst>
      <p:ext uri="{BB962C8B-B14F-4D97-AF65-F5344CB8AC3E}">
        <p14:creationId xmlns:p14="http://schemas.microsoft.com/office/powerpoint/2010/main" val="345574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360000" indent="0" algn="just">
                  <a:spcAft>
                    <a:spcPts val="600"/>
                  </a:spcAft>
                  <a:buFont typeface="+mj-ea"/>
                  <a:buNone/>
                </a:pPr>
                <a:r>
                  <a:rPr kumimoji="0" lang="zh-CN" altLang="en-US" sz="1200" b="0" dirty="0">
                    <a:latin typeface="隶书" panose="02010509060101010101" pitchFamily="49" charset="-122"/>
                    <a:ea typeface="隶书" panose="02010509060101010101" pitchFamily="49" charset="-122"/>
                  </a:rPr>
                  <a:t>导师信号</a:t>
                </a:r>
                <a14:m>
                  <m:oMath xmlns:m="http://schemas.openxmlformats.org/officeDocument/2006/math">
                    <m:r>
                      <a:rPr kumimoji="0" lang="en-US" altLang="zh-CN" sz="1200" b="0" i="1">
                        <a:latin typeface="Cambria Math"/>
                        <a:ea typeface="+mn-ea"/>
                      </a:rPr>
                      <m:t>𝑢</m:t>
                    </m:r>
                  </m:oMath>
                </a14:m>
                <a:r>
                  <a:rPr kumimoji="0" lang="zh-CN" altLang="en-US" sz="1200" b="0" dirty="0">
                    <a:latin typeface="隶书" panose="02010509060101010101" pitchFamily="49" charset="-122"/>
                    <a:ea typeface="隶书" panose="02010509060101010101" pitchFamily="49" charset="-122"/>
                  </a:rPr>
                  <a:t>应遍及整个控制域，才能保证网络能最大范围地逼近系统的逆模型，而实际上很难构造这样的导师信号。</a:t>
                </a:r>
                <a:endParaRPr kumimoji="0" lang="en-US" altLang="zh-CN" sz="1200" b="0" dirty="0">
                  <a:latin typeface="隶书" panose="02010509060101010101" pitchFamily="49" charset="-122"/>
                  <a:ea typeface="隶书" panose="02010509060101010101" pitchFamily="49" charset="-122"/>
                </a:endParaRPr>
              </a:p>
              <a:p>
                <a:pPr marL="360000" indent="0" algn="just">
                  <a:spcAft>
                    <a:spcPts val="600"/>
                  </a:spcAft>
                  <a:buFont typeface="+mj-ea"/>
                  <a:buNone/>
                </a:pPr>
                <a:r>
                  <a:rPr kumimoji="0" lang="zh-CN" altLang="en-US" sz="1200" b="0" dirty="0">
                    <a:latin typeface="隶书" panose="02010509060101010101" pitchFamily="49" charset="-122"/>
                    <a:ea typeface="隶书" panose="02010509060101010101" pitchFamily="49" charset="-122"/>
                  </a:rPr>
                  <a:t>在环境或对象特性发生变化时无法使用，离线学习结束控制器的学习能力即停止。</a:t>
                </a:r>
                <a:endParaRPr kumimoji="0" lang="en-US" altLang="zh-CN" sz="1200" b="0" dirty="0">
                  <a:latin typeface="隶书" panose="02010509060101010101" pitchFamily="49" charset="-122"/>
                  <a:ea typeface="隶书" panose="02010509060101010101" pitchFamily="49" charset="-122"/>
                </a:endParaRPr>
              </a:p>
              <a:p>
                <a:pPr marL="360000" indent="0" algn="just">
                  <a:spcAft>
                    <a:spcPts val="600"/>
                  </a:spcAft>
                  <a:buFont typeface="+mj-ea"/>
                  <a:buNone/>
                </a:pPr>
                <a:r>
                  <a:rPr kumimoji="0" lang="zh-CN" altLang="en-US" sz="1200" b="0" dirty="0">
                    <a:latin typeface="隶书" panose="02010509060101010101" pitchFamily="49" charset="-122"/>
                    <a:ea typeface="隶书" panose="02010509060101010101" pitchFamily="49" charset="-122"/>
                  </a:rPr>
                  <a:t>性能</a:t>
                </a:r>
                <a14:m>
                  <m:oMath xmlns:m="http://schemas.openxmlformats.org/officeDocument/2006/math">
                    <m:sSup>
                      <m:sSupPr>
                        <m:ctrlPr>
                          <a:rPr kumimoji="0" lang="en-US" altLang="zh-CN" sz="1200" b="0" i="1">
                            <a:latin typeface="Cambria Math" panose="02040503050406030204" pitchFamily="18" charset="0"/>
                            <a:ea typeface="+mn-ea"/>
                          </a:rPr>
                        </m:ctrlPr>
                      </m:sSupPr>
                      <m:e>
                        <m:d>
                          <m:dPr>
                            <m:ctrlPr>
                              <a:rPr kumimoji="0" lang="en-US" altLang="zh-CN" sz="1200" b="0" i="1">
                                <a:latin typeface="Cambria Math" panose="02040503050406030204" pitchFamily="18" charset="0"/>
                                <a:ea typeface="+mn-ea"/>
                              </a:rPr>
                            </m:ctrlPr>
                          </m:dPr>
                          <m:e>
                            <m:r>
                              <a:rPr kumimoji="0" lang="en-US" altLang="zh-CN" sz="1200" b="0" i="1">
                                <a:latin typeface="Cambria Math"/>
                                <a:ea typeface="+mn-ea"/>
                              </a:rPr>
                              <m:t>𝑢</m:t>
                            </m:r>
                            <m:r>
                              <a:rPr kumimoji="0" lang="en-US" altLang="zh-CN" sz="1200" b="0" i="1">
                                <a:latin typeface="Cambria Math"/>
                                <a:ea typeface="+mn-ea"/>
                              </a:rPr>
                              <m:t>−</m:t>
                            </m:r>
                            <m:sSub>
                              <m:sSubPr>
                                <m:ctrlPr>
                                  <a:rPr kumimoji="0" lang="en-US" altLang="zh-CN" sz="1200" b="0" i="1">
                                    <a:latin typeface="Cambria Math" panose="02040503050406030204" pitchFamily="18" charset="0"/>
                                    <a:ea typeface="+mn-ea"/>
                                  </a:rPr>
                                </m:ctrlPr>
                              </m:sSubPr>
                              <m:e>
                                <m:r>
                                  <a:rPr kumimoji="0" lang="en-US" altLang="zh-CN" sz="1200" b="0" i="1">
                                    <a:latin typeface="Cambria Math"/>
                                    <a:ea typeface="+mn-ea"/>
                                  </a:rPr>
                                  <m:t>𝑢</m:t>
                                </m:r>
                              </m:e>
                              <m:sub>
                                <m:r>
                                  <a:rPr kumimoji="0" lang="en-US" altLang="zh-CN" sz="1200" b="0" i="1" smtClean="0">
                                    <a:latin typeface="Cambria Math" panose="02040503050406030204" pitchFamily="18" charset="0"/>
                                    <a:ea typeface="+mn-ea"/>
                                  </a:rPr>
                                  <m:t>𝑁</m:t>
                                </m:r>
                              </m:sub>
                            </m:sSub>
                          </m:e>
                        </m:d>
                      </m:e>
                      <m:sup>
                        <m:r>
                          <a:rPr kumimoji="0" lang="en-US" altLang="zh-CN" sz="1200" b="0" i="1">
                            <a:latin typeface="Cambria Math"/>
                            <a:ea typeface="+mn-ea"/>
                          </a:rPr>
                          <m:t>2</m:t>
                        </m:r>
                      </m:sup>
                    </m:sSup>
                  </m:oMath>
                </a14:m>
                <a:r>
                  <a:rPr kumimoji="0" lang="zh-CN" altLang="en-US" sz="1200" b="0" dirty="0">
                    <a:latin typeface="隶书" panose="02010509060101010101" pitchFamily="49" charset="-122"/>
                    <a:ea typeface="隶书" panose="02010509060101010101" pitchFamily="49" charset="-122"/>
                  </a:rPr>
                  <a:t>的极小不能保证</a:t>
                </a:r>
                <a14:m>
                  <m:oMath xmlns:m="http://schemas.openxmlformats.org/officeDocument/2006/math">
                    <m:sSup>
                      <m:sSupPr>
                        <m:ctrlPr>
                          <a:rPr kumimoji="0" lang="en-US" altLang="zh-CN" sz="1200" b="0" i="1">
                            <a:latin typeface="Cambria Math" panose="02040503050406030204" pitchFamily="18" charset="0"/>
                            <a:ea typeface="+mn-ea"/>
                          </a:rPr>
                        </m:ctrlPr>
                      </m:sSupPr>
                      <m:e>
                        <m:d>
                          <m:dPr>
                            <m:ctrlPr>
                              <a:rPr kumimoji="0" lang="en-US" altLang="zh-CN" sz="1200" b="0" i="1">
                                <a:latin typeface="Cambria Math" panose="02040503050406030204" pitchFamily="18" charset="0"/>
                                <a:ea typeface="+mn-ea"/>
                              </a:rPr>
                            </m:ctrlPr>
                          </m:dPr>
                          <m:e>
                            <m:sSub>
                              <m:sSubPr>
                                <m:ctrlPr>
                                  <a:rPr kumimoji="0" lang="en-US" altLang="zh-CN" sz="1200" b="0" i="1">
                                    <a:latin typeface="Cambria Math" panose="02040503050406030204" pitchFamily="18" charset="0"/>
                                    <a:ea typeface="+mn-ea"/>
                                  </a:rPr>
                                </m:ctrlPr>
                              </m:sSubPr>
                              <m:e>
                                <m:r>
                                  <a:rPr kumimoji="0" lang="en-US" altLang="zh-CN" sz="1200" b="0" i="1">
                                    <a:latin typeface="Cambria Math"/>
                                    <a:ea typeface="+mn-ea"/>
                                  </a:rPr>
                                  <m:t>𝑦</m:t>
                                </m:r>
                              </m:e>
                              <m:sub>
                                <m:r>
                                  <a:rPr kumimoji="0" lang="en-US" altLang="zh-CN" sz="1200" b="0" i="1">
                                    <a:latin typeface="Cambria Math"/>
                                    <a:ea typeface="+mn-ea"/>
                                  </a:rPr>
                                  <m:t>𝑑</m:t>
                                </m:r>
                              </m:sub>
                            </m:sSub>
                            <m:r>
                              <a:rPr kumimoji="0" lang="en-US" altLang="zh-CN" sz="1200" b="0" i="1">
                                <a:latin typeface="Cambria Math"/>
                                <a:ea typeface="+mn-ea"/>
                              </a:rPr>
                              <m:t>−</m:t>
                            </m:r>
                            <m:r>
                              <a:rPr kumimoji="0" lang="en-US" altLang="zh-CN" sz="1200" b="0" i="1">
                                <a:latin typeface="Cambria Math"/>
                                <a:ea typeface="+mn-ea"/>
                              </a:rPr>
                              <m:t>𝑦</m:t>
                            </m:r>
                          </m:e>
                        </m:d>
                      </m:e>
                      <m:sup>
                        <m:r>
                          <a:rPr kumimoji="0" lang="en-US" altLang="zh-CN" sz="1200" b="0" i="1">
                            <a:latin typeface="Cambria Math"/>
                            <a:ea typeface="+mn-ea"/>
                          </a:rPr>
                          <m:t>2</m:t>
                        </m:r>
                      </m:sup>
                    </m:sSup>
                  </m:oMath>
                </a14:m>
                <a:r>
                  <a:rPr kumimoji="0" lang="zh-CN" altLang="en-US" sz="1200" b="0" dirty="0">
                    <a:latin typeface="隶书" panose="02010509060101010101" pitchFamily="49" charset="-122"/>
                    <a:ea typeface="隶书" panose="02010509060101010101" pitchFamily="49" charset="-122"/>
                  </a:rPr>
                  <a:t>的极小。</a:t>
                </a:r>
              </a:p>
              <a:p>
                <a:endParaRPr lang="zh-CN" altLang="en-US" dirty="0"/>
              </a:p>
            </p:txBody>
          </p:sp>
        </mc:Choice>
        <mc:Fallback xmlns="">
          <p:sp>
            <p:nvSpPr>
              <p:cNvPr id="3" name="Notes Placeholder 2"/>
              <p:cNvSpPr>
                <a:spLocks noGrp="1"/>
              </p:cNvSpPr>
              <p:nvPr>
                <p:ph type="body" idx="1"/>
              </p:nvPr>
            </p:nvSpPr>
            <p:spPr/>
            <p:txBody>
              <a:bodyPr/>
              <a:lstStyle/>
              <a:p>
                <a:pPr marL="360000" indent="0" algn="just">
                  <a:spcAft>
                    <a:spcPts val="600"/>
                  </a:spcAft>
                  <a:buFont typeface="+mj-ea"/>
                  <a:buNone/>
                </a:pPr>
                <a:r>
                  <a:rPr kumimoji="0" lang="zh-CN" altLang="en-US" sz="1200" b="0" dirty="0" smtClean="0">
                    <a:latin typeface="隶书" panose="02010509060101010101" pitchFamily="49" charset="-122"/>
                    <a:ea typeface="隶书" panose="02010509060101010101" pitchFamily="49" charset="-122"/>
                  </a:rPr>
                  <a:t>导师信号</a:t>
                </a:r>
                <a:r>
                  <a:rPr kumimoji="0" lang="en-US" altLang="zh-CN" sz="1200" b="0" i="0">
                    <a:latin typeface="Cambria Math"/>
                    <a:ea typeface="+mn-ea"/>
                  </a:rPr>
                  <a:t>𝑢</a:t>
                </a:r>
                <a:r>
                  <a:rPr kumimoji="0" lang="zh-CN" altLang="en-US" sz="1200" b="0" dirty="0">
                    <a:latin typeface="隶书" panose="02010509060101010101" pitchFamily="49" charset="-122"/>
                    <a:ea typeface="隶书" panose="02010509060101010101" pitchFamily="49" charset="-122"/>
                  </a:rPr>
                  <a:t>应遍及整个控制域，才能保证网络能最大范围地逼近系统的逆模型，而实际上很难构造这样的导师信号。</a:t>
                </a:r>
                <a:endParaRPr kumimoji="0" lang="en-US" altLang="zh-CN" sz="1200" b="0" dirty="0">
                  <a:latin typeface="隶书" panose="02010509060101010101" pitchFamily="49" charset="-122"/>
                  <a:ea typeface="隶书" panose="02010509060101010101" pitchFamily="49" charset="-122"/>
                </a:endParaRPr>
              </a:p>
              <a:p>
                <a:pPr marL="360000" indent="0" algn="just">
                  <a:spcAft>
                    <a:spcPts val="600"/>
                  </a:spcAft>
                  <a:buFont typeface="+mj-ea"/>
                  <a:buNone/>
                </a:pPr>
                <a:r>
                  <a:rPr kumimoji="0" lang="zh-CN" altLang="en-US" sz="1200" b="0" dirty="0" smtClean="0">
                    <a:latin typeface="隶书" panose="02010509060101010101" pitchFamily="49" charset="-122"/>
                    <a:ea typeface="隶书" panose="02010509060101010101" pitchFamily="49" charset="-122"/>
                  </a:rPr>
                  <a:t>在</a:t>
                </a:r>
                <a:r>
                  <a:rPr kumimoji="0" lang="zh-CN" altLang="en-US" sz="1200" b="0" dirty="0">
                    <a:latin typeface="隶书" panose="02010509060101010101" pitchFamily="49" charset="-122"/>
                    <a:ea typeface="隶书" panose="02010509060101010101" pitchFamily="49" charset="-122"/>
                  </a:rPr>
                  <a:t>环境或对象特性发生变化时无法使用</a:t>
                </a:r>
                <a:r>
                  <a:rPr kumimoji="0" lang="zh-CN" altLang="en-US" sz="1200" b="0" dirty="0" smtClean="0">
                    <a:latin typeface="隶书" panose="02010509060101010101" pitchFamily="49" charset="-122"/>
                    <a:ea typeface="隶书" panose="02010509060101010101" pitchFamily="49" charset="-122"/>
                  </a:rPr>
                  <a:t>，离线</a:t>
                </a:r>
                <a:r>
                  <a:rPr kumimoji="0" lang="zh-CN" altLang="en-US" sz="1200" b="0" dirty="0">
                    <a:latin typeface="隶书" panose="02010509060101010101" pitchFamily="49" charset="-122"/>
                    <a:ea typeface="隶书" panose="02010509060101010101" pitchFamily="49" charset="-122"/>
                  </a:rPr>
                  <a:t>学习结束控制器的</a:t>
                </a:r>
                <a:r>
                  <a:rPr kumimoji="0" lang="zh-CN" altLang="en-US" sz="1200" b="0" dirty="0" smtClean="0">
                    <a:latin typeface="隶书" panose="02010509060101010101" pitchFamily="49" charset="-122"/>
                    <a:ea typeface="隶书" panose="02010509060101010101" pitchFamily="49" charset="-122"/>
                  </a:rPr>
                  <a:t>学习能力即停止。</a:t>
                </a:r>
                <a:endParaRPr kumimoji="0" lang="en-US" altLang="zh-CN" sz="1200" b="0" dirty="0">
                  <a:latin typeface="隶书" panose="02010509060101010101" pitchFamily="49" charset="-122"/>
                  <a:ea typeface="隶书" panose="02010509060101010101" pitchFamily="49" charset="-122"/>
                </a:endParaRPr>
              </a:p>
              <a:p>
                <a:pPr marL="360000" indent="0" algn="just">
                  <a:spcAft>
                    <a:spcPts val="600"/>
                  </a:spcAft>
                  <a:buFont typeface="+mj-ea"/>
                  <a:buNone/>
                </a:pPr>
                <a:r>
                  <a:rPr kumimoji="0" lang="zh-CN" altLang="en-US" sz="1200" b="0" dirty="0">
                    <a:latin typeface="隶书" panose="02010509060101010101" pitchFamily="49" charset="-122"/>
                    <a:ea typeface="隶书" panose="02010509060101010101" pitchFamily="49" charset="-122"/>
                  </a:rPr>
                  <a:t>性能</a:t>
                </a:r>
                <a:r>
                  <a:rPr kumimoji="0" lang="en-US" altLang="zh-CN" sz="1200" b="0" i="0">
                    <a:latin typeface="Cambria Math" panose="02040503050406030204" pitchFamily="18" charset="0"/>
                    <a:ea typeface="+mn-ea"/>
                  </a:rPr>
                  <a:t>(</a:t>
                </a:r>
                <a:r>
                  <a:rPr kumimoji="0" lang="en-US" altLang="zh-CN" sz="1200" b="0" i="0">
                    <a:latin typeface="Cambria Math"/>
                    <a:ea typeface="+mn-ea"/>
                  </a:rPr>
                  <a:t>𝑢−𝑢</a:t>
                </a:r>
                <a:r>
                  <a:rPr kumimoji="0" lang="en-US" altLang="zh-CN" sz="1200" b="0" i="0">
                    <a:latin typeface="Cambria Math" panose="02040503050406030204" pitchFamily="18" charset="0"/>
                    <a:ea typeface="+mn-ea"/>
                  </a:rPr>
                  <a:t>_</a:t>
                </a:r>
                <a:r>
                  <a:rPr kumimoji="0" lang="en-US" altLang="zh-CN" sz="1200" b="0" i="0" smtClean="0">
                    <a:latin typeface="Cambria Math" panose="02040503050406030204" pitchFamily="18" charset="0"/>
                    <a:ea typeface="+mn-ea"/>
                  </a:rPr>
                  <a:t>𝑁 )</a:t>
                </a:r>
                <a:r>
                  <a:rPr kumimoji="0" lang="en-US" altLang="zh-CN" sz="1200" b="0" i="0">
                    <a:latin typeface="Cambria Math" panose="02040503050406030204" pitchFamily="18" charset="0"/>
                    <a:ea typeface="+mn-ea"/>
                  </a:rPr>
                  <a:t>^</a:t>
                </a:r>
                <a:r>
                  <a:rPr kumimoji="0" lang="en-US" altLang="zh-CN" sz="1200" b="0" i="0">
                    <a:latin typeface="Cambria Math"/>
                    <a:ea typeface="+mn-ea"/>
                  </a:rPr>
                  <a:t>2</a:t>
                </a:r>
                <a:r>
                  <a:rPr kumimoji="0" lang="zh-CN" altLang="en-US" sz="1200" b="0" dirty="0">
                    <a:latin typeface="隶书" panose="02010509060101010101" pitchFamily="49" charset="-122"/>
                    <a:ea typeface="隶书" panose="02010509060101010101" pitchFamily="49" charset="-122"/>
                  </a:rPr>
                  <a:t>的极小不能保证</a:t>
                </a:r>
                <a:r>
                  <a:rPr kumimoji="0" lang="en-US" altLang="zh-CN" sz="1200" b="0" i="0">
                    <a:latin typeface="Cambria Math" panose="02040503050406030204" pitchFamily="18" charset="0"/>
                    <a:ea typeface="+mn-ea"/>
                  </a:rPr>
                  <a:t>(</a:t>
                </a:r>
                <a:r>
                  <a:rPr kumimoji="0" lang="en-US" altLang="zh-CN" sz="1200" b="0" i="0">
                    <a:latin typeface="Cambria Math"/>
                    <a:ea typeface="+mn-ea"/>
                  </a:rPr>
                  <a:t>𝑦</a:t>
                </a:r>
                <a:r>
                  <a:rPr kumimoji="0" lang="en-US" altLang="zh-CN" sz="1200" b="0" i="0">
                    <a:latin typeface="Cambria Math" panose="02040503050406030204" pitchFamily="18" charset="0"/>
                    <a:ea typeface="+mn-ea"/>
                  </a:rPr>
                  <a:t>_</a:t>
                </a:r>
                <a:r>
                  <a:rPr kumimoji="0" lang="en-US" altLang="zh-CN" sz="1200" b="0" i="0">
                    <a:latin typeface="Cambria Math"/>
                    <a:ea typeface="+mn-ea"/>
                  </a:rPr>
                  <a:t>𝑑−𝑦</a:t>
                </a:r>
                <a:r>
                  <a:rPr kumimoji="0" lang="en-US" altLang="zh-CN" sz="1200" b="0" i="0">
                    <a:latin typeface="Cambria Math" panose="02040503050406030204" pitchFamily="18" charset="0"/>
                    <a:ea typeface="+mn-ea"/>
                  </a:rPr>
                  <a:t>)^</a:t>
                </a:r>
                <a:r>
                  <a:rPr kumimoji="0" lang="en-US" altLang="zh-CN" sz="1200" b="0" i="0">
                    <a:latin typeface="Cambria Math"/>
                    <a:ea typeface="+mn-ea"/>
                  </a:rPr>
                  <a:t>2</a:t>
                </a:r>
                <a:r>
                  <a:rPr kumimoji="0" lang="zh-CN" altLang="en-US" sz="1200" b="0" dirty="0">
                    <a:latin typeface="隶书" panose="02010509060101010101" pitchFamily="49" charset="-122"/>
                    <a:ea typeface="隶书" panose="02010509060101010101" pitchFamily="49" charset="-122"/>
                  </a:rPr>
                  <a:t>的极小。</a:t>
                </a:r>
              </a:p>
              <a:p>
                <a:endParaRPr lang="zh-CN" altLang="en-US" dirty="0"/>
              </a:p>
            </p:txBody>
          </p:sp>
        </mc:Fallback>
      </mc:AlternateContent>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95</a:t>
            </a:fld>
            <a:endParaRPr lang="zh-CN" altLang="en-US"/>
          </a:p>
        </p:txBody>
      </p:sp>
    </p:spTree>
    <p:extLst>
      <p:ext uri="{BB962C8B-B14F-4D97-AF65-F5344CB8AC3E}">
        <p14:creationId xmlns:p14="http://schemas.microsoft.com/office/powerpoint/2010/main" val="21615228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典型的前馈</a:t>
            </a:r>
            <a:r>
              <a:rPr lang="en-US" altLang="zh-CN" dirty="0"/>
              <a:t>—</a:t>
            </a:r>
            <a:r>
              <a:rPr lang="zh-CN" altLang="en-US" dirty="0"/>
              <a:t>反馈控制系统，反馈控制</a:t>
            </a:r>
            <a:r>
              <a:rPr lang="en-US" altLang="zh-CN" dirty="0"/>
              <a:t>K</a:t>
            </a:r>
            <a:r>
              <a:rPr lang="zh-CN" altLang="en-US" dirty="0"/>
              <a:t>可以是普通</a:t>
            </a:r>
            <a:r>
              <a:rPr lang="en-US" altLang="zh-CN" dirty="0"/>
              <a:t>PID</a:t>
            </a:r>
            <a:r>
              <a:rPr lang="zh-CN" altLang="en-US" dirty="0"/>
              <a:t>控制器或者模糊控制器等。</a:t>
            </a:r>
            <a:r>
              <a:rPr lang="en-US" altLang="zh-CN" dirty="0"/>
              <a:t>NNC</a:t>
            </a:r>
            <a:r>
              <a:rPr lang="zh-CN" altLang="en-US" dirty="0"/>
              <a:t>为前馈控制器，开始的时候，</a:t>
            </a:r>
            <a:endParaRPr lang="en-US" altLang="zh-CN" dirty="0"/>
          </a:p>
          <a:p>
            <a:r>
              <a:rPr lang="zh-CN" altLang="en-US" dirty="0"/>
              <a:t>即使</a:t>
            </a:r>
            <a:r>
              <a:rPr lang="en-US" altLang="zh-CN" dirty="0"/>
              <a:t>NNC</a:t>
            </a:r>
            <a:r>
              <a:rPr lang="zh-CN" altLang="en-US" dirty="0"/>
              <a:t>的参数不合适，但由于由反馈控制作用，仍能正常工作，克服了</a:t>
            </a:r>
            <a:r>
              <a:rPr lang="en-US" altLang="zh-CN" dirty="0"/>
              <a:t>NNC</a:t>
            </a:r>
            <a:r>
              <a:rPr lang="zh-CN" altLang="en-US" dirty="0"/>
              <a:t>需要很好初值的特点，</a:t>
            </a:r>
            <a:r>
              <a:rPr lang="en-US" altLang="zh-CN" dirty="0"/>
              <a:t>NNC</a:t>
            </a:r>
            <a:r>
              <a:rPr lang="zh-CN" altLang="en-US" dirty="0"/>
              <a:t>以</a:t>
            </a:r>
            <a:r>
              <a:rPr lang="en-US" altLang="zh-CN" dirty="0"/>
              <a:t>U1</a:t>
            </a:r>
            <a:r>
              <a:rPr lang="zh-CN" altLang="en-US" dirty="0"/>
              <a:t>作为偏差信号</a:t>
            </a:r>
            <a:endParaRPr lang="en-US" altLang="zh-CN" dirty="0"/>
          </a:p>
          <a:p>
            <a:r>
              <a:rPr lang="zh-CN" altLang="en-US" dirty="0"/>
              <a:t>训练后</a:t>
            </a:r>
            <a:r>
              <a:rPr lang="en-US" altLang="zh-CN" dirty="0"/>
              <a:t>U1-&gt;0</a:t>
            </a:r>
            <a:r>
              <a:rPr lang="zh-CN" altLang="en-US" dirty="0"/>
              <a:t>，反馈不再起作用。</a:t>
            </a:r>
            <a:r>
              <a:rPr lang="en-US" altLang="zh-CN" dirty="0"/>
              <a:t>NNC</a:t>
            </a:r>
            <a:r>
              <a:rPr lang="zh-CN" altLang="en-US" dirty="0"/>
              <a:t>成为训练对象的逆模型，是目标指引的，一种较好训练逆模型的方法，但首先需要设计合适反馈控制器，并不要求反馈控制器是最优的，因此反馈控制器的设计并不困难。反馈误差法通常是在线训练，当然也可离线运行。</a:t>
            </a: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98</a:t>
            </a:fld>
            <a:endParaRPr lang="zh-CN" altLang="en-US"/>
          </a:p>
        </p:txBody>
      </p:sp>
    </p:spTree>
    <p:extLst>
      <p:ext uri="{BB962C8B-B14F-4D97-AF65-F5344CB8AC3E}">
        <p14:creationId xmlns:p14="http://schemas.microsoft.com/office/powerpoint/2010/main" val="4246547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1200" b="0" dirty="0">
                <a:solidFill>
                  <a:prstClr val="black"/>
                </a:solidFill>
                <a:latin typeface="隶书" panose="02010509060101010101" pitchFamily="49" charset="-122"/>
                <a:ea typeface="隶书" panose="02010509060101010101" pitchFamily="49" charset="-122"/>
              </a:rPr>
              <a:t>解决模型未知情况下的神经网络学习</a:t>
            </a:r>
            <a:endParaRPr kumimoji="0" lang="en-US" altLang="zh-CN" sz="1200" b="0" dirty="0">
              <a:solidFill>
                <a:prstClr val="black"/>
              </a:solidFill>
              <a:latin typeface="隶书" panose="02010509060101010101" pitchFamily="49" charset="-122"/>
              <a:ea typeface="隶书" panose="02010509060101010101" pitchFamily="49" charset="-122"/>
            </a:endParaRPr>
          </a:p>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100</a:t>
            </a:fld>
            <a:endParaRPr lang="zh-CN" altLang="en-US"/>
          </a:p>
        </p:txBody>
      </p:sp>
    </p:spTree>
    <p:extLst>
      <p:ext uri="{BB962C8B-B14F-4D97-AF65-F5344CB8AC3E}">
        <p14:creationId xmlns:p14="http://schemas.microsoft.com/office/powerpoint/2010/main" val="308440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101</a:t>
            </a:fld>
            <a:endParaRPr lang="zh-CN" altLang="en-US"/>
          </a:p>
        </p:txBody>
      </p:sp>
    </p:spTree>
    <p:extLst>
      <p:ext uri="{BB962C8B-B14F-4D97-AF65-F5344CB8AC3E}">
        <p14:creationId xmlns:p14="http://schemas.microsoft.com/office/powerpoint/2010/main" val="2561767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a:rPr>
                          <m:t>𝑢</m:t>
                        </m:r>
                      </m:e>
                      <m:sub>
                        <m:r>
                          <a:rPr lang="en-US" altLang="zh-CN" b="0" i="1" smtClean="0">
                            <a:latin typeface="Cambria Math" panose="02040503050406030204" pitchFamily="18" charset="0"/>
                          </a:rPr>
                          <m:t>1</m:t>
                        </m:r>
                      </m:sub>
                    </m:sSub>
                  </m:oMath>
                </a14:m>
                <a:r>
                  <a:rPr lang="zh-CN" altLang="en-US" dirty="0">
                    <a:latin typeface="隶书" panose="02010509060101010101" pitchFamily="49" charset="-122"/>
                  </a:rPr>
                  <a:t>是</a:t>
                </a:r>
                <a14:m>
                  <m:oMath xmlns:m="http://schemas.openxmlformats.org/officeDocument/2006/math">
                    <m:r>
                      <a:rPr lang="en-US" altLang="zh-CN" i="1">
                        <a:latin typeface="Cambria Math"/>
                      </a:rPr>
                      <m:t>𝑒</m:t>
                    </m:r>
                  </m:oMath>
                </a14:m>
                <a:r>
                  <a:rPr lang="zh-CN" altLang="en-US" dirty="0">
                    <a:latin typeface="隶书" panose="02010509060101010101" pitchFamily="49" charset="-122"/>
                  </a:rPr>
                  <a:t>的函数，</a:t>
                </a:r>
                <a14:m>
                  <m:oMath xmlns:m="http://schemas.openxmlformats.org/officeDocument/2006/math">
                    <m:r>
                      <a:rPr lang="en-US" altLang="zh-CN" i="1">
                        <a:latin typeface="Cambria Math"/>
                      </a:rPr>
                      <m:t>𝑒</m:t>
                    </m:r>
                  </m:oMath>
                </a14:m>
                <a:r>
                  <a:rPr lang="zh-CN" altLang="en-US" dirty="0">
                    <a:latin typeface="隶书" panose="02010509060101010101" pitchFamily="49" charset="-122"/>
                  </a:rPr>
                  <a:t>是</a:t>
                </a:r>
                <a14:m>
                  <m:oMath xmlns:m="http://schemas.openxmlformats.org/officeDocument/2006/math">
                    <m:r>
                      <a:rPr lang="en-US" altLang="zh-CN" i="1">
                        <a:latin typeface="Cambria Math"/>
                      </a:rPr>
                      <m:t>𝑦</m:t>
                    </m:r>
                  </m:oMath>
                </a14:m>
                <a:r>
                  <a:rPr lang="zh-CN" altLang="en-US" dirty="0">
                    <a:latin typeface="隶书" panose="02010509060101010101" pitchFamily="49" charset="-122"/>
                  </a:rPr>
                  <a:t>的函数，</a:t>
                </a:r>
                <a14:m>
                  <m:oMath xmlns:m="http://schemas.openxmlformats.org/officeDocument/2006/math">
                    <m:r>
                      <a:rPr lang="en-US" altLang="zh-CN" i="1">
                        <a:latin typeface="Cambria Math"/>
                      </a:rPr>
                      <m:t>𝑦</m:t>
                    </m:r>
                  </m:oMath>
                </a14:m>
                <a:r>
                  <a:rPr lang="zh-CN" altLang="en-US" dirty="0">
                    <a:latin typeface="隶书" panose="02010509060101010101" pitchFamily="49" charset="-122"/>
                  </a:rPr>
                  <a:t>是</a:t>
                </a:r>
                <a14:m>
                  <m:oMath xmlns:m="http://schemas.openxmlformats.org/officeDocument/2006/math">
                    <m:r>
                      <a:rPr lang="en-US" altLang="zh-CN" i="1">
                        <a:latin typeface="Cambria Math"/>
                      </a:rPr>
                      <m:t>𝑢</m:t>
                    </m:r>
                  </m:oMath>
                </a14:m>
                <a:r>
                  <a:rPr lang="zh-CN" altLang="en-US" dirty="0">
                    <a:latin typeface="隶书" panose="02010509060101010101" pitchFamily="49" charset="-122"/>
                  </a:rPr>
                  <a:t>的函数，</a:t>
                </a:r>
                <a14:m>
                  <m:oMath xmlns:m="http://schemas.openxmlformats.org/officeDocument/2006/math">
                    <m:r>
                      <a:rPr lang="en-US" altLang="zh-CN" i="1">
                        <a:latin typeface="Cambria Math"/>
                      </a:rPr>
                      <m:t>𝑢</m:t>
                    </m:r>
                  </m:oMath>
                </a14:m>
                <a:r>
                  <a:rPr lang="zh-CN" altLang="en-US" dirty="0">
                    <a:latin typeface="隶书" panose="02010509060101010101" pitchFamily="49" charset="-122"/>
                  </a:rPr>
                  <a:t>又是网络权值的函数，因此</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𝑢</m:t>
                        </m:r>
                      </m:e>
                      <m:sub>
                        <m:r>
                          <a:rPr lang="en-US" altLang="zh-CN" b="0" i="1" smtClean="0">
                            <a:latin typeface="Cambria Math" panose="02040503050406030204" pitchFamily="18" charset="0"/>
                          </a:rPr>
                          <m:t>1</m:t>
                        </m:r>
                      </m:sub>
                    </m:sSub>
                  </m:oMath>
                </a14:m>
                <a:r>
                  <a:rPr lang="zh-CN" altLang="en-US" dirty="0">
                    <a:latin typeface="隶书" panose="02010509060101010101" pitchFamily="49" charset="-122"/>
                  </a:rPr>
                  <a:t>最终是网络权值的函数。故可通过使</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𝑢</m:t>
                        </m:r>
                      </m:e>
                      <m:sub>
                        <m:r>
                          <a:rPr lang="en-US" altLang="zh-CN" b="0" i="1" smtClean="0">
                            <a:latin typeface="Cambria Math" panose="02040503050406030204" pitchFamily="18" charset="0"/>
                          </a:rPr>
                          <m:t>1</m:t>
                        </m:r>
                      </m:sub>
                    </m:sSub>
                  </m:oMath>
                </a14:m>
                <a:r>
                  <a:rPr lang="zh-CN" altLang="en-US" dirty="0">
                    <a:latin typeface="隶书" panose="02010509060101010101" pitchFamily="49" charset="-122"/>
                  </a:rPr>
                  <a:t>逐渐趋于</a:t>
                </a:r>
                <a:r>
                  <a:rPr lang="en-US" altLang="zh-CN" dirty="0">
                    <a:latin typeface="隶书" panose="02010509060101010101" pitchFamily="49" charset="-122"/>
                  </a:rPr>
                  <a:t>0</a:t>
                </a:r>
                <a:r>
                  <a:rPr lang="zh-CN" altLang="en-US" dirty="0">
                    <a:latin typeface="隶书" panose="02010509060101010101" pitchFamily="49" charset="-122"/>
                  </a:rPr>
                  <a:t>来调整网络权值。</a:t>
                </a:r>
                <a:endParaRPr lang="en-US" altLang="zh-CN" dirty="0">
                  <a:latin typeface="隶书" panose="02010509060101010101" pitchFamily="49" charset="-122"/>
                </a:endParaRPr>
              </a:p>
              <a:p>
                <a:endParaRPr lang="zh-CN" altLang="en-US"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i="0">
                    <a:latin typeface="Cambria Math"/>
                  </a:rPr>
                  <a:t>𝑢</a:t>
                </a:r>
                <a:r>
                  <a:rPr lang="en-US" altLang="zh-CN" i="0" smtClean="0">
                    <a:latin typeface="Cambria Math" panose="02040503050406030204" pitchFamily="18" charset="0"/>
                  </a:rPr>
                  <a:t>_</a:t>
                </a:r>
                <a:r>
                  <a:rPr lang="en-US" altLang="zh-CN" b="0" i="0" smtClean="0">
                    <a:latin typeface="Cambria Math" panose="02040503050406030204" pitchFamily="18" charset="0"/>
                  </a:rPr>
                  <a:t>1</a:t>
                </a:r>
                <a:r>
                  <a:rPr lang="zh-CN" altLang="en-US" dirty="0">
                    <a:latin typeface="隶书" panose="02010509060101010101" pitchFamily="49" charset="-122"/>
                  </a:rPr>
                  <a:t>是</a:t>
                </a:r>
                <a:r>
                  <a:rPr lang="en-US" altLang="zh-CN" i="0">
                    <a:latin typeface="Cambria Math"/>
                  </a:rPr>
                  <a:t>𝑒</a:t>
                </a:r>
                <a:r>
                  <a:rPr lang="zh-CN" altLang="en-US" dirty="0">
                    <a:latin typeface="隶书" panose="02010509060101010101" pitchFamily="49" charset="-122"/>
                  </a:rPr>
                  <a:t>的函数，</a:t>
                </a:r>
                <a:r>
                  <a:rPr lang="en-US" altLang="zh-CN" i="0">
                    <a:latin typeface="Cambria Math"/>
                  </a:rPr>
                  <a:t>𝑒</a:t>
                </a:r>
                <a:r>
                  <a:rPr lang="zh-CN" altLang="en-US" dirty="0">
                    <a:latin typeface="隶书" panose="02010509060101010101" pitchFamily="49" charset="-122"/>
                  </a:rPr>
                  <a:t>是</a:t>
                </a:r>
                <a:r>
                  <a:rPr lang="en-US" altLang="zh-CN" i="0">
                    <a:latin typeface="Cambria Math"/>
                  </a:rPr>
                  <a:t>𝑦</a:t>
                </a:r>
                <a:r>
                  <a:rPr lang="zh-CN" altLang="en-US" dirty="0">
                    <a:latin typeface="隶书" panose="02010509060101010101" pitchFamily="49" charset="-122"/>
                  </a:rPr>
                  <a:t>的函数，</a:t>
                </a:r>
                <a:r>
                  <a:rPr lang="en-US" altLang="zh-CN" i="0">
                    <a:latin typeface="Cambria Math"/>
                  </a:rPr>
                  <a:t>𝑦</a:t>
                </a:r>
                <a:r>
                  <a:rPr lang="zh-CN" altLang="en-US" dirty="0">
                    <a:latin typeface="隶书" panose="02010509060101010101" pitchFamily="49" charset="-122"/>
                  </a:rPr>
                  <a:t>是</a:t>
                </a:r>
                <a:r>
                  <a:rPr lang="en-US" altLang="zh-CN" i="0">
                    <a:latin typeface="Cambria Math"/>
                  </a:rPr>
                  <a:t>𝑢</a:t>
                </a:r>
                <a:r>
                  <a:rPr lang="zh-CN" altLang="en-US" dirty="0">
                    <a:latin typeface="隶书" panose="02010509060101010101" pitchFamily="49" charset="-122"/>
                  </a:rPr>
                  <a:t>的函数，</a:t>
                </a:r>
                <a:r>
                  <a:rPr lang="en-US" altLang="zh-CN" i="0">
                    <a:latin typeface="Cambria Math"/>
                  </a:rPr>
                  <a:t>𝑢</a:t>
                </a:r>
                <a:r>
                  <a:rPr lang="zh-CN" altLang="en-US" dirty="0">
                    <a:latin typeface="隶书" panose="02010509060101010101" pitchFamily="49" charset="-122"/>
                  </a:rPr>
                  <a:t>又是网络权值的函数，因此</a:t>
                </a:r>
                <a:r>
                  <a:rPr lang="en-US" altLang="zh-CN" i="0">
                    <a:latin typeface="Cambria Math"/>
                  </a:rPr>
                  <a:t>𝑢</a:t>
                </a:r>
                <a:r>
                  <a:rPr lang="en-US" altLang="zh-CN" i="0">
                    <a:latin typeface="Cambria Math" panose="02040503050406030204" pitchFamily="18" charset="0"/>
                  </a:rPr>
                  <a:t>_</a:t>
                </a:r>
                <a:r>
                  <a:rPr lang="en-US" altLang="zh-CN" b="0" i="0" smtClean="0">
                    <a:latin typeface="Cambria Math" panose="02040503050406030204" pitchFamily="18" charset="0"/>
                  </a:rPr>
                  <a:t>1</a:t>
                </a:r>
                <a:r>
                  <a:rPr lang="zh-CN" altLang="en-US" dirty="0">
                    <a:latin typeface="隶书" panose="02010509060101010101" pitchFamily="49" charset="-122"/>
                  </a:rPr>
                  <a:t>最终是网络权值的函数。故可通过使</a:t>
                </a:r>
                <a:r>
                  <a:rPr lang="en-US" altLang="zh-CN" i="0">
                    <a:latin typeface="Cambria Math"/>
                  </a:rPr>
                  <a:t>𝑢</a:t>
                </a:r>
                <a:r>
                  <a:rPr lang="en-US" altLang="zh-CN" i="0">
                    <a:latin typeface="Cambria Math" panose="02040503050406030204" pitchFamily="18" charset="0"/>
                  </a:rPr>
                  <a:t>_</a:t>
                </a:r>
                <a:r>
                  <a:rPr lang="en-US" altLang="zh-CN" b="0" i="0" smtClean="0">
                    <a:latin typeface="Cambria Math" panose="02040503050406030204" pitchFamily="18" charset="0"/>
                  </a:rPr>
                  <a:t>1</a:t>
                </a:r>
                <a:r>
                  <a:rPr lang="zh-CN" altLang="en-US" dirty="0">
                    <a:latin typeface="隶书" panose="02010509060101010101" pitchFamily="49" charset="-122"/>
                  </a:rPr>
                  <a:t>逐渐趋于</a:t>
                </a:r>
                <a:r>
                  <a:rPr lang="en-US" altLang="zh-CN" dirty="0">
                    <a:latin typeface="隶书" panose="02010509060101010101" pitchFamily="49" charset="-122"/>
                  </a:rPr>
                  <a:t>0</a:t>
                </a:r>
                <a:r>
                  <a:rPr lang="zh-CN" altLang="en-US" dirty="0">
                    <a:latin typeface="隶书" panose="02010509060101010101" pitchFamily="49" charset="-122"/>
                  </a:rPr>
                  <a:t>来调整网络权值。</a:t>
                </a:r>
                <a:endParaRPr lang="en-US" altLang="zh-CN" dirty="0">
                  <a:latin typeface="隶书" panose="02010509060101010101" pitchFamily="49" charset="-122"/>
                </a:endParaRPr>
              </a:p>
              <a:p>
                <a:endParaRPr lang="zh-CN" altLang="en-US" dirty="0"/>
              </a:p>
            </p:txBody>
          </p:sp>
        </mc:Fallback>
      </mc:AlternateContent>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102</a:t>
            </a:fld>
            <a:endParaRPr lang="zh-CN" altLang="en-US"/>
          </a:p>
        </p:txBody>
      </p:sp>
    </p:spTree>
    <p:extLst>
      <p:ext uri="{BB962C8B-B14F-4D97-AF65-F5344CB8AC3E}">
        <p14:creationId xmlns:p14="http://schemas.microsoft.com/office/powerpoint/2010/main" val="1350966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16</a:t>
            </a:fld>
            <a:endParaRPr lang="zh-CN" altLang="en-US"/>
          </a:p>
        </p:txBody>
      </p:sp>
    </p:spTree>
    <p:extLst>
      <p:ext uri="{BB962C8B-B14F-4D97-AF65-F5344CB8AC3E}">
        <p14:creationId xmlns:p14="http://schemas.microsoft.com/office/powerpoint/2010/main" val="24690040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取决于逆模型的准确度，缺乏反馈，简单连接的直接逆控制缺乏鲁棒性</a:t>
            </a: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103</a:t>
            </a:fld>
            <a:endParaRPr lang="zh-CN" altLang="en-US"/>
          </a:p>
        </p:txBody>
      </p:sp>
    </p:spTree>
    <p:extLst>
      <p:ext uri="{BB962C8B-B14F-4D97-AF65-F5344CB8AC3E}">
        <p14:creationId xmlns:p14="http://schemas.microsoft.com/office/powerpoint/2010/main" val="29137471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106</a:t>
            </a:fld>
            <a:endParaRPr lang="zh-CN" altLang="en-US"/>
          </a:p>
        </p:txBody>
      </p:sp>
    </p:spTree>
    <p:extLst>
      <p:ext uri="{BB962C8B-B14F-4D97-AF65-F5344CB8AC3E}">
        <p14:creationId xmlns:p14="http://schemas.microsoft.com/office/powerpoint/2010/main" val="12946247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闭环系统的期望性能由一个稳定的参考模型描述</a:t>
            </a:r>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108</a:t>
            </a:fld>
            <a:endParaRPr lang="zh-CN" altLang="en-US"/>
          </a:p>
        </p:txBody>
      </p:sp>
    </p:spTree>
    <p:extLst>
      <p:ext uri="{BB962C8B-B14F-4D97-AF65-F5344CB8AC3E}">
        <p14:creationId xmlns:p14="http://schemas.microsoft.com/office/powerpoint/2010/main" val="1100584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110</a:t>
            </a:fld>
            <a:endParaRPr lang="zh-CN" altLang="en-US"/>
          </a:p>
        </p:txBody>
      </p:sp>
    </p:spTree>
    <p:extLst>
      <p:ext uri="{BB962C8B-B14F-4D97-AF65-F5344CB8AC3E}">
        <p14:creationId xmlns:p14="http://schemas.microsoft.com/office/powerpoint/2010/main" val="12277001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111</a:t>
            </a:fld>
            <a:endParaRPr lang="zh-CN" altLang="en-US"/>
          </a:p>
        </p:txBody>
      </p:sp>
    </p:spTree>
    <p:extLst>
      <p:ext uri="{BB962C8B-B14F-4D97-AF65-F5344CB8AC3E}">
        <p14:creationId xmlns:p14="http://schemas.microsoft.com/office/powerpoint/2010/main" val="42772802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effectLst/>
            </a:endParaRP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112</a:t>
            </a:fld>
            <a:endParaRPr lang="zh-CN" altLang="en-US"/>
          </a:p>
        </p:txBody>
      </p:sp>
    </p:spTree>
    <p:extLst>
      <p:ext uri="{BB962C8B-B14F-4D97-AF65-F5344CB8AC3E}">
        <p14:creationId xmlns:p14="http://schemas.microsoft.com/office/powerpoint/2010/main" val="22325053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113</a:t>
            </a:fld>
            <a:endParaRPr lang="zh-CN" altLang="en-US"/>
          </a:p>
        </p:txBody>
      </p:sp>
    </p:spTree>
    <p:extLst>
      <p:ext uri="{BB962C8B-B14F-4D97-AF65-F5344CB8AC3E}">
        <p14:creationId xmlns:p14="http://schemas.microsoft.com/office/powerpoint/2010/main" val="5484835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114</a:t>
            </a:fld>
            <a:endParaRPr lang="zh-CN" altLang="en-US"/>
          </a:p>
        </p:txBody>
      </p:sp>
    </p:spTree>
    <p:extLst>
      <p:ext uri="{BB962C8B-B14F-4D97-AF65-F5344CB8AC3E}">
        <p14:creationId xmlns:p14="http://schemas.microsoft.com/office/powerpoint/2010/main" val="24994868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115</a:t>
            </a:fld>
            <a:endParaRPr lang="zh-CN" altLang="en-US"/>
          </a:p>
        </p:txBody>
      </p:sp>
    </p:spTree>
    <p:extLst>
      <p:ext uri="{BB962C8B-B14F-4D97-AF65-F5344CB8AC3E}">
        <p14:creationId xmlns:p14="http://schemas.microsoft.com/office/powerpoint/2010/main" val="2960776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116</a:t>
            </a:fld>
            <a:endParaRPr lang="zh-CN" altLang="en-US"/>
          </a:p>
        </p:txBody>
      </p:sp>
    </p:spTree>
    <p:extLst>
      <p:ext uri="{BB962C8B-B14F-4D97-AF65-F5344CB8AC3E}">
        <p14:creationId xmlns:p14="http://schemas.microsoft.com/office/powerpoint/2010/main" val="1551935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17</a:t>
            </a:fld>
            <a:endParaRPr lang="zh-CN" altLang="en-US"/>
          </a:p>
        </p:txBody>
      </p:sp>
    </p:spTree>
    <p:extLst>
      <p:ext uri="{BB962C8B-B14F-4D97-AF65-F5344CB8AC3E}">
        <p14:creationId xmlns:p14="http://schemas.microsoft.com/office/powerpoint/2010/main" val="5804030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由两个网络组成，</a:t>
            </a: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自适应评价网络相当于需要再励学习的教师</a:t>
            </a: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反馈信号：倒立摆成功或失败信号</a:t>
            </a: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与人脑控制与决策过程比较接近，除一些定性信息外，完全不需要被控系统的先验定量信息，特别适合于具有高度非线性和严重不确定性的系统</a:t>
            </a:r>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118</a:t>
            </a:fld>
            <a:endParaRPr lang="zh-CN" altLang="en-US"/>
          </a:p>
        </p:txBody>
      </p:sp>
    </p:spTree>
    <p:extLst>
      <p:ext uri="{BB962C8B-B14F-4D97-AF65-F5344CB8AC3E}">
        <p14:creationId xmlns:p14="http://schemas.microsoft.com/office/powerpoint/2010/main" val="7531401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119</a:t>
            </a:fld>
            <a:endParaRPr lang="zh-CN" altLang="en-US"/>
          </a:p>
        </p:txBody>
      </p:sp>
    </p:spTree>
    <p:extLst>
      <p:ext uri="{BB962C8B-B14F-4D97-AF65-F5344CB8AC3E}">
        <p14:creationId xmlns:p14="http://schemas.microsoft.com/office/powerpoint/2010/main" val="33802569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139</a:t>
            </a:fld>
            <a:endParaRPr lang="zh-CN" altLang="en-US"/>
          </a:p>
        </p:txBody>
      </p:sp>
    </p:spTree>
    <p:extLst>
      <p:ext uri="{BB962C8B-B14F-4D97-AF65-F5344CB8AC3E}">
        <p14:creationId xmlns:p14="http://schemas.microsoft.com/office/powerpoint/2010/main" val="24958709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140</a:t>
            </a:fld>
            <a:endParaRPr lang="zh-CN" altLang="en-US"/>
          </a:p>
        </p:txBody>
      </p:sp>
    </p:spTree>
    <p:extLst>
      <p:ext uri="{BB962C8B-B14F-4D97-AF65-F5344CB8AC3E}">
        <p14:creationId xmlns:p14="http://schemas.microsoft.com/office/powerpoint/2010/main" val="25249460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141</a:t>
            </a:fld>
            <a:endParaRPr lang="zh-CN" altLang="en-US"/>
          </a:p>
        </p:txBody>
      </p:sp>
    </p:spTree>
    <p:extLst>
      <p:ext uri="{BB962C8B-B14F-4D97-AF65-F5344CB8AC3E}">
        <p14:creationId xmlns:p14="http://schemas.microsoft.com/office/powerpoint/2010/main" val="8408744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a:t>
            </a:r>
            <a:r>
              <a:rPr lang="zh-CN" altLang="en-US" dirty="0"/>
              <a:t>世纪</a:t>
            </a:r>
            <a:r>
              <a:rPr lang="en-US" altLang="zh-CN" dirty="0"/>
              <a:t>80</a:t>
            </a:r>
            <a:r>
              <a:rPr lang="zh-CN" altLang="en-US" dirty="0"/>
              <a:t>年代后期和</a:t>
            </a:r>
            <a:r>
              <a:rPr lang="en-US" altLang="zh-CN" dirty="0"/>
              <a:t>90</a:t>
            </a:r>
            <a:r>
              <a:rPr lang="zh-CN" altLang="en-US" dirty="0"/>
              <a:t>年代初期所提出的神经网络控制方法大多是通过静态和动态反传的梯度实现的，梯度法的不足是不能保证整个闭环系统的稳定性、鲁棒性和动态性能，尤其是在控制器参数在线自适应的情况下</a:t>
            </a: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142</a:t>
            </a:fld>
            <a:endParaRPr lang="zh-CN" altLang="en-US"/>
          </a:p>
        </p:txBody>
      </p:sp>
    </p:spTree>
    <p:extLst>
      <p:ext uri="{BB962C8B-B14F-4D97-AF65-F5344CB8AC3E}">
        <p14:creationId xmlns:p14="http://schemas.microsoft.com/office/powerpoint/2010/main" val="40104003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a:t>
            </a:r>
            <a:r>
              <a:rPr lang="zh-CN" altLang="en-US" dirty="0"/>
              <a:t>世纪</a:t>
            </a:r>
            <a:r>
              <a:rPr lang="en-US" altLang="zh-CN" dirty="0"/>
              <a:t>80</a:t>
            </a:r>
            <a:r>
              <a:rPr lang="zh-CN" altLang="en-US" dirty="0"/>
              <a:t>年代后期和</a:t>
            </a:r>
            <a:r>
              <a:rPr lang="en-US" altLang="zh-CN" dirty="0"/>
              <a:t>90</a:t>
            </a:r>
            <a:r>
              <a:rPr lang="zh-CN" altLang="en-US" dirty="0"/>
              <a:t>年代初期所提出的神经网络控制方法大多是通过静态和动态反传的梯度实现的，梯度法的不足是不能保证整个闭环系统的稳定性、鲁棒性和动态性能，尤其是在控制器参数在线自适应的情况下</a:t>
            </a:r>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143</a:t>
            </a:fld>
            <a:endParaRPr lang="zh-CN" altLang="en-US"/>
          </a:p>
        </p:txBody>
      </p:sp>
    </p:spTree>
    <p:extLst>
      <p:ext uri="{BB962C8B-B14F-4D97-AF65-F5344CB8AC3E}">
        <p14:creationId xmlns:p14="http://schemas.microsoft.com/office/powerpoint/2010/main" val="847029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18</a:t>
            </a:fld>
            <a:endParaRPr lang="zh-CN" altLang="en-US"/>
          </a:p>
        </p:txBody>
      </p:sp>
    </p:spTree>
    <p:extLst>
      <p:ext uri="{BB962C8B-B14F-4D97-AF65-F5344CB8AC3E}">
        <p14:creationId xmlns:p14="http://schemas.microsoft.com/office/powerpoint/2010/main" val="1030556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19</a:t>
            </a:fld>
            <a:endParaRPr lang="zh-CN" altLang="en-US"/>
          </a:p>
        </p:txBody>
      </p:sp>
    </p:spTree>
    <p:extLst>
      <p:ext uri="{BB962C8B-B14F-4D97-AF65-F5344CB8AC3E}">
        <p14:creationId xmlns:p14="http://schemas.microsoft.com/office/powerpoint/2010/main" val="3568793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defRPr/>
            </a:pPr>
            <a:r>
              <a:rPr kumimoji="0" lang="en-US" altLang="zh-CN" sz="1200" b="0" dirty="0">
                <a:latin typeface="隶书" panose="02010509060101010101" pitchFamily="49" charset="-122"/>
                <a:ea typeface="隶书" panose="02010509060101010101" pitchFamily="49" charset="-122"/>
              </a:rPr>
              <a:t>1</a:t>
            </a:r>
            <a:r>
              <a:rPr kumimoji="0" lang="zh-CN" altLang="en-US" sz="1200" b="0" dirty="0">
                <a:latin typeface="隶书" panose="02010509060101010101" pitchFamily="49" charset="-122"/>
                <a:ea typeface="隶书" panose="02010509060101010101" pitchFamily="49" charset="-122"/>
              </a:rPr>
              <a:t>、连接强度的变化与相邻两个神经元输出的乘积成正比，只要知道相连神经元的输出，就能获得连接强度的变化</a:t>
            </a:r>
            <a:endParaRPr kumimoji="0" lang="en-US" altLang="zh-CN" sz="12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r>
              <a:rPr kumimoji="0" lang="en-US" altLang="zh-CN" sz="1200" b="0" dirty="0">
                <a:latin typeface="隶书" panose="02010509060101010101" pitchFamily="49" charset="-122"/>
                <a:ea typeface="隶书" panose="02010509060101010101" pitchFamily="49" charset="-122"/>
              </a:rPr>
              <a:t>2</a:t>
            </a:r>
            <a:r>
              <a:rPr kumimoji="0" lang="zh-CN" altLang="en-US" sz="1200" b="0" dirty="0">
                <a:latin typeface="隶书" panose="02010509060101010101" pitchFamily="49" charset="-122"/>
                <a:ea typeface="隶书" panose="02010509060101010101" pitchFamily="49" charset="-122"/>
              </a:rPr>
              <a:t>、学习过程仅体现在信号，无反馈现象存在</a:t>
            </a:r>
            <a:endParaRPr kumimoji="0" lang="en-US" altLang="zh-CN" sz="12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r>
              <a:rPr kumimoji="0" lang="en-US" altLang="zh-CN" sz="1200" b="0" dirty="0">
                <a:latin typeface="隶书" panose="02010509060101010101" pitchFamily="49" charset="-122"/>
                <a:ea typeface="隶书" panose="02010509060101010101" pitchFamily="49" charset="-122"/>
              </a:rPr>
              <a:t>3</a:t>
            </a:r>
            <a:r>
              <a:rPr kumimoji="0" lang="zh-CN" altLang="en-US" sz="1200" b="0" dirty="0">
                <a:latin typeface="隶书" panose="02010509060101010101" pitchFamily="49" charset="-122"/>
                <a:ea typeface="隶书" panose="02010509060101010101" pitchFamily="49" charset="-122"/>
              </a:rPr>
              <a:t>、是一种无导师的学习，无需知道目标输出是什么</a:t>
            </a:r>
            <a:endParaRPr kumimoji="0" lang="en-US" altLang="zh-CN" sz="12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r>
              <a:rPr kumimoji="0" lang="en-US" altLang="zh-CN" sz="1200" b="0" dirty="0">
                <a:latin typeface="隶书" panose="02010509060101010101" pitchFamily="49" charset="-122"/>
                <a:ea typeface="隶书" panose="02010509060101010101" pitchFamily="49" charset="-122"/>
              </a:rPr>
              <a:t>4</a:t>
            </a:r>
            <a:r>
              <a:rPr kumimoji="0" lang="zh-CN" altLang="en-US" sz="1200" b="0" dirty="0">
                <a:latin typeface="隶书" panose="02010509060101010101" pitchFamily="49" charset="-122"/>
                <a:ea typeface="隶书" panose="02010509060101010101" pitchFamily="49" charset="-122"/>
              </a:rPr>
              <a:t>、如果相连接两个神经元输出正负始终一致，将使连接强度无约束增长，为防止这一状态，需要预设连接强度的饱和值</a:t>
            </a:r>
            <a:endParaRPr kumimoji="0" lang="en-US" altLang="zh-CN" sz="12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r>
              <a:rPr kumimoji="0" lang="en-US" altLang="zh-CN" sz="1200" b="0" dirty="0">
                <a:latin typeface="隶书" panose="02010509060101010101" pitchFamily="49" charset="-122"/>
                <a:ea typeface="隶书" panose="02010509060101010101" pitchFamily="49" charset="-122"/>
              </a:rPr>
              <a:t>5</a:t>
            </a:r>
            <a:r>
              <a:rPr kumimoji="0" lang="zh-CN" altLang="en-US" sz="1200" b="0" dirty="0">
                <a:latin typeface="隶书" panose="02010509060101010101" pitchFamily="49" charset="-122"/>
                <a:ea typeface="隶书" panose="02010509060101010101" pitchFamily="49" charset="-122"/>
              </a:rPr>
              <a:t>、只根据神经元连接之间的激活水平改变权值，又被称为相关学习、并联学习、联想学习</a:t>
            </a:r>
            <a:endParaRPr kumimoji="0" lang="en-US" altLang="zh-CN" sz="12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r>
              <a:rPr kumimoji="0" lang="zh-CN" altLang="en-US" sz="1200" b="0" dirty="0">
                <a:latin typeface="隶书" panose="02010509060101010101" pitchFamily="49" charset="-122"/>
                <a:ea typeface="隶书" panose="02010509060101010101" pitchFamily="49" charset="-122"/>
              </a:rPr>
              <a:t>的前馈传递过程中</a:t>
            </a:r>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21</a:t>
            </a:fld>
            <a:endParaRPr lang="zh-CN" altLang="en-US"/>
          </a:p>
        </p:txBody>
      </p:sp>
    </p:spTree>
    <p:extLst>
      <p:ext uri="{BB962C8B-B14F-4D97-AF65-F5344CB8AC3E}">
        <p14:creationId xmlns:p14="http://schemas.microsoft.com/office/powerpoint/2010/main" val="33478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22</a:t>
            </a:fld>
            <a:endParaRPr lang="zh-CN" altLang="en-US"/>
          </a:p>
        </p:txBody>
      </p:sp>
    </p:spTree>
    <p:extLst>
      <p:ext uri="{BB962C8B-B14F-4D97-AF65-F5344CB8AC3E}">
        <p14:creationId xmlns:p14="http://schemas.microsoft.com/office/powerpoint/2010/main" val="3366929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909FE301-2C98-4FDD-8AD6-83235C1E5D67}" type="slidenum">
              <a:rPr lang="zh-CN" altLang="en-US"/>
              <a:pPr>
                <a:defRPr/>
              </a:pPr>
              <a:t>‹#›</a:t>
            </a:fld>
            <a:endParaRPr lang="en-US" altLang="zh-CN"/>
          </a:p>
        </p:txBody>
      </p:sp>
    </p:spTree>
    <p:extLst>
      <p:ext uri="{BB962C8B-B14F-4D97-AF65-F5344CB8AC3E}">
        <p14:creationId xmlns:p14="http://schemas.microsoft.com/office/powerpoint/2010/main" val="700481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E407B4EA-0611-4703-B8CE-09A0FD6888DF}" type="slidenum">
              <a:rPr lang="zh-CN" altLang="en-US"/>
              <a:pPr>
                <a:defRPr/>
              </a:pPr>
              <a:t>‹#›</a:t>
            </a:fld>
            <a:endParaRPr lang="en-US" altLang="zh-CN"/>
          </a:p>
        </p:txBody>
      </p:sp>
    </p:spTree>
    <p:extLst>
      <p:ext uri="{BB962C8B-B14F-4D97-AF65-F5344CB8AC3E}">
        <p14:creationId xmlns:p14="http://schemas.microsoft.com/office/powerpoint/2010/main" val="3908361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E4104AD2-89BF-4E37-81F0-92D81A4E1775}" type="slidenum">
              <a:rPr lang="zh-CN" altLang="en-US"/>
              <a:pPr>
                <a:defRPr/>
              </a:pPr>
              <a:t>‹#›</a:t>
            </a:fld>
            <a:endParaRPr lang="en-US" altLang="zh-CN"/>
          </a:p>
        </p:txBody>
      </p:sp>
    </p:spTree>
    <p:extLst>
      <p:ext uri="{BB962C8B-B14F-4D97-AF65-F5344CB8AC3E}">
        <p14:creationId xmlns:p14="http://schemas.microsoft.com/office/powerpoint/2010/main" val="25424622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5" name="矩形 4"/>
          <p:cNvSpPr/>
          <p:nvPr userDrawn="1"/>
        </p:nvSpPr>
        <p:spPr>
          <a:xfrm>
            <a:off x="0" y="0"/>
            <a:ext cx="9144000" cy="54868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a:xfrm>
            <a:off x="457200" y="557808"/>
            <a:ext cx="8229600" cy="1143000"/>
          </a:xfrm>
        </p:spPr>
        <p:txBody>
          <a:bodyPr/>
          <a:lstStyle>
            <a:lvl1pPr>
              <a:defRPr sz="4000">
                <a:solidFill>
                  <a:schemeClr val="tx2">
                    <a:lumMod val="75000"/>
                  </a:schemeClr>
                </a:solidFill>
                <a:latin typeface="黑体" pitchFamily="49" charset="-122"/>
                <a:ea typeface="黑体" pitchFamily="49" charset="-122"/>
              </a:defRPr>
            </a:lvl1pPr>
          </a:lstStyle>
          <a:p>
            <a:r>
              <a:rPr lang="zh-CN" altLang="en-US" dirty="0"/>
              <a:t>单击此处编辑母版标题样式</a:t>
            </a:r>
          </a:p>
        </p:txBody>
      </p:sp>
      <p:sp>
        <p:nvSpPr>
          <p:cNvPr id="14" name="文本占位符 13"/>
          <p:cNvSpPr>
            <a:spLocks noGrp="1"/>
          </p:cNvSpPr>
          <p:nvPr>
            <p:ph type="body" sz="quarter" idx="13"/>
          </p:nvPr>
        </p:nvSpPr>
        <p:spPr>
          <a:xfrm>
            <a:off x="107504" y="51135"/>
            <a:ext cx="3312368" cy="433387"/>
          </a:xfrm>
        </p:spPr>
        <p:txBody>
          <a:bodyPr/>
          <a:lstStyle>
            <a:lvl1pPr marL="0" indent="0">
              <a:buNone/>
              <a:defRPr sz="2000">
                <a:solidFill>
                  <a:schemeClr val="bg1"/>
                </a:solidFill>
                <a:latin typeface="微软雅黑" pitchFamily="34" charset="-122"/>
                <a:ea typeface="微软雅黑" pitchFamily="34" charset="-122"/>
              </a:defRPr>
            </a:lvl1pPr>
          </a:lstStyle>
          <a:p>
            <a:pPr lvl="0"/>
            <a:r>
              <a:rPr lang="zh-CN" altLang="en-US" dirty="0"/>
              <a:t>单击此处编辑母版文本样式</a:t>
            </a:r>
          </a:p>
        </p:txBody>
      </p:sp>
      <p:sp>
        <p:nvSpPr>
          <p:cNvPr id="15" name="文本占位符 13"/>
          <p:cNvSpPr>
            <a:spLocks noGrp="1"/>
          </p:cNvSpPr>
          <p:nvPr>
            <p:ph type="body" sz="quarter" idx="14"/>
          </p:nvPr>
        </p:nvSpPr>
        <p:spPr>
          <a:xfrm>
            <a:off x="5724129" y="51135"/>
            <a:ext cx="3240360" cy="433387"/>
          </a:xfrm>
        </p:spPr>
        <p:txBody>
          <a:bodyPr/>
          <a:lstStyle>
            <a:lvl1pPr marL="0" indent="0" algn="r">
              <a:buNone/>
              <a:defRPr sz="2000">
                <a:solidFill>
                  <a:schemeClr val="bg1"/>
                </a:solidFill>
                <a:latin typeface="微软雅黑" pitchFamily="34" charset="-122"/>
                <a:ea typeface="微软雅黑" pitchFamily="34" charset="-122"/>
              </a:defRPr>
            </a:lvl1pPr>
          </a:lstStyle>
          <a:p>
            <a:pPr lvl="0"/>
            <a:r>
              <a:rPr lang="zh-CN" altLang="en-US" dirty="0"/>
              <a:t>单击此处编辑母版文本样式</a:t>
            </a:r>
          </a:p>
        </p:txBody>
      </p:sp>
      <p:sp>
        <p:nvSpPr>
          <p:cNvPr id="6" name="日期占位符 3"/>
          <p:cNvSpPr>
            <a:spLocks noGrp="1"/>
          </p:cNvSpPr>
          <p:nvPr>
            <p:ph type="dt" sz="half" idx="15"/>
          </p:nvPr>
        </p:nvSpPr>
        <p:spPr/>
        <p:txBody>
          <a:bodyPr/>
          <a:lstStyle>
            <a:lvl1pPr>
              <a:defRPr/>
            </a:lvl1pPr>
          </a:lstStyle>
          <a:p>
            <a:pPr>
              <a:defRPr/>
            </a:pPr>
            <a:endParaRPr lang="en-US" altLang="zh-CN"/>
          </a:p>
        </p:txBody>
      </p:sp>
      <p:sp>
        <p:nvSpPr>
          <p:cNvPr id="7" name="页脚占位符 4"/>
          <p:cNvSpPr>
            <a:spLocks noGrp="1"/>
          </p:cNvSpPr>
          <p:nvPr>
            <p:ph type="ftr" sz="quarter" idx="16"/>
          </p:nvPr>
        </p:nvSpPr>
        <p:spPr/>
        <p:txBody>
          <a:bodyPr/>
          <a:lstStyle>
            <a:lvl1pPr>
              <a:defRPr/>
            </a:lvl1pPr>
          </a:lstStyle>
          <a:p>
            <a:pPr>
              <a:defRPr/>
            </a:pPr>
            <a:endParaRPr lang="en-US" altLang="zh-CN"/>
          </a:p>
        </p:txBody>
      </p:sp>
      <p:sp>
        <p:nvSpPr>
          <p:cNvPr id="8" name="灯片编号占位符 5"/>
          <p:cNvSpPr>
            <a:spLocks noGrp="1"/>
          </p:cNvSpPr>
          <p:nvPr>
            <p:ph type="sldNum" sz="quarter" idx="17"/>
          </p:nvPr>
        </p:nvSpPr>
        <p:spPr/>
        <p:txBody>
          <a:bodyPr/>
          <a:lstStyle>
            <a:lvl1pPr>
              <a:defRPr smtClean="0"/>
            </a:lvl1pPr>
          </a:lstStyle>
          <a:p>
            <a:pPr>
              <a:defRPr/>
            </a:pPr>
            <a:fld id="{6BC4609B-083C-404D-8758-FAE8AF11C044}" type="slidenum">
              <a:rPr lang="zh-CN" altLang="en-US"/>
              <a:pPr>
                <a:defRPr/>
              </a:pPr>
              <a:t>‹#›</a:t>
            </a:fld>
            <a:endParaRPr lang="en-US" altLang="zh-CN"/>
          </a:p>
        </p:txBody>
      </p:sp>
      <p:sp>
        <p:nvSpPr>
          <p:cNvPr id="9" name="内容占位符 2"/>
          <p:cNvSpPr>
            <a:spLocks noGrp="1"/>
          </p:cNvSpPr>
          <p:nvPr>
            <p:ph sz="half" idx="1"/>
          </p:nvPr>
        </p:nvSpPr>
        <p:spPr>
          <a:xfrm>
            <a:off x="457200" y="1844824"/>
            <a:ext cx="8229600" cy="4281339"/>
          </a:xfrm>
        </p:spPr>
        <p:txBody>
          <a:bodyPr/>
          <a:lstStyle>
            <a:lvl1pPr>
              <a:defRPr sz="2800">
                <a:latin typeface="隶书" panose="02010509060101010101" pitchFamily="49" charset="-122"/>
                <a:ea typeface="隶书" panose="02010509060101010101" pitchFamily="49" charset="-122"/>
              </a:defRPr>
            </a:lvl1pPr>
            <a:lvl2pPr>
              <a:defRPr sz="2400">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a:latin typeface="隶书" panose="02010509060101010101" pitchFamily="49" charset="-122"/>
                <a:ea typeface="隶书" panose="02010509060101010101" pitchFamily="49" charset="-122"/>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a:latin typeface="隶书" panose="02010509060101010101" pitchFamily="49" charset="-122"/>
                <a:ea typeface="隶书" panose="02010509060101010101" pitchFamily="49" charset="-122"/>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a:latin typeface="隶书" panose="02010509060101010101" pitchFamily="49" charset="-122"/>
                <a:ea typeface="隶书" panose="02010509060101010101" pitchFamily="49"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r>
              <a:rPr lang="en-US" altLang="zh-CN" dirty="0" err="1"/>
              <a:t>mulu</a:t>
            </a:r>
            <a:endParaRPr lang="zh-CN" altLang="en-US" dirty="0"/>
          </a:p>
          <a:p>
            <a:pPr marL="1143000" marR="0" lvl="2"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zh-CN" altLang="en-US" dirty="0"/>
              <a:t>第三级</a:t>
            </a:r>
            <a:r>
              <a:rPr lang="en-US" altLang="zh-CN" dirty="0" err="1"/>
              <a:t>mulu</a:t>
            </a:r>
            <a:endParaRPr lang="zh-CN" altLang="en-US" dirty="0"/>
          </a:p>
          <a:p>
            <a:pPr marL="1600200" marR="0" lvl="3"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zh-CN" altLang="en-US" dirty="0"/>
              <a:t>第四级</a:t>
            </a:r>
            <a:r>
              <a:rPr lang="en-US" altLang="zh-CN" dirty="0" err="1"/>
              <a:t>mulu</a:t>
            </a:r>
            <a:endParaRPr lang="zh-CN" altLang="en-US" dirty="0"/>
          </a:p>
          <a:p>
            <a:pPr marL="2057400" marR="0" lvl="4"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zh-CN" altLang="en-US" dirty="0"/>
              <a:t>第五级</a:t>
            </a:r>
            <a:r>
              <a:rPr lang="en-US" altLang="zh-CN" dirty="0" err="1"/>
              <a:t>mulu</a:t>
            </a:r>
            <a:endParaRPr lang="zh-CN" altLang="en-US" dirty="0"/>
          </a:p>
          <a:p>
            <a:pPr lvl="4"/>
            <a:endParaRPr lang="zh-CN" altLang="en-US" dirty="0"/>
          </a:p>
        </p:txBody>
      </p:sp>
    </p:spTree>
    <p:extLst>
      <p:ext uri="{BB962C8B-B14F-4D97-AF65-F5344CB8AC3E}">
        <p14:creationId xmlns:p14="http://schemas.microsoft.com/office/powerpoint/2010/main" val="1902915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矩形 4"/>
          <p:cNvSpPr/>
          <p:nvPr userDrawn="1"/>
        </p:nvSpPr>
        <p:spPr>
          <a:xfrm>
            <a:off x="0" y="0"/>
            <a:ext cx="9144000" cy="54868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a:xfrm>
            <a:off x="457200" y="557808"/>
            <a:ext cx="8229600" cy="1143000"/>
          </a:xfrm>
        </p:spPr>
        <p:txBody>
          <a:bodyPr/>
          <a:lstStyle>
            <a:lvl1pPr>
              <a:defRPr sz="4000">
                <a:solidFill>
                  <a:schemeClr val="tx2">
                    <a:lumMod val="75000"/>
                  </a:schemeClr>
                </a:solidFill>
                <a:latin typeface="黑体" pitchFamily="49" charset="-122"/>
                <a:ea typeface="黑体" pitchFamily="49" charset="-122"/>
              </a:defRPr>
            </a:lvl1pPr>
          </a:lstStyle>
          <a:p>
            <a:r>
              <a:rPr lang="zh-CN" altLang="en-US" dirty="0"/>
              <a:t>单击此处编辑母版标题样式</a:t>
            </a:r>
          </a:p>
        </p:txBody>
      </p:sp>
      <p:sp>
        <p:nvSpPr>
          <p:cNvPr id="14" name="文本占位符 13"/>
          <p:cNvSpPr>
            <a:spLocks noGrp="1"/>
          </p:cNvSpPr>
          <p:nvPr>
            <p:ph type="body" sz="quarter" idx="13"/>
          </p:nvPr>
        </p:nvSpPr>
        <p:spPr>
          <a:xfrm>
            <a:off x="107504" y="51135"/>
            <a:ext cx="1800225" cy="433387"/>
          </a:xfrm>
        </p:spPr>
        <p:txBody>
          <a:bodyPr/>
          <a:lstStyle>
            <a:lvl1pPr marL="0" indent="0">
              <a:buNone/>
              <a:defRPr sz="2000">
                <a:solidFill>
                  <a:schemeClr val="bg1"/>
                </a:solidFill>
                <a:latin typeface="微软雅黑" pitchFamily="34" charset="-122"/>
                <a:ea typeface="微软雅黑" pitchFamily="34" charset="-122"/>
              </a:defRPr>
            </a:lvl1pPr>
          </a:lstStyle>
          <a:p>
            <a:pPr lvl="0"/>
            <a:r>
              <a:rPr lang="zh-CN" altLang="en-US" dirty="0"/>
              <a:t>单击此处编辑母版文本样式</a:t>
            </a:r>
          </a:p>
        </p:txBody>
      </p:sp>
      <p:sp>
        <p:nvSpPr>
          <p:cNvPr id="15" name="文本占位符 13"/>
          <p:cNvSpPr>
            <a:spLocks noGrp="1"/>
          </p:cNvSpPr>
          <p:nvPr>
            <p:ph type="body" sz="quarter" idx="14"/>
          </p:nvPr>
        </p:nvSpPr>
        <p:spPr>
          <a:xfrm>
            <a:off x="7164263" y="51135"/>
            <a:ext cx="1800225" cy="433387"/>
          </a:xfrm>
        </p:spPr>
        <p:txBody>
          <a:bodyPr/>
          <a:lstStyle>
            <a:lvl1pPr marL="0" indent="0" algn="r">
              <a:buNone/>
              <a:defRPr sz="2000">
                <a:solidFill>
                  <a:schemeClr val="bg1"/>
                </a:solidFill>
                <a:latin typeface="微软雅黑" pitchFamily="34" charset="-122"/>
                <a:ea typeface="微软雅黑" pitchFamily="34" charset="-122"/>
              </a:defRPr>
            </a:lvl1pPr>
          </a:lstStyle>
          <a:p>
            <a:pPr lvl="0"/>
            <a:r>
              <a:rPr lang="zh-CN" altLang="en-US" dirty="0"/>
              <a:t>单击此处编辑母版文本样式</a:t>
            </a:r>
          </a:p>
        </p:txBody>
      </p:sp>
      <p:sp>
        <p:nvSpPr>
          <p:cNvPr id="6" name="日期占位符 3"/>
          <p:cNvSpPr>
            <a:spLocks noGrp="1"/>
          </p:cNvSpPr>
          <p:nvPr>
            <p:ph type="dt" sz="half" idx="15"/>
          </p:nvPr>
        </p:nvSpPr>
        <p:spPr/>
        <p:txBody>
          <a:bodyPr/>
          <a:lstStyle>
            <a:lvl1pPr>
              <a:defRPr/>
            </a:lvl1pPr>
          </a:lstStyle>
          <a:p>
            <a:pPr>
              <a:defRPr/>
            </a:pPr>
            <a:endParaRPr lang="en-US" altLang="zh-CN"/>
          </a:p>
        </p:txBody>
      </p:sp>
      <p:sp>
        <p:nvSpPr>
          <p:cNvPr id="7" name="页脚占位符 4"/>
          <p:cNvSpPr>
            <a:spLocks noGrp="1"/>
          </p:cNvSpPr>
          <p:nvPr>
            <p:ph type="ftr" sz="quarter" idx="16"/>
          </p:nvPr>
        </p:nvSpPr>
        <p:spPr/>
        <p:txBody>
          <a:bodyPr/>
          <a:lstStyle>
            <a:lvl1pPr>
              <a:defRPr/>
            </a:lvl1pPr>
          </a:lstStyle>
          <a:p>
            <a:pPr>
              <a:defRPr/>
            </a:pPr>
            <a:endParaRPr lang="en-US" altLang="zh-CN"/>
          </a:p>
        </p:txBody>
      </p:sp>
      <p:sp>
        <p:nvSpPr>
          <p:cNvPr id="8" name="灯片编号占位符 5"/>
          <p:cNvSpPr>
            <a:spLocks noGrp="1"/>
          </p:cNvSpPr>
          <p:nvPr>
            <p:ph type="sldNum" sz="quarter" idx="17"/>
          </p:nvPr>
        </p:nvSpPr>
        <p:spPr/>
        <p:txBody>
          <a:bodyPr/>
          <a:lstStyle>
            <a:lvl1pPr>
              <a:defRPr smtClean="0"/>
            </a:lvl1pPr>
          </a:lstStyle>
          <a:p>
            <a:pPr>
              <a:defRPr/>
            </a:pPr>
            <a:fld id="{6BC4609B-083C-404D-8758-FAE8AF11C044}" type="slidenum">
              <a:rPr lang="zh-CN" altLang="en-US"/>
              <a:pPr>
                <a:defRPr/>
              </a:pPr>
              <a:t>‹#›</a:t>
            </a:fld>
            <a:endParaRPr lang="en-US" altLang="zh-CN"/>
          </a:p>
        </p:txBody>
      </p:sp>
    </p:spTree>
    <p:extLst>
      <p:ext uri="{BB962C8B-B14F-4D97-AF65-F5344CB8AC3E}">
        <p14:creationId xmlns:p14="http://schemas.microsoft.com/office/powerpoint/2010/main" val="3975825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8110BBA2-0B92-49A4-A51C-72DB4172ABA5}" type="slidenum">
              <a:rPr lang="zh-CN" altLang="en-US"/>
              <a:pPr>
                <a:defRPr/>
              </a:pPr>
              <a:t>‹#›</a:t>
            </a:fld>
            <a:endParaRPr lang="en-US" altLang="zh-CN"/>
          </a:p>
        </p:txBody>
      </p:sp>
    </p:spTree>
    <p:extLst>
      <p:ext uri="{BB962C8B-B14F-4D97-AF65-F5344CB8AC3E}">
        <p14:creationId xmlns:p14="http://schemas.microsoft.com/office/powerpoint/2010/main" val="1972215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FFA8A23E-AB63-4755-8C71-5A7E3BC86665}" type="slidenum">
              <a:rPr lang="zh-CN" altLang="en-US"/>
              <a:pPr>
                <a:defRPr/>
              </a:pPr>
              <a:t>‹#›</a:t>
            </a:fld>
            <a:endParaRPr lang="en-US" altLang="zh-CN"/>
          </a:p>
        </p:txBody>
      </p:sp>
    </p:spTree>
    <p:extLst>
      <p:ext uri="{BB962C8B-B14F-4D97-AF65-F5344CB8AC3E}">
        <p14:creationId xmlns:p14="http://schemas.microsoft.com/office/powerpoint/2010/main" val="3110560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en-US" altLang="zh-CN"/>
          </a:p>
        </p:txBody>
      </p:sp>
      <p:sp>
        <p:nvSpPr>
          <p:cNvPr id="9" name="灯片编号占位符 5"/>
          <p:cNvSpPr>
            <a:spLocks noGrp="1"/>
          </p:cNvSpPr>
          <p:nvPr>
            <p:ph type="sldNum" sz="quarter" idx="12"/>
          </p:nvPr>
        </p:nvSpPr>
        <p:spPr/>
        <p:txBody>
          <a:bodyPr/>
          <a:lstStyle>
            <a:lvl1pPr>
              <a:defRPr/>
            </a:lvl1pPr>
          </a:lstStyle>
          <a:p>
            <a:pPr>
              <a:defRPr/>
            </a:pPr>
            <a:fld id="{72E07CF3-3BCD-4DF0-9608-BEC7C0E01297}" type="slidenum">
              <a:rPr lang="zh-CN" altLang="en-US"/>
              <a:pPr>
                <a:defRPr/>
              </a:pPr>
              <a:t>‹#›</a:t>
            </a:fld>
            <a:endParaRPr lang="en-US" altLang="zh-CN"/>
          </a:p>
        </p:txBody>
      </p:sp>
    </p:spTree>
    <p:extLst>
      <p:ext uri="{BB962C8B-B14F-4D97-AF65-F5344CB8AC3E}">
        <p14:creationId xmlns:p14="http://schemas.microsoft.com/office/powerpoint/2010/main" val="1814381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3"/>
          <p:cNvSpPr>
            <a:spLocks noGrp="1"/>
          </p:cNvSpPr>
          <p:nvPr>
            <p:ph type="dt" sz="half" idx="10"/>
          </p:nvPr>
        </p:nvSpPr>
        <p:spPr/>
        <p:txBody>
          <a:bodyPr/>
          <a:lstStyle>
            <a:lvl1pPr>
              <a:defRPr/>
            </a:lvl1pPr>
          </a:lstStyle>
          <a:p>
            <a:pPr>
              <a:defRPr/>
            </a:pPr>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
        <p:nvSpPr>
          <p:cNvPr id="5" name="灯片编号占位符 5"/>
          <p:cNvSpPr>
            <a:spLocks noGrp="1"/>
          </p:cNvSpPr>
          <p:nvPr>
            <p:ph type="sldNum" sz="quarter" idx="12"/>
          </p:nvPr>
        </p:nvSpPr>
        <p:spPr/>
        <p:txBody>
          <a:bodyPr/>
          <a:lstStyle>
            <a:lvl1pPr>
              <a:defRPr/>
            </a:lvl1pPr>
          </a:lstStyle>
          <a:p>
            <a:pPr>
              <a:defRPr/>
            </a:pPr>
            <a:fld id="{BFCE7D94-7AC8-4428-9AEA-D693D55C3AE6}" type="slidenum">
              <a:rPr lang="zh-CN" altLang="en-US"/>
              <a:pPr>
                <a:defRPr/>
              </a:pPr>
              <a:t>‹#›</a:t>
            </a:fld>
            <a:endParaRPr lang="en-US" altLang="zh-CN"/>
          </a:p>
        </p:txBody>
      </p:sp>
    </p:spTree>
    <p:extLst>
      <p:ext uri="{BB962C8B-B14F-4D97-AF65-F5344CB8AC3E}">
        <p14:creationId xmlns:p14="http://schemas.microsoft.com/office/powerpoint/2010/main" val="159353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
        <p:nvSpPr>
          <p:cNvPr id="4" name="灯片编号占位符 5"/>
          <p:cNvSpPr>
            <a:spLocks noGrp="1"/>
          </p:cNvSpPr>
          <p:nvPr>
            <p:ph type="sldNum" sz="quarter" idx="12"/>
          </p:nvPr>
        </p:nvSpPr>
        <p:spPr/>
        <p:txBody>
          <a:bodyPr/>
          <a:lstStyle>
            <a:lvl1pPr>
              <a:defRPr/>
            </a:lvl1pPr>
          </a:lstStyle>
          <a:p>
            <a:pPr>
              <a:defRPr/>
            </a:pPr>
            <a:fld id="{B6A102F2-0D45-4E2D-8BE3-8E83DC55E361}" type="slidenum">
              <a:rPr lang="zh-CN" altLang="en-US"/>
              <a:pPr>
                <a:defRPr/>
              </a:pPr>
              <a:t>‹#›</a:t>
            </a:fld>
            <a:endParaRPr lang="en-US" altLang="zh-CN"/>
          </a:p>
        </p:txBody>
      </p:sp>
    </p:spTree>
    <p:extLst>
      <p:ext uri="{BB962C8B-B14F-4D97-AF65-F5344CB8AC3E}">
        <p14:creationId xmlns:p14="http://schemas.microsoft.com/office/powerpoint/2010/main" val="442699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A97936BC-03C8-4CBB-9A07-DC151015D6F5}" type="slidenum">
              <a:rPr lang="zh-CN" altLang="en-US"/>
              <a:pPr>
                <a:defRPr/>
              </a:pPr>
              <a:t>‹#›</a:t>
            </a:fld>
            <a:endParaRPr lang="en-US" altLang="zh-CN"/>
          </a:p>
        </p:txBody>
      </p:sp>
    </p:spTree>
    <p:extLst>
      <p:ext uri="{BB962C8B-B14F-4D97-AF65-F5344CB8AC3E}">
        <p14:creationId xmlns:p14="http://schemas.microsoft.com/office/powerpoint/2010/main" val="3813111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9F5F4CC6-AB25-43DD-928D-092C742F9F0E}" type="slidenum">
              <a:rPr lang="zh-CN" altLang="en-US"/>
              <a:pPr>
                <a:defRPr/>
              </a:pPr>
              <a:t>‹#›</a:t>
            </a:fld>
            <a:endParaRPr lang="en-US" altLang="zh-CN"/>
          </a:p>
        </p:txBody>
      </p:sp>
    </p:spTree>
    <p:extLst>
      <p:ext uri="{BB962C8B-B14F-4D97-AF65-F5344CB8AC3E}">
        <p14:creationId xmlns:p14="http://schemas.microsoft.com/office/powerpoint/2010/main" val="1991869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endParaRPr lang="en-US" altLang="zh-CN"/>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en-US" altLang="zh-CN"/>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44E47BA1-C8C0-401F-B697-D54408D2348D}"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66" r:id="rId1"/>
    <p:sldLayoutId id="214748377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7"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101.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4.emf"/><Relationship Id="rId7" Type="http://schemas.openxmlformats.org/officeDocument/2006/relationships/image" Target="../media/image13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730.png"/></Relationships>
</file>

<file path=ppt/slides/_rels/slide103.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15.emf"/></Relationships>
</file>

<file path=ppt/slides/_rels/slide104.xml.rels><?xml version="1.0" encoding="UTF-8" standalone="yes"?>
<Relationships xmlns="http://schemas.openxmlformats.org/package/2006/relationships"><Relationship Id="rId7" Type="http://schemas.openxmlformats.org/officeDocument/2006/relationships/image" Target="../media/image126.emf"/><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05.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30.emf"/></Relationships>
</file>

<file path=ppt/slides/_rels/slide111.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3.emf"/><Relationship Id="rId7" Type="http://schemas.openxmlformats.org/officeDocument/2006/relationships/image" Target="../media/image16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16.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05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17.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45.emf"/></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42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1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image" Target="../media/image300.png"/><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130.xml.rels><?xml version="1.0" encoding="UTF-8" standalone="yes"?>
<Relationships xmlns="http://schemas.openxmlformats.org/package/2006/relationships"><Relationship Id="rId2" Type="http://schemas.openxmlformats.org/officeDocument/2006/relationships/image" Target="../media/image123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41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4.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3.png"/><Relationship Id="rId2" Type="http://schemas.openxmlformats.org/officeDocument/2006/relationships/notesSlide" Target="../notesSlides/notesSlide7.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12.xml"/><Relationship Id="rId6" Type="http://schemas.openxmlformats.org/officeDocument/2006/relationships/image" Target="../media/image340.png"/><Relationship Id="rId11" Type="http://schemas.openxmlformats.org/officeDocument/2006/relationships/image" Target="../media/image59.png"/><Relationship Id="rId24" Type="http://schemas.openxmlformats.org/officeDocument/2006/relationships/image" Target="../media/image72.png"/><Relationship Id="rId5" Type="http://schemas.openxmlformats.org/officeDocument/2006/relationships/image" Target="../media/image1320.png"/><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1310.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3.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57.wmf"/></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3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02.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10.png"/><Relationship Id="rId11" Type="http://schemas.openxmlformats.org/officeDocument/2006/relationships/image" Target="../media/image14.png"/><Relationship Id="rId5" Type="http://schemas.openxmlformats.org/officeDocument/2006/relationships/image" Target="../media/image810.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10.png"/><Relationship Id="rId9" Type="http://schemas.openxmlformats.org/officeDocument/2006/relationships/image" Target="../media/image12.png"/><Relationship Id="rId14" Type="http://schemas.openxmlformats.org/officeDocument/2006/relationships/image" Target="../media/image17.png"/></Relationships>
</file>

<file path=ppt/slides/_rels/slide60.xml.rels><?xml version="1.0" encoding="UTF-8" standalone="yes"?>
<Relationships xmlns="http://schemas.openxmlformats.org/package/2006/relationships"><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0.png"/></Relationships>
</file>

<file path=ppt/slides/_rels/slide6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63.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950.png"/></Relationships>
</file>

<file path=ppt/slides/_rels/slide6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9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5.png"/><Relationship Id="rId4" Type="http://schemas.openxmlformats.org/officeDocument/2006/relationships/image" Target="../media/image103.png"/></Relationships>
</file>

<file path=ppt/slides/_rels/slide81.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0.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88.xml.rels><?xml version="1.0" encoding="UTF-8" standalone="yes"?>
<Relationships xmlns="http://schemas.openxmlformats.org/package/2006/relationships"><Relationship Id="rId3" Type="http://schemas.openxmlformats.org/officeDocument/2006/relationships/image" Target="../media/image570.png"/><Relationship Id="rId7" Type="http://schemas.openxmlformats.org/officeDocument/2006/relationships/image" Target="../media/image610.png"/><Relationship Id="rId2" Type="http://schemas.openxmlformats.org/officeDocument/2006/relationships/image" Target="../media/image560.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80.png"/></Relationships>
</file>

<file path=ppt/slides/_rels/slide89.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000.png"/><Relationship Id="rId1" Type="http://schemas.openxmlformats.org/officeDocument/2006/relationships/slideLayout" Target="../slideLayouts/slideLayout2.xml"/><Relationship Id="rId4" Type="http://schemas.openxmlformats.org/officeDocument/2006/relationships/image" Target="../media/image113.emf"/></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0.xml.rels><?xml version="1.0" encoding="UTF-8" standalone="yes"?>
<Relationships xmlns="http://schemas.openxmlformats.org/package/2006/relationships"><Relationship Id="rId3" Type="http://schemas.openxmlformats.org/officeDocument/2006/relationships/image" Target="../media/image1041.png"/><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9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42950" y="1125538"/>
            <a:ext cx="7772400" cy="1143000"/>
          </a:xfrm>
        </p:spPr>
        <p:txBody>
          <a:bodyPr/>
          <a:lstStyle/>
          <a:p>
            <a:pPr eaLnBrk="1" hangingPunct="1"/>
            <a:r>
              <a:rPr lang="zh-CN" altLang="en-US" sz="4800">
                <a:solidFill>
                  <a:srgbClr val="002060"/>
                </a:solidFill>
                <a:latin typeface="微软雅黑" panose="020B0503020204020204" pitchFamily="34" charset="-122"/>
                <a:ea typeface="微软雅黑" panose="020B0503020204020204" pitchFamily="34" charset="-122"/>
              </a:rPr>
              <a:t>机器人智能控制</a:t>
            </a:r>
          </a:p>
        </p:txBody>
      </p:sp>
      <p:sp>
        <p:nvSpPr>
          <p:cNvPr id="14339" name="Rectangle 3"/>
          <p:cNvSpPr>
            <a:spLocks noGrp="1" noChangeArrowheads="1"/>
          </p:cNvSpPr>
          <p:nvPr>
            <p:ph type="subTitle" idx="1"/>
          </p:nvPr>
        </p:nvSpPr>
        <p:spPr>
          <a:xfrm>
            <a:off x="1428750" y="2276475"/>
            <a:ext cx="6400800" cy="1439863"/>
          </a:xfrm>
        </p:spPr>
        <p:txBody>
          <a:bodyPr/>
          <a:lstStyle/>
          <a:p>
            <a:pPr eaLnBrk="1" hangingPunct="1">
              <a:buFont typeface="Arial" charset="0"/>
              <a:buNone/>
              <a:defRPr/>
            </a:pPr>
            <a:r>
              <a:rPr kumimoji="1" lang="zh-CN" altLang="en-US" sz="2400" dirty="0">
                <a:solidFill>
                  <a:schemeClr val="tx2">
                    <a:lumMod val="75000"/>
                  </a:schemeClr>
                </a:solidFill>
                <a:latin typeface="Times New Roman" pitchFamily="18" charset="0"/>
                <a:ea typeface="隶书" pitchFamily="49" charset="-122"/>
              </a:rPr>
              <a:t>易建强 蒲志强 袁如意</a:t>
            </a:r>
          </a:p>
          <a:p>
            <a:pPr eaLnBrk="1" hangingPunct="1">
              <a:buFont typeface="Arial" charset="0"/>
              <a:buNone/>
              <a:defRPr/>
            </a:pPr>
            <a:r>
              <a:rPr kumimoji="1" lang="zh-CN" altLang="en-US" sz="2400" dirty="0">
                <a:solidFill>
                  <a:schemeClr val="tx2">
                    <a:lumMod val="75000"/>
                  </a:schemeClr>
                </a:solidFill>
                <a:latin typeface="Times New Roman" pitchFamily="18" charset="0"/>
                <a:ea typeface="隶书" pitchFamily="49" charset="-122"/>
              </a:rPr>
              <a:t>中国科学院自动化研究所</a:t>
            </a:r>
            <a:endParaRPr kumimoji="1" lang="en-US" altLang="zh-CN" sz="2400" dirty="0">
              <a:solidFill>
                <a:schemeClr val="tx2">
                  <a:lumMod val="75000"/>
                </a:schemeClr>
              </a:solidFill>
              <a:latin typeface="Times New Roman" pitchFamily="18" charset="0"/>
              <a:ea typeface="隶书" pitchFamily="49" charset="-122"/>
            </a:endParaRPr>
          </a:p>
          <a:p>
            <a:pPr eaLnBrk="1" hangingPunct="1">
              <a:buFont typeface="Arial" charset="0"/>
              <a:buNone/>
              <a:defRPr/>
            </a:pPr>
            <a:r>
              <a:rPr kumimoji="1" lang="zh-CN" altLang="en-US" sz="2400" dirty="0">
                <a:solidFill>
                  <a:schemeClr val="tx2">
                    <a:lumMod val="75000"/>
                  </a:schemeClr>
                </a:solidFill>
                <a:latin typeface="Times New Roman" pitchFamily="18" charset="0"/>
                <a:ea typeface="隶书" pitchFamily="49" charset="-122"/>
              </a:rPr>
              <a:t>20</a:t>
            </a:r>
            <a:r>
              <a:rPr kumimoji="1" lang="en-US" altLang="zh-CN" sz="2400" dirty="0">
                <a:solidFill>
                  <a:schemeClr val="tx2">
                    <a:lumMod val="75000"/>
                  </a:schemeClr>
                </a:solidFill>
                <a:latin typeface="Times New Roman" pitchFamily="18" charset="0"/>
                <a:ea typeface="隶书" pitchFamily="49" charset="-122"/>
              </a:rPr>
              <a:t>20</a:t>
            </a:r>
            <a:r>
              <a:rPr kumimoji="1" lang="zh-CN" altLang="en-US" sz="2400">
                <a:solidFill>
                  <a:schemeClr val="tx2">
                    <a:lumMod val="75000"/>
                  </a:schemeClr>
                </a:solidFill>
                <a:latin typeface="Times New Roman" pitchFamily="18" charset="0"/>
                <a:ea typeface="隶书" pitchFamily="49" charset="-122"/>
              </a:rPr>
              <a:t>年秋季</a:t>
            </a:r>
            <a:endParaRPr kumimoji="1" lang="zh-CN" altLang="en-US" sz="2400" dirty="0">
              <a:solidFill>
                <a:schemeClr val="tx2">
                  <a:lumMod val="75000"/>
                </a:schemeClr>
              </a:solidFill>
              <a:latin typeface="Times New Roman" pitchFamily="18" charset="0"/>
              <a:ea typeface="隶书" pitchFamily="49" charset="-122"/>
            </a:endParaRPr>
          </a:p>
        </p:txBody>
      </p:sp>
      <p:pic>
        <p:nvPicPr>
          <p:cNvPr id="5" name="图片 4"/>
          <p:cNvPicPr>
            <a:picLocks noChangeAspect="1"/>
          </p:cNvPicPr>
          <p:nvPr/>
        </p:nvPicPr>
        <p:blipFill rotWithShape="1">
          <a:blip r:embed="rId2"/>
          <a:srcRect l="6287" r="18844"/>
          <a:stretch/>
        </p:blipFill>
        <p:spPr>
          <a:xfrm>
            <a:off x="4557713" y="3933825"/>
            <a:ext cx="2246312"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图片 5"/>
          <p:cNvPicPr>
            <a:picLocks noChangeAspect="1"/>
          </p:cNvPicPr>
          <p:nvPr/>
        </p:nvPicPr>
        <p:blipFill>
          <a:blip r:embed="rId3"/>
          <a:stretch>
            <a:fillRect/>
          </a:stretch>
        </p:blipFill>
        <p:spPr>
          <a:xfrm>
            <a:off x="2149475" y="3933825"/>
            <a:ext cx="2408238"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图片 6"/>
          <p:cNvPicPr>
            <a:picLocks noChangeAspect="1"/>
          </p:cNvPicPr>
          <p:nvPr/>
        </p:nvPicPr>
        <p:blipFill rotWithShape="1">
          <a:blip r:embed="rId4"/>
          <a:srcRect l="10244" r="9651" b="4561"/>
          <a:stretch/>
        </p:blipFill>
        <p:spPr>
          <a:xfrm>
            <a:off x="34925" y="3933825"/>
            <a:ext cx="2089150"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127" name="Picture 5" descr="E:\学习\智能控制-信息学院春季\Neural Network\自动化标志.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2088" y="11113"/>
            <a:ext cx="1231900" cy="122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8" descr="04"/>
          <p:cNvPicPr>
            <a:picLocks noChangeArrowheads="1"/>
          </p:cNvPicPr>
          <p:nvPr/>
        </p:nvPicPr>
        <p:blipFill>
          <a:blip r:embed="rId6"/>
          <a:srcRect/>
          <a:stretch>
            <a:fillRect/>
          </a:stretch>
        </p:blipFill>
        <p:spPr bwMode="auto">
          <a:xfrm>
            <a:off x="6877050" y="3933825"/>
            <a:ext cx="2195513"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129"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4F87886-1ED1-49B7-81B2-78C224EF596B}" type="slidenum">
              <a:rPr lang="zh-CN" altLang="en-US" sz="1200">
                <a:solidFill>
                  <a:srgbClr val="898989"/>
                </a:solidFill>
                <a:latin typeface="Times New Roman" panose="02020603050405020304" pitchFamily="18" charset="0"/>
              </a:rPr>
              <a:pPr>
                <a:spcBef>
                  <a:spcPct val="0"/>
                </a:spcBef>
                <a:buFontTx/>
                <a:buNone/>
              </a:pPr>
              <a:t>1</a:t>
            </a:fld>
            <a:endParaRPr lang="en-US" altLang="zh-CN" sz="1200">
              <a:solidFill>
                <a:srgbClr val="898989"/>
              </a:solidFill>
              <a:latin typeface="Times New Roman" panose="02020603050405020304" pitchFamily="18"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人工神经元模型</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10</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556791"/>
                <a:ext cx="8569077" cy="5164683"/>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ü"/>
                  <a:defRPr/>
                </a:pPr>
                <a:r>
                  <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rPr>
                  <a:t>S</a:t>
                </a:r>
                <a:r>
                  <a:rPr kumimoji="0" lang="zh-CN" altLang="en-US" sz="3000" b="0" dirty="0">
                    <a:latin typeface="Times New Roman" panose="02020603050405020304" pitchFamily="18" charset="0"/>
                    <a:ea typeface="隶书" panose="02010509060101010101" pitchFamily="49" charset="-122"/>
                    <a:cs typeface="Times New Roman" panose="02020603050405020304" pitchFamily="18" charset="0"/>
                  </a:rPr>
                  <a:t>型函数</a:t>
                </a:r>
                <a:endPar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defRPr/>
                </a:pPr>
                <a:r>
                  <a:rPr kumimoji="0" lang="zh-CN" altLang="en-US" sz="2800" b="0" dirty="0">
                    <a:latin typeface="隶书" panose="02010509060101010101" pitchFamily="49" charset="-122"/>
                    <a:ea typeface="隶书" panose="02010509060101010101" pitchFamily="49" charset="-122"/>
                  </a:rPr>
                  <a:t>输入与状态之间的关系是在</a:t>
                </a:r>
                <a14:m>
                  <m:oMath xmlns:m="http://schemas.openxmlformats.org/officeDocument/2006/math">
                    <m:d>
                      <m:dPr>
                        <m:ctrlPr>
                          <a:rPr kumimoji="0" lang="en-US" altLang="zh-CN" sz="2800" b="0" i="1" smtClean="0">
                            <a:latin typeface="Cambria Math" panose="02040503050406030204" pitchFamily="18" charset="0"/>
                            <a:ea typeface="隶书" panose="02010509060101010101" pitchFamily="49" charset="-122"/>
                          </a:rPr>
                        </m:ctrlPr>
                      </m:dPr>
                      <m:e>
                        <m:r>
                          <a:rPr kumimoji="0" lang="en-US" altLang="zh-CN" sz="2800" b="0" i="1" smtClean="0">
                            <a:latin typeface="Cambria Math" panose="02040503050406030204" pitchFamily="18" charset="0"/>
                            <a:ea typeface="隶书" panose="02010509060101010101" pitchFamily="49" charset="-122"/>
                          </a:rPr>
                          <m:t>0,1</m:t>
                        </m:r>
                      </m:e>
                    </m:d>
                  </m:oMath>
                </a14:m>
                <a:r>
                  <a:rPr kumimoji="0" lang="zh-CN" altLang="en-US" sz="2800" b="0" dirty="0">
                    <a:latin typeface="隶书" panose="02010509060101010101" pitchFamily="49" charset="-122"/>
                    <a:ea typeface="隶书" panose="02010509060101010101" pitchFamily="49" charset="-122"/>
                  </a:rPr>
                  <a:t>内连续取值的单调可微函数</a:t>
                </a:r>
                <a:r>
                  <a:rPr kumimoji="0" lang="en-US" altLang="zh-CN" sz="2800" b="0" dirty="0">
                    <a:latin typeface="隶书" panose="02010509060101010101" pitchFamily="49" charset="-122"/>
                    <a:ea typeface="隶书" panose="02010509060101010101" pitchFamily="49" charset="-122"/>
                  </a:rPr>
                  <a:t>,</a:t>
                </a:r>
                <a:r>
                  <a:rPr kumimoji="0" lang="zh-CN" altLang="en-US" sz="2800" b="0" dirty="0">
                    <a:latin typeface="隶书" panose="02010509060101010101" pitchFamily="49" charset="-122"/>
                    <a:ea typeface="隶书" panose="02010509060101010101" pitchFamily="49" charset="-122"/>
                  </a:rPr>
                  <a:t>称为</a:t>
                </a:r>
                <a:r>
                  <a:rPr kumimoji="0" lang="en-US" altLang="zh-CN" sz="2800" b="0" dirty="0" err="1">
                    <a:latin typeface="Times New Roman" panose="02020603050405020304" pitchFamily="18" charset="0"/>
                    <a:ea typeface="隶书" panose="02010509060101010101" pitchFamily="49" charset="-122"/>
                    <a:cs typeface="Times New Roman" panose="02020603050405020304" pitchFamily="18" charset="0"/>
                  </a:rPr>
                  <a:t>sigmod</a:t>
                </a:r>
                <a:r>
                  <a:rPr kumimoji="0" lang="zh-CN" altLang="en-US" sz="2800" b="0" dirty="0">
                    <a:latin typeface="隶书" panose="02010509060101010101" pitchFamily="49" charset="-122"/>
                    <a:ea typeface="隶书" panose="02010509060101010101" pitchFamily="49" charset="-122"/>
                  </a:rPr>
                  <a:t>函数</a:t>
                </a:r>
                <a:endParaRPr kumimoji="0" lang="en-US" altLang="zh-CN" sz="28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r>
                  <a:rPr lang="zh-CN" altLang="en-US" sz="2000" dirty="0"/>
                  <a:t>        </a:t>
                </a:r>
                <a14:m>
                  <m:oMath xmlns:m="http://schemas.openxmlformats.org/officeDocument/2006/math">
                    <m:r>
                      <a:rPr lang="zh-CN" altLang="en-US" sz="2000" i="1">
                        <a:latin typeface="Cambria Math" panose="02040503050406030204" pitchFamily="18" charset="0"/>
                      </a:rPr>
                      <m:t>𝝋</m:t>
                    </m:r>
                    <m:d>
                      <m:dPr>
                        <m:ctrlPr>
                          <a:rPr kumimoji="0" lang="en-US" altLang="zh-CN" sz="2400" b="0" i="1" smtClean="0">
                            <a:latin typeface="Cambria Math" panose="02040503050406030204" pitchFamily="18" charset="0"/>
                            <a:ea typeface="隶书" panose="02010509060101010101" pitchFamily="49" charset="-122"/>
                          </a:rPr>
                        </m:ctrlPr>
                      </m:dPr>
                      <m:e>
                        <m:r>
                          <a:rPr kumimoji="0" lang="en-US" altLang="zh-CN" sz="2400" b="0" i="1" smtClean="0">
                            <a:latin typeface="Cambria Math" panose="02040503050406030204" pitchFamily="18" charset="0"/>
                            <a:ea typeface="隶书" panose="02010509060101010101" pitchFamily="49" charset="-122"/>
                          </a:rPr>
                          <m:t>𝑥</m:t>
                        </m:r>
                      </m:e>
                    </m:d>
                    <m:r>
                      <a:rPr kumimoji="0" lang="en-US" altLang="zh-CN" sz="2400" b="0" i="1" smtClean="0">
                        <a:latin typeface="Cambria Math" panose="02040503050406030204" pitchFamily="18" charset="0"/>
                        <a:ea typeface="隶书" panose="02010509060101010101" pitchFamily="49" charset="-122"/>
                      </a:rPr>
                      <m:t>=</m:t>
                    </m:r>
                    <m:f>
                      <m:fPr>
                        <m:ctrlPr>
                          <a:rPr kumimoji="0" lang="en-US" altLang="zh-CN" sz="2400" b="0" i="1" smtClean="0">
                            <a:latin typeface="Cambria Math" panose="02040503050406030204" pitchFamily="18" charset="0"/>
                            <a:ea typeface="隶书" panose="02010509060101010101" pitchFamily="49" charset="-122"/>
                          </a:rPr>
                        </m:ctrlPr>
                      </m:fPr>
                      <m:num>
                        <m:r>
                          <a:rPr kumimoji="0" lang="en-US" altLang="zh-CN" sz="2400" b="0" i="1" smtClean="0">
                            <a:latin typeface="Cambria Math" panose="02040503050406030204" pitchFamily="18" charset="0"/>
                            <a:ea typeface="隶书" panose="02010509060101010101" pitchFamily="49" charset="-122"/>
                          </a:rPr>
                          <m:t>1</m:t>
                        </m:r>
                      </m:num>
                      <m:den>
                        <m:r>
                          <a:rPr kumimoji="0" lang="en-US" altLang="zh-CN" sz="2400" b="0" i="1" smtClean="0">
                            <a:latin typeface="Cambria Math" panose="02040503050406030204" pitchFamily="18" charset="0"/>
                            <a:ea typeface="隶书" panose="02010509060101010101" pitchFamily="49" charset="-122"/>
                          </a:rPr>
                          <m:t>1+</m:t>
                        </m:r>
                        <m:r>
                          <m:rPr>
                            <m:sty m:val="p"/>
                          </m:rPr>
                          <a:rPr kumimoji="0" lang="en-US" altLang="zh-CN" sz="2400" b="0" i="0" smtClean="0">
                            <a:latin typeface="Cambria Math" panose="02040503050406030204" pitchFamily="18" charset="0"/>
                            <a:ea typeface="隶书" panose="02010509060101010101" pitchFamily="49" charset="-122"/>
                          </a:rPr>
                          <m:t>exp</m:t>
                        </m:r>
                        <m:r>
                          <a:rPr kumimoji="0" lang="en-US" altLang="zh-CN" sz="2400" b="0" i="1" smtClean="0">
                            <a:latin typeface="Cambria Math" panose="02040503050406030204" pitchFamily="18" charset="0"/>
                            <a:ea typeface="隶书" panose="02010509060101010101" pitchFamily="49" charset="-122"/>
                          </a:rPr>
                          <m:t>⁡(−</m:t>
                        </m:r>
                        <m:r>
                          <a:rPr kumimoji="0" lang="zh-CN" altLang="en-US" sz="2400" b="0" i="1" smtClean="0">
                            <a:latin typeface="Cambria Math" panose="02040503050406030204" pitchFamily="18" charset="0"/>
                            <a:ea typeface="隶书" panose="02010509060101010101" pitchFamily="49" charset="-122"/>
                          </a:rPr>
                          <m:t>𝛽</m:t>
                        </m:r>
                        <m:r>
                          <a:rPr kumimoji="0" lang="en-US" altLang="zh-CN" sz="2400" b="0" i="1" smtClean="0">
                            <a:latin typeface="Cambria Math" panose="02040503050406030204" pitchFamily="18" charset="0"/>
                            <a:ea typeface="隶书" panose="02010509060101010101" pitchFamily="49" charset="-122"/>
                          </a:rPr>
                          <m:t>𝑥</m:t>
                        </m:r>
                        <m:r>
                          <a:rPr kumimoji="0" lang="en-US" altLang="zh-CN" sz="2400" b="0" i="1" smtClean="0">
                            <a:latin typeface="Cambria Math" panose="02040503050406030204" pitchFamily="18" charset="0"/>
                            <a:ea typeface="隶书" panose="02010509060101010101" pitchFamily="49" charset="-122"/>
                          </a:rPr>
                          <m:t>)</m:t>
                        </m:r>
                      </m:den>
                    </m:f>
                    <m:r>
                      <a:rPr kumimoji="0" lang="en-US" altLang="zh-CN" sz="2400" b="0" i="1" smtClean="0">
                        <a:latin typeface="Cambria Math" panose="02040503050406030204" pitchFamily="18" charset="0"/>
                        <a:ea typeface="隶书" panose="02010509060101010101" pitchFamily="49" charset="-122"/>
                      </a:rPr>
                      <m:t>,</m:t>
                    </m:r>
                    <m:r>
                      <a:rPr kumimoji="0" lang="zh-CN" altLang="en-US" sz="2400" b="0" i="1" smtClean="0">
                        <a:latin typeface="Cambria Math" panose="02040503050406030204" pitchFamily="18" charset="0"/>
                        <a:ea typeface="隶书" panose="02010509060101010101" pitchFamily="49" charset="-122"/>
                      </a:rPr>
                      <m:t>𝛽</m:t>
                    </m:r>
                    <m:r>
                      <a:rPr kumimoji="0" lang="en-US" altLang="zh-CN" sz="2400" b="0" i="1" smtClean="0">
                        <a:latin typeface="Cambria Math" panose="02040503050406030204" pitchFamily="18" charset="0"/>
                        <a:ea typeface="隶书" panose="02010509060101010101" pitchFamily="49" charset="-122"/>
                      </a:rPr>
                      <m:t>&gt;0</m:t>
                    </m:r>
                  </m:oMath>
                </a14:m>
                <a:endParaRPr kumimoji="0" lang="en-US" altLang="zh-CN" sz="24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endParaRPr kumimoji="0" lang="en-US" altLang="zh-CN" sz="30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endParaRPr kumimoji="0" lang="en-US" altLang="zh-CN" sz="30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r>
                  <a:rPr kumimoji="0" lang="zh-CN" altLang="en-US" sz="3000" b="0" dirty="0">
                    <a:latin typeface="隶书" panose="02010509060101010101" pitchFamily="49" charset="-122"/>
                    <a:ea typeface="隶书" panose="02010509060101010101" pitchFamily="49" charset="-122"/>
                  </a:rPr>
                  <a:t>高斯函数</a:t>
                </a:r>
                <a:endParaRPr kumimoji="0" lang="en-US" altLang="zh-CN" sz="3000" b="0" dirty="0">
                  <a:latin typeface="隶书" panose="02010509060101010101" pitchFamily="49" charset="-122"/>
                  <a:ea typeface="隶书" panose="02010509060101010101" pitchFamily="49" charset="-122"/>
                </a:endParaRPr>
              </a:p>
              <a:p>
                <a:pPr marL="0" indent="0">
                  <a:buNone/>
                  <a:defRPr/>
                </a:pPr>
                <a:r>
                  <a:rPr lang="zh-CN" altLang="en-US" sz="2400" dirty="0"/>
                  <a:t>     </a:t>
                </a:r>
                <a14:m>
                  <m:oMath xmlns:m="http://schemas.openxmlformats.org/officeDocument/2006/math">
                    <m:r>
                      <a:rPr lang="zh-CN" altLang="en-US" sz="2000" i="1">
                        <a:latin typeface="Cambria Math" panose="02040503050406030204" pitchFamily="18" charset="0"/>
                      </a:rPr>
                      <m:t>𝝋</m:t>
                    </m:r>
                    <m:d>
                      <m:dPr>
                        <m:ctrlPr>
                          <a:rPr kumimoji="0" lang="en-US" altLang="zh-CN" sz="2400" b="0" i="1" smtClean="0">
                            <a:latin typeface="Cambria Math" panose="02040503050406030204" pitchFamily="18" charset="0"/>
                            <a:ea typeface="隶书" panose="02010509060101010101" pitchFamily="49" charset="-122"/>
                          </a:rPr>
                        </m:ctrlPr>
                      </m:dPr>
                      <m:e>
                        <m:r>
                          <a:rPr kumimoji="0" lang="en-US" altLang="zh-CN" sz="2400" b="0" i="1" smtClean="0">
                            <a:latin typeface="Cambria Math" panose="02040503050406030204" pitchFamily="18" charset="0"/>
                            <a:ea typeface="隶书" panose="02010509060101010101" pitchFamily="49" charset="-122"/>
                          </a:rPr>
                          <m:t>𝑥</m:t>
                        </m:r>
                      </m:e>
                    </m:d>
                    <m:r>
                      <a:rPr kumimoji="0" lang="en-US" altLang="zh-CN" sz="2400" b="0" i="1" smtClean="0">
                        <a:latin typeface="Cambria Math" panose="02040503050406030204" pitchFamily="18" charset="0"/>
                        <a:ea typeface="隶书" panose="02010509060101010101" pitchFamily="49" charset="-122"/>
                      </a:rPr>
                      <m:t>=</m:t>
                    </m:r>
                    <m:sSup>
                      <m:sSupPr>
                        <m:ctrlPr>
                          <a:rPr kumimoji="0" lang="en-US" altLang="zh-CN" sz="2400" b="0" i="1" smtClean="0">
                            <a:latin typeface="Cambria Math" panose="02040503050406030204" pitchFamily="18" charset="0"/>
                            <a:ea typeface="隶书" panose="02010509060101010101" pitchFamily="49" charset="-122"/>
                          </a:rPr>
                        </m:ctrlPr>
                      </m:sSupPr>
                      <m:e>
                        <m:r>
                          <a:rPr kumimoji="0" lang="en-US" altLang="zh-CN" sz="2400" b="0" i="1" smtClean="0">
                            <a:latin typeface="Cambria Math" panose="02040503050406030204" pitchFamily="18" charset="0"/>
                            <a:ea typeface="隶书" panose="02010509060101010101" pitchFamily="49" charset="-122"/>
                          </a:rPr>
                          <m:t>𝑒</m:t>
                        </m:r>
                      </m:e>
                      <m:sup>
                        <m:r>
                          <a:rPr kumimoji="0" lang="en-US" altLang="zh-CN" sz="2400" b="0" i="1" smtClean="0">
                            <a:latin typeface="Cambria Math" panose="02040503050406030204" pitchFamily="18" charset="0"/>
                            <a:ea typeface="隶书" panose="02010509060101010101" pitchFamily="49" charset="-122"/>
                          </a:rPr>
                          <m:t>−</m:t>
                        </m:r>
                        <m:f>
                          <m:fPr>
                            <m:type m:val="lin"/>
                            <m:ctrlPr>
                              <a:rPr kumimoji="0" lang="en-US" altLang="zh-CN" sz="2400" b="0" i="1" smtClean="0">
                                <a:latin typeface="Cambria Math" panose="02040503050406030204" pitchFamily="18" charset="0"/>
                                <a:ea typeface="隶书" panose="02010509060101010101" pitchFamily="49" charset="-122"/>
                              </a:rPr>
                            </m:ctrlPr>
                          </m:fPr>
                          <m:num>
                            <m:sSup>
                              <m:sSupPr>
                                <m:ctrlPr>
                                  <a:rPr kumimoji="0" lang="en-US" altLang="zh-CN" sz="2400" b="0" i="1" smtClean="0">
                                    <a:latin typeface="Cambria Math" panose="02040503050406030204" pitchFamily="18" charset="0"/>
                                    <a:ea typeface="隶书" panose="02010509060101010101" pitchFamily="49" charset="-122"/>
                                  </a:rPr>
                                </m:ctrlPr>
                              </m:sSupPr>
                              <m:e>
                                <m:r>
                                  <a:rPr kumimoji="0" lang="en-US" altLang="zh-CN" sz="2400" b="0" i="1" smtClean="0">
                                    <a:latin typeface="Cambria Math" panose="02040503050406030204" pitchFamily="18" charset="0"/>
                                    <a:ea typeface="隶书" panose="02010509060101010101" pitchFamily="49" charset="-122"/>
                                  </a:rPr>
                                  <m:t>(</m:t>
                                </m:r>
                                <m:r>
                                  <a:rPr kumimoji="0" lang="en-US" altLang="zh-CN" sz="2400" b="0" i="1" smtClean="0">
                                    <a:latin typeface="Cambria Math" panose="02040503050406030204" pitchFamily="18" charset="0"/>
                                    <a:ea typeface="隶书" panose="02010509060101010101" pitchFamily="49" charset="-122"/>
                                  </a:rPr>
                                  <m:t>𝑥</m:t>
                                </m:r>
                                <m:r>
                                  <a:rPr kumimoji="0" lang="en-US" altLang="zh-CN" sz="2400" b="0" i="1" smtClean="0">
                                    <a:latin typeface="Cambria Math" panose="02040503050406030204" pitchFamily="18" charset="0"/>
                                    <a:ea typeface="隶书" panose="02010509060101010101" pitchFamily="49" charset="-122"/>
                                  </a:rPr>
                                  <m:t>−</m:t>
                                </m:r>
                                <m:r>
                                  <a:rPr kumimoji="0" lang="en-US" altLang="zh-CN" sz="2400" b="0" i="1" smtClean="0">
                                    <a:latin typeface="Cambria Math" panose="02040503050406030204" pitchFamily="18" charset="0"/>
                                    <a:ea typeface="隶书" panose="02010509060101010101" pitchFamily="49" charset="-122"/>
                                  </a:rPr>
                                  <m:t>𝑐</m:t>
                                </m:r>
                                <m:r>
                                  <a:rPr kumimoji="0" lang="en-US" altLang="zh-CN" sz="2400" b="0" i="1" smtClean="0">
                                    <a:latin typeface="Cambria Math" panose="02040503050406030204" pitchFamily="18" charset="0"/>
                                    <a:ea typeface="隶书" panose="02010509060101010101" pitchFamily="49" charset="-122"/>
                                  </a:rPr>
                                  <m:t>)</m:t>
                                </m:r>
                              </m:e>
                              <m:sup>
                                <m:r>
                                  <a:rPr kumimoji="0" lang="en-US" altLang="zh-CN" sz="2400" b="0" i="1" smtClean="0">
                                    <a:latin typeface="Cambria Math" panose="02040503050406030204" pitchFamily="18" charset="0"/>
                                    <a:ea typeface="隶书" panose="02010509060101010101" pitchFamily="49" charset="-122"/>
                                  </a:rPr>
                                  <m:t>2</m:t>
                                </m:r>
                              </m:sup>
                            </m:sSup>
                          </m:num>
                          <m:den>
                            <m:sSup>
                              <m:sSupPr>
                                <m:ctrlPr>
                                  <a:rPr kumimoji="0" lang="en-US" altLang="zh-CN" sz="2400" b="0" i="1" smtClean="0">
                                    <a:latin typeface="Cambria Math" panose="02040503050406030204" pitchFamily="18" charset="0"/>
                                    <a:ea typeface="隶书" panose="02010509060101010101" pitchFamily="49" charset="-122"/>
                                  </a:rPr>
                                </m:ctrlPr>
                              </m:sSupPr>
                              <m:e>
                                <m:r>
                                  <a:rPr kumimoji="0" lang="zh-CN" altLang="en-US" sz="2400" b="0" i="1">
                                    <a:latin typeface="Cambria Math" panose="02040503050406030204" pitchFamily="18" charset="0"/>
                                    <a:ea typeface="隶书" panose="02010509060101010101" pitchFamily="49" charset="-122"/>
                                  </a:rPr>
                                  <m:t>𝛿</m:t>
                                </m:r>
                              </m:e>
                              <m:sup>
                                <m:r>
                                  <a:rPr kumimoji="0" lang="en-US" altLang="zh-CN" sz="2400" b="0" i="1" smtClean="0">
                                    <a:latin typeface="Cambria Math" panose="02040503050406030204" pitchFamily="18" charset="0"/>
                                    <a:ea typeface="隶书" panose="02010509060101010101" pitchFamily="49" charset="-122"/>
                                  </a:rPr>
                                  <m:t>2</m:t>
                                </m:r>
                              </m:sup>
                            </m:sSup>
                          </m:den>
                        </m:f>
                      </m:sup>
                    </m:sSup>
                  </m:oMath>
                </a14:m>
                <a:endParaRPr kumimoji="0" lang="en-US" altLang="zh-CN" sz="30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14:m>
                  <m:oMathPara xmlns:m="http://schemas.openxmlformats.org/officeDocument/2006/math">
                    <m:oMathParaPr>
                      <m:jc m:val="centerGroup"/>
                    </m:oMathParaPr>
                    <m:oMath xmlns:m="http://schemas.openxmlformats.org/officeDocument/2006/math">
                      <m:r>
                        <a:rPr kumimoji="0" lang="en-US" altLang="zh-CN" sz="3000" b="0" i="1" smtClean="0">
                          <a:latin typeface="Cambria Math" panose="02040503050406030204" pitchFamily="18" charset="0"/>
                          <a:ea typeface="隶书" panose="02010509060101010101" pitchFamily="49" charset="-122"/>
                        </a:rPr>
                        <m:t> </m:t>
                      </m:r>
                    </m:oMath>
                  </m:oMathPara>
                </a14:m>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556791"/>
                <a:ext cx="8569077" cy="5164683"/>
              </a:xfrm>
              <a:prstGeom prst="rect">
                <a:avLst/>
              </a:prstGeom>
              <a:blipFill>
                <a:blip r:embed="rId2"/>
                <a:stretch>
                  <a:fillRect l="-1494" t="-1887"/>
                </a:stretch>
              </a:blipFill>
            </p:spPr>
            <p:txBody>
              <a:bodyPr/>
              <a:lstStyle/>
              <a:p>
                <a:r>
                  <a:rPr lang="zh-CN" altLang="en-US">
                    <a:noFill/>
                  </a:rPr>
                  <a:t> </a:t>
                </a:r>
              </a:p>
            </p:txBody>
          </p:sp>
        </mc:Fallback>
      </mc:AlternateContent>
      <p:pic>
        <p:nvPicPr>
          <p:cNvPr id="3" name="Picture 2"/>
          <p:cNvPicPr>
            <a:picLocks noChangeAspect="1"/>
          </p:cNvPicPr>
          <p:nvPr/>
        </p:nvPicPr>
        <p:blipFill>
          <a:blip r:embed="rId3"/>
          <a:stretch>
            <a:fillRect/>
          </a:stretch>
        </p:blipFill>
        <p:spPr>
          <a:xfrm>
            <a:off x="4603308" y="2647281"/>
            <a:ext cx="4331761" cy="2272838"/>
          </a:xfrm>
          <a:prstGeom prst="rect">
            <a:avLst/>
          </a:prstGeom>
        </p:spPr>
      </p:pic>
      <p:pic>
        <p:nvPicPr>
          <p:cNvPr id="4" name="Picture 3"/>
          <p:cNvPicPr>
            <a:picLocks noChangeAspect="1"/>
          </p:cNvPicPr>
          <p:nvPr/>
        </p:nvPicPr>
        <p:blipFill>
          <a:blip r:embed="rId4"/>
          <a:stretch>
            <a:fillRect/>
          </a:stretch>
        </p:blipFill>
        <p:spPr>
          <a:xfrm>
            <a:off x="4658554" y="4958072"/>
            <a:ext cx="4377942" cy="1860611"/>
          </a:xfrm>
          <a:prstGeom prst="rect">
            <a:avLst/>
          </a:prstGeom>
        </p:spPr>
      </p:pic>
      <p:sp>
        <p:nvSpPr>
          <p:cNvPr id="9" name="文本占位符 3"/>
          <p:cNvSpPr>
            <a:spLocks noGrp="1"/>
          </p:cNvSpPr>
          <p:nvPr>
            <p:ph type="body" sz="quarter" idx="14"/>
          </p:nvPr>
        </p:nvSpPr>
        <p:spPr>
          <a:xfrm>
            <a:off x="6553200" y="50800"/>
            <a:ext cx="2411413" cy="433388"/>
          </a:xfrm>
        </p:spPr>
        <p:txBody>
          <a:bodyPr/>
          <a:lstStyle/>
          <a:p>
            <a:endParaRPr lang="zh-CN" altLang="en-US" dirty="0"/>
          </a:p>
        </p:txBody>
      </p:sp>
    </p:spTree>
    <p:extLst>
      <p:ext uri="{BB962C8B-B14F-4D97-AF65-F5344CB8AC3E}">
        <p14:creationId xmlns:p14="http://schemas.microsoft.com/office/powerpoint/2010/main" val="26299332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107504" y="51135"/>
            <a:ext cx="2304256" cy="433387"/>
          </a:xfrm>
        </p:spPr>
        <p:txBody>
          <a:bodyPr/>
          <a:lstStyle/>
          <a:p>
            <a:r>
              <a:rPr lang="zh-CN" altLang="en-US" dirty="0"/>
              <a:t>神经网络控制</a:t>
            </a:r>
          </a:p>
        </p:txBody>
      </p:sp>
      <p:sp>
        <p:nvSpPr>
          <p:cNvPr id="4" name="文本占位符 3"/>
          <p:cNvSpPr>
            <a:spLocks noGrp="1"/>
          </p:cNvSpPr>
          <p:nvPr>
            <p:ph type="body" sz="quarter" idx="14"/>
          </p:nvPr>
        </p:nvSpPr>
        <p:spPr>
          <a:xfrm>
            <a:off x="6876257" y="51135"/>
            <a:ext cx="2088232" cy="433387"/>
          </a:xfrm>
        </p:spPr>
        <p:txBody>
          <a:bodyPr/>
          <a:lstStyle/>
          <a:p>
            <a:r>
              <a:rPr lang="zh-CN" altLang="en-US" dirty="0"/>
              <a:t>多神经网络学习</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100</a:t>
            </a:fld>
            <a:endParaRPr lang="en-US" altLang="zh-CN"/>
          </a:p>
        </p:txBody>
      </p:sp>
      <p:pic>
        <p:nvPicPr>
          <p:cNvPr id="6" name="图片 5"/>
          <p:cNvPicPr>
            <a:picLocks noChangeAspect="1"/>
          </p:cNvPicPr>
          <p:nvPr/>
        </p:nvPicPr>
        <p:blipFill>
          <a:blip r:embed="rId3"/>
          <a:stretch>
            <a:fillRect/>
          </a:stretch>
        </p:blipFill>
        <p:spPr>
          <a:xfrm>
            <a:off x="1835696" y="1556792"/>
            <a:ext cx="5496423" cy="2736304"/>
          </a:xfrm>
          <a:prstGeom prst="rect">
            <a:avLst/>
          </a:prstGeom>
        </p:spPr>
      </p:pic>
      <p:sp>
        <p:nvSpPr>
          <p:cNvPr id="7" name="文本框 6"/>
          <p:cNvSpPr txBox="1"/>
          <p:nvPr/>
        </p:nvSpPr>
        <p:spPr>
          <a:xfrm>
            <a:off x="2401101" y="802544"/>
            <a:ext cx="4152099" cy="954107"/>
          </a:xfrm>
          <a:prstGeom prst="rect">
            <a:avLst/>
          </a:prstGeom>
          <a:noFill/>
        </p:spPr>
        <p:txBody>
          <a:bodyPr wrap="none" rtlCol="0">
            <a:spAutoFit/>
          </a:bodyPr>
          <a:lstStyle/>
          <a:p>
            <a:r>
              <a:rPr lang="zh-CN" altLang="en-US" dirty="0"/>
              <a:t>逆向建模多神经网络学习</a:t>
            </a:r>
          </a:p>
          <a:p>
            <a:endParaRPr lang="zh-CN" altLang="en-US" dirty="0"/>
          </a:p>
        </p:txBody>
      </p:sp>
      <mc:AlternateContent xmlns:mc="http://schemas.openxmlformats.org/markup-compatibility/2006" xmlns:a14="http://schemas.microsoft.com/office/drawing/2010/main">
        <mc:Choice Requires="a14">
          <p:sp>
            <p:nvSpPr>
              <p:cNvPr id="8" name="内容占位符 2"/>
              <p:cNvSpPr txBox="1">
                <a:spLocks/>
              </p:cNvSpPr>
              <p:nvPr/>
            </p:nvSpPr>
            <p:spPr>
              <a:xfrm>
                <a:off x="611560" y="4479521"/>
                <a:ext cx="7704856" cy="1964760"/>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8000" indent="0">
                  <a:spcBef>
                    <a:spcPts val="1800"/>
                  </a:spcBef>
                  <a:buClr>
                    <a:srgbClr val="3891A7"/>
                  </a:buClr>
                  <a:buFont typeface="Arial" panose="020B0604020202020204" pitchFamily="34" charset="0"/>
                  <a:buNone/>
                </a:pPr>
                <a:r>
                  <a:rPr kumimoji="0" lang="zh-CN" altLang="en-US" sz="2400" b="0" dirty="0">
                    <a:solidFill>
                      <a:prstClr val="black"/>
                    </a:solidFill>
                    <a:latin typeface="隶书" panose="02010509060101010101" pitchFamily="49" charset="-122"/>
                    <a:ea typeface="隶书" panose="02010509060101010101" pitchFamily="49" charset="-122"/>
                  </a:rPr>
                  <a:t>期望输出</a:t>
                </a:r>
                <a14:m>
                  <m:oMath xmlns:m="http://schemas.openxmlformats.org/officeDocument/2006/math">
                    <m:sSub>
                      <m:sSubPr>
                        <m:ctrlPr>
                          <a:rPr kumimoji="0" lang="en-US" altLang="zh-CN" sz="2400" b="0" i="1">
                            <a:solidFill>
                              <a:prstClr val="black"/>
                            </a:solidFill>
                            <a:latin typeface="Cambria Math" panose="02040503050406030204" pitchFamily="18" charset="0"/>
                            <a:ea typeface="宋体" pitchFamily="2" charset="-122"/>
                          </a:rPr>
                        </m:ctrlPr>
                      </m:sSubPr>
                      <m:e>
                        <m:r>
                          <a:rPr kumimoji="0" lang="en-US" altLang="zh-CN" sz="2400" b="0" i="1">
                            <a:solidFill>
                              <a:prstClr val="black"/>
                            </a:solidFill>
                            <a:latin typeface="Cambria Math"/>
                            <a:ea typeface="宋体" pitchFamily="2" charset="-122"/>
                          </a:rPr>
                          <m:t>𝑦</m:t>
                        </m:r>
                      </m:e>
                      <m:sub>
                        <m:r>
                          <a:rPr kumimoji="0" lang="en-US" altLang="zh-CN" sz="2400" b="0" i="1">
                            <a:solidFill>
                              <a:prstClr val="black"/>
                            </a:solidFill>
                            <a:latin typeface="Cambria Math"/>
                            <a:ea typeface="宋体" pitchFamily="2" charset="-122"/>
                          </a:rPr>
                          <m:t>𝑑</m:t>
                        </m:r>
                      </m:sub>
                    </m:sSub>
                  </m:oMath>
                </a14:m>
                <a:r>
                  <a:rPr kumimoji="0" lang="zh-CN" altLang="en-US" sz="2400" b="0" dirty="0">
                    <a:solidFill>
                      <a:prstClr val="black"/>
                    </a:solidFill>
                    <a:latin typeface="隶书" panose="02010509060101010101" pitchFamily="49" charset="-122"/>
                    <a:ea typeface="隶书" panose="02010509060101010101" pitchFamily="49" charset="-122"/>
                  </a:rPr>
                  <a:t>作为逆模型的输入</a:t>
                </a:r>
                <a:endParaRPr kumimoji="0" lang="en-US" altLang="zh-CN" sz="2400" b="0" dirty="0">
                  <a:solidFill>
                    <a:prstClr val="black"/>
                  </a:solidFill>
                  <a:latin typeface="隶书" panose="02010509060101010101" pitchFamily="49" charset="-122"/>
                  <a:ea typeface="隶书" panose="02010509060101010101" pitchFamily="49" charset="-122"/>
                  <a:sym typeface="Wingdings 3"/>
                </a:endParaRPr>
              </a:p>
              <a:p>
                <a:pPr marL="450900">
                  <a:buClr>
                    <a:srgbClr val="3891A7"/>
                  </a:buClr>
                  <a:buFont typeface="Wingdings" panose="05000000000000000000" pitchFamily="2" charset="2"/>
                  <a:buChar char="l"/>
                </a:pPr>
                <a:r>
                  <a:rPr kumimoji="0" lang="zh-CN" altLang="en-US" sz="2400" b="0" dirty="0">
                    <a:solidFill>
                      <a:prstClr val="black"/>
                    </a:solidFill>
                    <a:latin typeface="隶书" panose="02010509060101010101" pitchFamily="49" charset="-122"/>
                    <a:ea typeface="隶书" panose="02010509060101010101" pitchFamily="49" charset="-122"/>
                  </a:rPr>
                  <a:t>产生期望的控制信号</a:t>
                </a:r>
                <a14:m>
                  <m:oMath xmlns:m="http://schemas.openxmlformats.org/officeDocument/2006/math">
                    <m:sSub>
                      <m:sSubPr>
                        <m:ctrlPr>
                          <a:rPr kumimoji="0" lang="en-US" altLang="zh-CN" sz="2400" b="0" i="1">
                            <a:solidFill>
                              <a:prstClr val="black"/>
                            </a:solidFill>
                            <a:latin typeface="Cambria Math" panose="02040503050406030204" pitchFamily="18" charset="0"/>
                            <a:ea typeface="宋体" pitchFamily="2" charset="-122"/>
                          </a:rPr>
                        </m:ctrlPr>
                      </m:sSubPr>
                      <m:e>
                        <m:r>
                          <a:rPr kumimoji="0" lang="en-US" altLang="zh-CN" sz="2400" b="0" i="1">
                            <a:solidFill>
                              <a:prstClr val="black"/>
                            </a:solidFill>
                            <a:latin typeface="Cambria Math"/>
                            <a:ea typeface="宋体" pitchFamily="2" charset="-122"/>
                          </a:rPr>
                          <m:t>𝑢</m:t>
                        </m:r>
                      </m:e>
                      <m:sub>
                        <m:r>
                          <a:rPr kumimoji="0" lang="en-US" altLang="zh-CN" sz="2400" b="0" i="1">
                            <a:solidFill>
                              <a:prstClr val="black"/>
                            </a:solidFill>
                            <a:latin typeface="Cambria Math"/>
                            <a:ea typeface="宋体" pitchFamily="2" charset="-122"/>
                          </a:rPr>
                          <m:t>𝑑</m:t>
                        </m:r>
                      </m:sub>
                    </m:sSub>
                  </m:oMath>
                </a14:m>
                <a:endParaRPr kumimoji="0" lang="en-US" altLang="zh-CN" sz="2400" b="0" dirty="0">
                  <a:solidFill>
                    <a:prstClr val="black"/>
                  </a:solidFill>
                  <a:latin typeface="隶书" panose="02010509060101010101" pitchFamily="49" charset="-122"/>
                  <a:ea typeface="隶书" panose="02010509060101010101" pitchFamily="49" charset="-122"/>
                  <a:sym typeface="Wingdings 3"/>
                </a:endParaRPr>
              </a:p>
              <a:p>
                <a:pPr marL="450900">
                  <a:buClr>
                    <a:srgbClr val="3891A7"/>
                  </a:buClr>
                  <a:buFont typeface="Wingdings" panose="05000000000000000000" pitchFamily="2" charset="2"/>
                  <a:buChar char="l"/>
                </a:pPr>
                <a:r>
                  <a:rPr kumimoji="0" lang="zh-CN" altLang="en-US" sz="2400" b="0" dirty="0">
                    <a:solidFill>
                      <a:prstClr val="black"/>
                    </a:solidFill>
                    <a:latin typeface="隶书" panose="02010509060101010101" pitchFamily="49" charset="-122"/>
                    <a:ea typeface="隶书" panose="02010509060101010101" pitchFamily="49" charset="-122"/>
                  </a:rPr>
                  <a:t>与实际的网络控制器</a:t>
                </a:r>
                <a14:m>
                  <m:oMath xmlns:m="http://schemas.openxmlformats.org/officeDocument/2006/math">
                    <m:sSub>
                      <m:sSubPr>
                        <m:ctrlPr>
                          <a:rPr kumimoji="0" lang="en-US" altLang="zh-CN" sz="2400" b="0" i="1">
                            <a:solidFill>
                              <a:prstClr val="black"/>
                            </a:solidFill>
                            <a:latin typeface="Cambria Math" panose="02040503050406030204" pitchFamily="18" charset="0"/>
                            <a:ea typeface="宋体" pitchFamily="2" charset="-122"/>
                          </a:rPr>
                        </m:ctrlPr>
                      </m:sSubPr>
                      <m:e>
                        <m:r>
                          <a:rPr kumimoji="0" lang="en-US" altLang="zh-CN" sz="2400" b="0" i="1">
                            <a:solidFill>
                              <a:prstClr val="black"/>
                            </a:solidFill>
                            <a:latin typeface="Cambria Math"/>
                            <a:ea typeface="宋体" pitchFamily="2" charset="-122"/>
                          </a:rPr>
                          <m:t>𝑁</m:t>
                        </m:r>
                      </m:e>
                      <m:sub>
                        <m:r>
                          <a:rPr kumimoji="0" lang="en-US" altLang="zh-CN" sz="2400" b="0" i="1">
                            <a:solidFill>
                              <a:prstClr val="black"/>
                            </a:solidFill>
                            <a:latin typeface="Cambria Math"/>
                            <a:ea typeface="宋体" pitchFamily="2" charset="-122"/>
                          </a:rPr>
                          <m:t>𝑐</m:t>
                        </m:r>
                      </m:sub>
                    </m:sSub>
                  </m:oMath>
                </a14:m>
                <a:r>
                  <a:rPr kumimoji="0" lang="zh-CN" altLang="en-US" sz="2400" b="0" dirty="0">
                    <a:solidFill>
                      <a:prstClr val="black"/>
                    </a:solidFill>
                    <a:latin typeface="隶书" panose="02010509060101010101" pitchFamily="49" charset="-122"/>
                    <a:ea typeface="隶书" panose="02010509060101010101" pitchFamily="49" charset="-122"/>
                  </a:rPr>
                  <a:t>的输出信号</a:t>
                </a:r>
                <a14:m>
                  <m:oMath xmlns:m="http://schemas.openxmlformats.org/officeDocument/2006/math">
                    <m:r>
                      <a:rPr kumimoji="0" lang="en-US" altLang="zh-CN" sz="2400" b="0" i="1">
                        <a:solidFill>
                          <a:prstClr val="black"/>
                        </a:solidFill>
                        <a:latin typeface="Cambria Math"/>
                        <a:ea typeface="宋体" pitchFamily="2" charset="-122"/>
                      </a:rPr>
                      <m:t>𝑢</m:t>
                    </m:r>
                  </m:oMath>
                </a14:m>
                <a:r>
                  <a:rPr kumimoji="0" lang="zh-CN" altLang="en-US" sz="2400" b="0" dirty="0">
                    <a:solidFill>
                      <a:prstClr val="black"/>
                    </a:solidFill>
                    <a:latin typeface="隶书" panose="02010509060101010101" pitchFamily="49" charset="-122"/>
                    <a:ea typeface="隶书" panose="02010509060101010101" pitchFamily="49" charset="-122"/>
                  </a:rPr>
                  <a:t>比较</a:t>
                </a:r>
                <a:endParaRPr kumimoji="0" lang="en-US" altLang="zh-CN" sz="2400" b="0" dirty="0">
                  <a:solidFill>
                    <a:prstClr val="black"/>
                  </a:solidFill>
                  <a:latin typeface="隶书" panose="02010509060101010101" pitchFamily="49" charset="-122"/>
                  <a:ea typeface="隶书" panose="02010509060101010101" pitchFamily="49" charset="-122"/>
                  <a:sym typeface="Wingdings 3"/>
                </a:endParaRPr>
              </a:p>
              <a:p>
                <a:pPr marL="450900">
                  <a:buClr>
                    <a:srgbClr val="3891A7"/>
                  </a:buClr>
                  <a:buFont typeface="Wingdings" panose="05000000000000000000" pitchFamily="2" charset="2"/>
                  <a:buChar char="l"/>
                </a:pPr>
                <a:r>
                  <a:rPr kumimoji="0" lang="zh-CN" altLang="en-US" sz="2400" b="0" dirty="0">
                    <a:solidFill>
                      <a:prstClr val="black"/>
                    </a:solidFill>
                    <a:latin typeface="隶书" panose="02010509060101010101" pitchFamily="49" charset="-122"/>
                    <a:ea typeface="隶书" panose="02010509060101010101" pitchFamily="49" charset="-122"/>
                  </a:rPr>
                  <a:t>产生的误差作为神经网络控制器</a:t>
                </a:r>
                <a14:m>
                  <m:oMath xmlns:m="http://schemas.openxmlformats.org/officeDocument/2006/math">
                    <m:sSub>
                      <m:sSubPr>
                        <m:ctrlPr>
                          <a:rPr kumimoji="0" lang="en-US" altLang="zh-CN" sz="2400" b="0" i="1">
                            <a:solidFill>
                              <a:prstClr val="black"/>
                            </a:solidFill>
                            <a:latin typeface="Cambria Math" panose="02040503050406030204" pitchFamily="18" charset="0"/>
                            <a:ea typeface="宋体" pitchFamily="2" charset="-122"/>
                          </a:rPr>
                        </m:ctrlPr>
                      </m:sSubPr>
                      <m:e>
                        <m:r>
                          <a:rPr kumimoji="0" lang="en-US" altLang="zh-CN" sz="2400" b="0" i="1">
                            <a:solidFill>
                              <a:prstClr val="black"/>
                            </a:solidFill>
                            <a:latin typeface="Cambria Math"/>
                            <a:ea typeface="宋体" pitchFamily="2" charset="-122"/>
                          </a:rPr>
                          <m:t>𝑁</m:t>
                        </m:r>
                      </m:e>
                      <m:sub>
                        <m:r>
                          <a:rPr kumimoji="0" lang="en-US" altLang="zh-CN" sz="2400" b="0" i="1">
                            <a:solidFill>
                              <a:prstClr val="black"/>
                            </a:solidFill>
                            <a:latin typeface="Cambria Math"/>
                            <a:ea typeface="宋体" pitchFamily="2" charset="-122"/>
                          </a:rPr>
                          <m:t>𝑐</m:t>
                        </m:r>
                      </m:sub>
                    </m:sSub>
                  </m:oMath>
                </a14:m>
                <a:r>
                  <a:rPr kumimoji="0" lang="zh-CN" altLang="en-US" sz="2400" b="0" dirty="0">
                    <a:solidFill>
                      <a:prstClr val="black"/>
                    </a:solidFill>
                    <a:latin typeface="隶书" panose="02010509060101010101" pitchFamily="49" charset="-122"/>
                    <a:ea typeface="隶书" panose="02010509060101010101" pitchFamily="49" charset="-122"/>
                  </a:rPr>
                  <a:t>的学习信号</a:t>
                </a:r>
                <a:r>
                  <a:rPr kumimoji="0" lang="zh-CN" altLang="en-US" sz="2400" b="0" dirty="0">
                    <a:solidFill>
                      <a:prstClr val="black"/>
                    </a:solidFill>
                    <a:latin typeface="宋体" pitchFamily="2" charset="-122"/>
                    <a:ea typeface="宋体" pitchFamily="2" charset="-122"/>
                  </a:rPr>
                  <a:t>。</a:t>
                </a:r>
                <a:endParaRPr kumimoji="0" lang="en-US" altLang="zh-CN" sz="2400" b="0" dirty="0">
                  <a:solidFill>
                    <a:prstClr val="black"/>
                  </a:solidFill>
                  <a:latin typeface="宋体" pitchFamily="2" charset="-122"/>
                  <a:ea typeface="宋体" pitchFamily="2" charset="-122"/>
                </a:endParaRPr>
              </a:p>
            </p:txBody>
          </p:sp>
        </mc:Choice>
        <mc:Fallback xmlns="">
          <p:sp>
            <p:nvSpPr>
              <p:cNvPr id="8" name="内容占位符 2"/>
              <p:cNvSpPr txBox="1">
                <a:spLocks noRot="1" noChangeAspect="1" noMove="1" noResize="1" noEditPoints="1" noAdjustHandles="1" noChangeArrowheads="1" noChangeShapeType="1" noTextEdit="1"/>
              </p:cNvSpPr>
              <p:nvPr/>
            </p:nvSpPr>
            <p:spPr>
              <a:xfrm>
                <a:off x="611560" y="4479521"/>
                <a:ext cx="7704856" cy="1964760"/>
              </a:xfrm>
              <a:prstGeom prst="rect">
                <a:avLst/>
              </a:prstGeom>
              <a:blipFill>
                <a:blip r:embed="rId4"/>
                <a:stretch>
                  <a:fillRect t="-34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3891797" y="2132856"/>
                <a:ext cx="66370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0" lang="en-US" altLang="zh-CN" b="0" i="1">
                              <a:solidFill>
                                <a:prstClr val="black"/>
                              </a:solidFill>
                              <a:latin typeface="Cambria Math" panose="02040503050406030204" pitchFamily="18" charset="0"/>
                              <a:ea typeface="宋体" pitchFamily="2" charset="-122"/>
                            </a:rPr>
                          </m:ctrlPr>
                        </m:sSubPr>
                        <m:e>
                          <m:r>
                            <a:rPr kumimoji="0" lang="en-US" altLang="zh-CN" b="0" i="1">
                              <a:solidFill>
                                <a:prstClr val="black"/>
                              </a:solidFill>
                              <a:latin typeface="Cambria Math"/>
                              <a:ea typeface="宋体" pitchFamily="2" charset="-122"/>
                            </a:rPr>
                            <m:t>𝑁</m:t>
                          </m:r>
                        </m:e>
                        <m:sub>
                          <m:r>
                            <a:rPr kumimoji="0" lang="en-US" altLang="zh-CN" b="0" i="1">
                              <a:solidFill>
                                <a:prstClr val="black"/>
                              </a:solidFill>
                              <a:latin typeface="Cambria Math"/>
                              <a:ea typeface="宋体" pitchFamily="2" charset="-122"/>
                            </a:rPr>
                            <m:t>𝑐</m:t>
                          </m:r>
                        </m:sub>
                      </m:sSub>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3891797" y="2132856"/>
                <a:ext cx="663708" cy="52322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15271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300193" y="51135"/>
            <a:ext cx="2664296" cy="433387"/>
          </a:xfrm>
        </p:spPr>
        <p:txBody>
          <a:bodyPr/>
          <a:lstStyle/>
          <a:p>
            <a:r>
              <a:rPr lang="zh-CN" altLang="en-US" dirty="0"/>
              <a:t>监督控制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101</a:t>
            </a:fld>
            <a:endParaRPr lang="en-US" altLang="zh-CN"/>
          </a:p>
        </p:txBody>
      </p:sp>
      <p:sp>
        <p:nvSpPr>
          <p:cNvPr id="6" name="内容占位符 2"/>
          <p:cNvSpPr txBox="1">
            <a:spLocks/>
          </p:cNvSpPr>
          <p:nvPr/>
        </p:nvSpPr>
        <p:spPr>
          <a:xfrm>
            <a:off x="261864" y="1628800"/>
            <a:ext cx="8424936" cy="2936875"/>
          </a:xfrm>
          <a:prstGeom prst="rect">
            <a:avLst/>
          </a:prstGeom>
        </p:spPr>
        <p:txBody>
          <a:bodyPr lIns="68580" tIns="34290" rIns="68580" bIns="3429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zh-CN" altLang="en-US" sz="2400" dirty="0">
                <a:latin typeface="隶书" panose="02010509060101010101" pitchFamily="49" charset="-122"/>
                <a:ea typeface="隶书" panose="02010509060101010101" pitchFamily="49" charset="-122"/>
              </a:rPr>
              <a:t>取代人工控制途径：</a:t>
            </a:r>
            <a:endParaRPr lang="en-US" altLang="zh-CN" sz="2400" dirty="0">
              <a:latin typeface="隶书" panose="02010509060101010101" pitchFamily="49" charset="-122"/>
              <a:ea typeface="隶书" panose="02010509060101010101" pitchFamily="49" charset="-122"/>
            </a:endParaRPr>
          </a:p>
          <a:p>
            <a:pPr>
              <a:defRPr/>
            </a:pPr>
            <a:r>
              <a:rPr lang="zh-CN" altLang="en-US" sz="2400" dirty="0">
                <a:latin typeface="隶书" panose="02010509060101010101" pitchFamily="49" charset="-122"/>
                <a:ea typeface="隶书" panose="02010509060101010101" pitchFamily="49" charset="-122"/>
              </a:rPr>
              <a:t>总结规则经验，构造专家或模糊系统</a:t>
            </a:r>
            <a:endParaRPr lang="en-US" altLang="zh-CN" sz="2400" dirty="0">
              <a:latin typeface="隶书" panose="02010509060101010101" pitchFamily="49" charset="-122"/>
              <a:ea typeface="隶书" panose="02010509060101010101" pitchFamily="49" charset="-122"/>
            </a:endParaRPr>
          </a:p>
          <a:p>
            <a:pPr>
              <a:defRPr/>
            </a:pPr>
            <a:r>
              <a:rPr lang="zh-CN" altLang="en-US" sz="2400" dirty="0">
                <a:latin typeface="隶书" panose="02010509060101010101" pitchFamily="49" charset="-122"/>
                <a:ea typeface="隶书" panose="02010509060101010101" pitchFamily="49" charset="-122"/>
              </a:rPr>
              <a:t>知识难以表达时，用神经网络学习人的控制行为，对人工控制器建模，然后用神经网络取代</a:t>
            </a:r>
            <a:endParaRPr lang="en-US" altLang="zh-CN" sz="2400" dirty="0">
              <a:latin typeface="隶书" panose="02010509060101010101" pitchFamily="49" charset="-122"/>
              <a:ea typeface="隶书" panose="02010509060101010101" pitchFamily="49" charset="-122"/>
            </a:endParaRPr>
          </a:p>
          <a:p>
            <a:pPr>
              <a:defRPr/>
            </a:pPr>
            <a:r>
              <a:rPr lang="zh-CN" altLang="en-US" sz="2400" dirty="0">
                <a:latin typeface="隶书" panose="02010509060101010101" pitchFamily="49" charset="-122"/>
                <a:ea typeface="隶书" panose="02010509060101010101" pitchFamily="49" charset="-122"/>
              </a:rPr>
              <a:t>实质：建立人工控制的正向模型</a:t>
            </a:r>
          </a:p>
        </p:txBody>
      </p:sp>
      <p:pic>
        <p:nvPicPr>
          <p:cNvPr id="7"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2367" y="3645024"/>
            <a:ext cx="5300662"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a:spLocks noGrp="1"/>
          </p:cNvSpPr>
          <p:nvPr>
            <p:ph type="title"/>
          </p:nvPr>
        </p:nvSpPr>
        <p:spPr>
          <a:xfrm>
            <a:off x="457200" y="557808"/>
            <a:ext cx="8229600" cy="1143000"/>
          </a:xfrm>
        </p:spPr>
        <p:txBody>
          <a:bodyPr/>
          <a:lstStyle/>
          <a:p>
            <a:r>
              <a:rPr lang="zh-CN" altLang="en-US" dirty="0"/>
              <a:t>神经网络监督控制</a:t>
            </a:r>
          </a:p>
        </p:txBody>
      </p:sp>
      <p:sp>
        <p:nvSpPr>
          <p:cNvPr id="2" name="文本框 1"/>
          <p:cNvSpPr txBox="1"/>
          <p:nvPr/>
        </p:nvSpPr>
        <p:spPr>
          <a:xfrm>
            <a:off x="2123728" y="6156168"/>
            <a:ext cx="4087979" cy="523220"/>
          </a:xfrm>
          <a:prstGeom prst="rect">
            <a:avLst/>
          </a:prstGeom>
          <a:noFill/>
        </p:spPr>
        <p:txBody>
          <a:bodyPr wrap="none" rtlCol="0">
            <a:spAutoFit/>
          </a:bodyPr>
          <a:lstStyle/>
          <a:p>
            <a:r>
              <a:rPr lang="zh-CN" altLang="en-US" dirty="0"/>
              <a:t>也叫神经网络</a:t>
            </a:r>
            <a:r>
              <a:rPr lang="en-US" altLang="zh-CN" dirty="0"/>
              <a:t>COPY</a:t>
            </a:r>
            <a:r>
              <a:rPr lang="zh-CN" altLang="en-US" dirty="0"/>
              <a:t>控制</a:t>
            </a:r>
          </a:p>
        </p:txBody>
      </p:sp>
    </p:spTree>
    <p:extLst>
      <p:ext uri="{BB962C8B-B14F-4D97-AF65-F5344CB8AC3E}">
        <p14:creationId xmlns:p14="http://schemas.microsoft.com/office/powerpoint/2010/main" val="30727690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553201" y="51135"/>
            <a:ext cx="2411288" cy="433387"/>
          </a:xfrm>
        </p:spPr>
        <p:txBody>
          <a:bodyPr/>
          <a:lstStyle/>
          <a:p>
            <a:r>
              <a:rPr lang="zh-CN" altLang="en-US" dirty="0"/>
              <a:t>监督控制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102</a:t>
            </a:fld>
            <a:endParaRPr lang="en-US" altLang="zh-CN"/>
          </a:p>
        </p:txBody>
      </p:sp>
      <p:pic>
        <p:nvPicPr>
          <p:cNvPr id="7" name="图片 6"/>
          <p:cNvPicPr>
            <a:picLocks noChangeAspect="1"/>
          </p:cNvPicPr>
          <p:nvPr/>
        </p:nvPicPr>
        <p:blipFill>
          <a:blip r:embed="rId3"/>
          <a:stretch>
            <a:fillRect/>
          </a:stretch>
        </p:blipFill>
        <p:spPr>
          <a:xfrm>
            <a:off x="1021332" y="1181371"/>
            <a:ext cx="7182400" cy="2720968"/>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3600854" y="2207820"/>
                <a:ext cx="616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𝐹</m:t>
                          </m:r>
                        </m:e>
                        <m:sup>
                          <m:r>
                            <a:rPr lang="en-US" altLang="zh-CN" b="0" i="1" smtClean="0">
                              <a:solidFill>
                                <a:srgbClr val="FF0000"/>
                              </a:solidFill>
                              <a:latin typeface="Cambria Math" panose="02040503050406030204" pitchFamily="18" charset="0"/>
                            </a:rPr>
                            <m:t>−1</m:t>
                          </m:r>
                        </m:sup>
                      </m:sSup>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3600854" y="2207820"/>
                <a:ext cx="616836" cy="369332"/>
              </a:xfrm>
              <a:prstGeom prst="rect">
                <a:avLst/>
              </a:prstGeom>
              <a:blipFill rotWithShape="0">
                <a:blip r:embed="rId4"/>
                <a:stretch>
                  <a:fillRect r="-3960"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899242" y="3392543"/>
                <a:ext cx="3876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rPr>
                        <m:t>𝐹</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899242" y="3392543"/>
                <a:ext cx="387670"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3794323" y="3296033"/>
                <a:ext cx="33192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𝑓</m:t>
                      </m:r>
                    </m:oMath>
                  </m:oMathPara>
                </a14:m>
                <a:endParaRPr lang="zh-CN" altLang="en-US" dirty="0">
                  <a:solidFill>
                    <a:srgbClr val="FF0000"/>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794323" y="3296033"/>
                <a:ext cx="33192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内容占位符 2"/>
              <p:cNvSpPr txBox="1">
                <a:spLocks/>
              </p:cNvSpPr>
              <p:nvPr/>
            </p:nvSpPr>
            <p:spPr>
              <a:xfrm>
                <a:off x="121536" y="3994535"/>
                <a:ext cx="8847928" cy="2726939"/>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zh-CN" altLang="en-US" sz="2400" b="0" dirty="0">
                    <a:latin typeface="隶书" panose="02010509060101010101" pitchFamily="49" charset="-122"/>
                    <a:ea typeface="隶书" panose="02010509060101010101" pitchFamily="49" charset="-122"/>
                  </a:rPr>
                  <a:t>神经网络向传统控制器的输出学习，在线调整，目标使误差反馈或</a:t>
                </a:r>
                <a14:m>
                  <m:oMath xmlns:m="http://schemas.openxmlformats.org/officeDocument/2006/math">
                    <m:r>
                      <a:rPr kumimoji="0" lang="en-US" altLang="zh-CN" sz="2400" b="0" i="1" smtClean="0">
                        <a:latin typeface="Cambria Math" panose="02040503050406030204" pitchFamily="18" charset="0"/>
                      </a:rPr>
                      <m:t>𝑒</m:t>
                    </m:r>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𝑡</m:t>
                    </m:r>
                    <m:r>
                      <a:rPr kumimoji="0" lang="en-US" altLang="zh-CN" sz="2400" b="0" i="1" smtClean="0">
                        <a:latin typeface="Cambria Math" panose="02040503050406030204" pitchFamily="18" charset="0"/>
                      </a:rPr>
                      <m:t>)</m:t>
                    </m:r>
                    <m:r>
                      <a:rPr kumimoji="0" lang="zh-CN" altLang="en-US" sz="2400" b="0" i="1">
                        <a:latin typeface="Cambria Math" panose="02040503050406030204" pitchFamily="18" charset="0"/>
                      </a:rPr>
                      <m:t>或</m:t>
                    </m:r>
                    <m:sSub>
                      <m:sSubPr>
                        <m:ctrlPr>
                          <a:rPr kumimoji="0" lang="en-US" altLang="zh-CN" sz="2400" b="0" i="1" smtClean="0">
                            <a:latin typeface="Cambria Math" panose="02040503050406030204" pitchFamily="18" charset="0"/>
                          </a:rPr>
                        </m:ctrlPr>
                      </m:sSubPr>
                      <m:e>
                        <m:r>
                          <a:rPr kumimoji="0" lang="en-US" altLang="zh-CN" sz="2400" b="0" i="1" smtClean="0">
                            <a:latin typeface="Cambria Math" panose="02040503050406030204" pitchFamily="18" charset="0"/>
                          </a:rPr>
                          <m:t>𝑢</m:t>
                        </m:r>
                      </m:e>
                      <m:sub>
                        <m:r>
                          <a:rPr kumimoji="0" lang="en-US" altLang="zh-CN" sz="2400" b="0" i="1" smtClean="0">
                            <a:latin typeface="Cambria Math" panose="02040503050406030204" pitchFamily="18" charset="0"/>
                          </a:rPr>
                          <m:t>1</m:t>
                        </m:r>
                      </m:sub>
                    </m:sSub>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𝑡</m:t>
                    </m:r>
                    <m:r>
                      <a:rPr kumimoji="0" lang="en-US" altLang="zh-CN" sz="2400" b="0" i="1" smtClean="0">
                        <a:latin typeface="Cambria Math" panose="02040503050406030204" pitchFamily="18" charset="0"/>
                      </a:rPr>
                      <m:t>)</m:t>
                    </m:r>
                  </m:oMath>
                </a14:m>
                <a:r>
                  <a:rPr kumimoji="0" lang="zh-CN" altLang="en-US" sz="2400" b="0" dirty="0">
                    <a:latin typeface="隶书" panose="02010509060101010101" pitchFamily="49" charset="-122"/>
                    <a:ea typeface="隶书" panose="02010509060101010101" pitchFamily="49" charset="-122"/>
                  </a:rPr>
                  <a:t>趋于</a:t>
                </a:r>
                <a:r>
                  <a:rPr kumimoji="0" lang="en-US" altLang="zh-CN" sz="2400" b="0" dirty="0">
                    <a:latin typeface="隶书" panose="02010509060101010101" pitchFamily="49" charset="-122"/>
                    <a:ea typeface="隶书" panose="02010509060101010101" pitchFamily="49" charset="-122"/>
                  </a:rPr>
                  <a:t>0</a:t>
                </a:r>
              </a:p>
              <a:p>
                <a:r>
                  <a:rPr kumimoji="0" lang="zh-CN" altLang="en-US" sz="2400" b="0" dirty="0">
                    <a:latin typeface="隶书" panose="02010509060101010101" pitchFamily="49" charset="-122"/>
                    <a:ea typeface="隶书" panose="02010509060101010101" pitchFamily="49" charset="-122"/>
                  </a:rPr>
                  <a:t>反馈控制器仍存在，一旦出现干扰，反馈控制器可重新起作</a:t>
                </a:r>
                <a:endParaRPr kumimoji="0" lang="en-US" altLang="zh-CN" sz="2400" b="0" dirty="0">
                  <a:latin typeface="隶书" panose="02010509060101010101" pitchFamily="49" charset="-122"/>
                  <a:ea typeface="隶书" panose="02010509060101010101" pitchFamily="49" charset="-122"/>
                </a:endParaRPr>
              </a:p>
              <a:p>
                <a:r>
                  <a:rPr kumimoji="0" lang="zh-CN" altLang="en-US" sz="2400" b="0" dirty="0">
                    <a:latin typeface="隶书" panose="02010509060101010101" pitchFamily="49" charset="-122"/>
                    <a:ea typeface="隶书" panose="02010509060101010101" pitchFamily="49" charset="-122"/>
                  </a:rPr>
                  <a:t>当</a:t>
                </a:r>
                <a14:m>
                  <m:oMath xmlns:m="http://schemas.openxmlformats.org/officeDocument/2006/math">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a:latin typeface="Cambria Math" panose="02040503050406030204" pitchFamily="18" charset="0"/>
                            <a:ea typeface="隶书" panose="02010509060101010101" pitchFamily="49" charset="-122"/>
                          </a:rPr>
                          <m:t>𝑢</m:t>
                        </m:r>
                      </m:e>
                      <m:sub>
                        <m:r>
                          <a:rPr kumimoji="0" lang="en-US" altLang="zh-CN" sz="2400" b="0">
                            <a:latin typeface="Cambria Math" panose="02040503050406030204" pitchFamily="18" charset="0"/>
                            <a:ea typeface="隶书" panose="02010509060101010101" pitchFamily="49" charset="-122"/>
                          </a:rPr>
                          <m:t>1</m:t>
                        </m:r>
                      </m:sub>
                    </m:sSub>
                    <m:r>
                      <a:rPr kumimoji="0" lang="en-US" altLang="zh-CN" sz="2400" b="0">
                        <a:latin typeface="Cambria Math" panose="02040503050406030204" pitchFamily="18" charset="0"/>
                        <a:ea typeface="隶书" panose="02010509060101010101" pitchFamily="49" charset="-122"/>
                      </a:rPr>
                      <m:t>=0</m:t>
                    </m:r>
                  </m:oMath>
                </a14:m>
                <a:r>
                  <a:rPr kumimoji="0" lang="zh-CN" altLang="en-US" sz="2400" b="0" dirty="0">
                    <a:latin typeface="隶书" panose="02010509060101010101" pitchFamily="49" charset="-122"/>
                    <a:ea typeface="隶书" panose="02010509060101010101" pitchFamily="49" charset="-122"/>
                  </a:rPr>
                  <a:t>时，</a:t>
                </a:r>
                <a14:m>
                  <m:oMath xmlns:m="http://schemas.openxmlformats.org/officeDocument/2006/math">
                    <m:r>
                      <a:rPr kumimoji="0" lang="en-US" altLang="zh-CN" sz="2400" b="0">
                        <a:latin typeface="Cambria Math" panose="02040503050406030204" pitchFamily="18" charset="0"/>
                        <a:ea typeface="隶书" panose="02010509060101010101" pitchFamily="49" charset="-122"/>
                      </a:rPr>
                      <m:t>𝑦</m:t>
                    </m:r>
                    <m:r>
                      <a:rPr kumimoji="0" lang="en-US" altLang="zh-CN" sz="2400" b="0">
                        <a:latin typeface="Cambria Math" panose="02040503050406030204" pitchFamily="18" charset="0"/>
                        <a:ea typeface="隶书" panose="02010509060101010101" pitchFamily="49" charset="-122"/>
                      </a:rPr>
                      <m:t>=</m:t>
                    </m:r>
                    <m:r>
                      <a:rPr kumimoji="0" lang="en-US" altLang="zh-CN" sz="2400" b="0">
                        <a:latin typeface="Cambria Math" panose="02040503050406030204" pitchFamily="18" charset="0"/>
                        <a:ea typeface="隶书" panose="02010509060101010101" pitchFamily="49" charset="-122"/>
                      </a:rPr>
                      <m:t>𝐹</m:t>
                    </m:r>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a:latin typeface="Cambria Math" panose="02040503050406030204" pitchFamily="18" charset="0"/>
                            <a:ea typeface="隶书" panose="02010509060101010101" pitchFamily="49" charset="-122"/>
                          </a:rPr>
                          <m:t>𝑢</m:t>
                        </m:r>
                      </m:e>
                    </m:d>
                    <m:r>
                      <a:rPr kumimoji="0" lang="en-US" altLang="zh-CN" sz="2400" b="0">
                        <a:latin typeface="Cambria Math" panose="02040503050406030204" pitchFamily="18" charset="0"/>
                        <a:ea typeface="隶书" panose="02010509060101010101" pitchFamily="49" charset="-122"/>
                      </a:rPr>
                      <m:t>=</m:t>
                    </m:r>
                    <m:r>
                      <a:rPr kumimoji="0" lang="en-US" altLang="zh-CN" sz="2400" b="0">
                        <a:latin typeface="Cambria Math" panose="02040503050406030204" pitchFamily="18" charset="0"/>
                        <a:ea typeface="隶书" panose="02010509060101010101" pitchFamily="49" charset="-122"/>
                      </a:rPr>
                      <m:t>𝐹</m:t>
                    </m:r>
                    <m:d>
                      <m:dPr>
                        <m:ctrlPr>
                          <a:rPr kumimoji="0" lang="en-US" altLang="zh-CN" sz="2400" b="0" i="1">
                            <a:latin typeface="Cambria Math" panose="02040503050406030204" pitchFamily="18" charset="0"/>
                            <a:ea typeface="隶书" panose="02010509060101010101" pitchFamily="49" charset="-122"/>
                          </a:rPr>
                        </m:ctrlPr>
                      </m:dPr>
                      <m:e>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a:latin typeface="Cambria Math" panose="02040503050406030204" pitchFamily="18" charset="0"/>
                                <a:ea typeface="隶书" panose="02010509060101010101" pitchFamily="49" charset="-122"/>
                              </a:rPr>
                              <m:t>𝑢</m:t>
                            </m:r>
                          </m:e>
                          <m:sub>
                            <m:r>
                              <a:rPr kumimoji="0" lang="en-US" altLang="zh-CN" sz="2400" b="0">
                                <a:latin typeface="Cambria Math" panose="02040503050406030204" pitchFamily="18" charset="0"/>
                                <a:ea typeface="隶书" panose="02010509060101010101" pitchFamily="49" charset="-122"/>
                              </a:rPr>
                              <m:t>2</m:t>
                            </m:r>
                          </m:sub>
                        </m:sSub>
                      </m:e>
                    </m:d>
                    <m:r>
                      <a:rPr kumimoji="0" lang="en-US" altLang="zh-CN" sz="2400" b="0">
                        <a:latin typeface="Cambria Math" panose="02040503050406030204" pitchFamily="18" charset="0"/>
                        <a:ea typeface="隶书" panose="02010509060101010101" pitchFamily="49" charset="-122"/>
                      </a:rPr>
                      <m:t>=</m:t>
                    </m:r>
                    <m:r>
                      <a:rPr kumimoji="0" lang="en-US" altLang="zh-CN" sz="2400" b="0">
                        <a:latin typeface="Cambria Math" panose="02040503050406030204" pitchFamily="18" charset="0"/>
                        <a:ea typeface="隶书" panose="02010509060101010101" pitchFamily="49" charset="-122"/>
                      </a:rPr>
                      <m:t>𝐹</m:t>
                    </m:r>
                    <m:d>
                      <m:dPr>
                        <m:ctrlPr>
                          <a:rPr kumimoji="0" lang="en-US" altLang="zh-CN" sz="2400" b="0" i="1">
                            <a:latin typeface="Cambria Math" panose="02040503050406030204" pitchFamily="18" charset="0"/>
                            <a:ea typeface="隶书" panose="02010509060101010101" pitchFamily="49" charset="-122"/>
                          </a:rPr>
                        </m:ctrlPr>
                      </m:dPr>
                      <m:e>
                        <m:sSup>
                          <m:sSupPr>
                            <m:ctrlPr>
                              <a:rPr kumimoji="0" lang="en-US" altLang="zh-CN" sz="2400" b="0" i="1">
                                <a:latin typeface="Cambria Math" panose="02040503050406030204" pitchFamily="18" charset="0"/>
                                <a:ea typeface="隶书" panose="02010509060101010101" pitchFamily="49" charset="-122"/>
                              </a:rPr>
                            </m:ctrlPr>
                          </m:sSupPr>
                          <m:e>
                            <m:r>
                              <a:rPr kumimoji="0" lang="en-US" altLang="zh-CN" sz="2400" b="0">
                                <a:latin typeface="Cambria Math" panose="02040503050406030204" pitchFamily="18" charset="0"/>
                                <a:ea typeface="隶书" panose="02010509060101010101" pitchFamily="49" charset="-122"/>
                              </a:rPr>
                              <m:t>𝐹</m:t>
                            </m:r>
                          </m:e>
                          <m:sup>
                            <m:r>
                              <a:rPr kumimoji="0" lang="en-US" altLang="zh-CN" sz="2400" b="0">
                                <a:latin typeface="Cambria Math" panose="02040503050406030204" pitchFamily="18" charset="0"/>
                                <a:ea typeface="隶书" panose="02010509060101010101" pitchFamily="49" charset="-122"/>
                              </a:rPr>
                              <m:t>−1</m:t>
                            </m:r>
                          </m:sup>
                        </m:sSup>
                        <m:d>
                          <m:dPr>
                            <m:ctrlPr>
                              <a:rPr kumimoji="0" lang="en-US" altLang="zh-CN" sz="2400" b="0" i="1">
                                <a:latin typeface="Cambria Math" panose="02040503050406030204" pitchFamily="18" charset="0"/>
                                <a:ea typeface="隶书" panose="02010509060101010101" pitchFamily="49" charset="-122"/>
                              </a:rPr>
                            </m:ctrlPr>
                          </m:dPr>
                          <m:e>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a:latin typeface="Cambria Math" panose="02040503050406030204" pitchFamily="18" charset="0"/>
                                    <a:ea typeface="隶书" panose="02010509060101010101" pitchFamily="49" charset="-122"/>
                                  </a:rPr>
                                  <m:t>𝑦</m:t>
                                </m:r>
                              </m:e>
                              <m:sub>
                                <m:r>
                                  <a:rPr kumimoji="0" lang="en-US" altLang="zh-CN" sz="2400" b="0">
                                    <a:latin typeface="Cambria Math" panose="02040503050406030204" pitchFamily="18" charset="0"/>
                                    <a:ea typeface="隶书" panose="02010509060101010101" pitchFamily="49" charset="-122"/>
                                  </a:rPr>
                                  <m:t>𝑑</m:t>
                                </m:r>
                              </m:sub>
                            </m:sSub>
                          </m:e>
                        </m:d>
                      </m:e>
                    </m:d>
                    <m:r>
                      <a:rPr kumimoji="0" lang="en-US" altLang="zh-CN" sz="2400" b="0">
                        <a:latin typeface="Cambria Math" panose="02040503050406030204" pitchFamily="18" charset="0"/>
                        <a:ea typeface="隶书" panose="02010509060101010101" pitchFamily="49" charset="-122"/>
                      </a:rPr>
                      <m:t>=</m:t>
                    </m:r>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a:latin typeface="Cambria Math" panose="02040503050406030204" pitchFamily="18" charset="0"/>
                            <a:ea typeface="隶书" panose="02010509060101010101" pitchFamily="49" charset="-122"/>
                          </a:rPr>
                          <m:t>𝑦</m:t>
                        </m:r>
                      </m:e>
                      <m:sub>
                        <m:r>
                          <a:rPr kumimoji="0" lang="en-US" altLang="zh-CN" sz="2400" b="0">
                            <a:latin typeface="Cambria Math" panose="02040503050406030204" pitchFamily="18" charset="0"/>
                            <a:ea typeface="隶书" panose="02010509060101010101" pitchFamily="49" charset="-122"/>
                          </a:rPr>
                          <m:t>𝑑</m:t>
                        </m:r>
                      </m:sub>
                    </m:sSub>
                  </m:oMath>
                </a14:m>
                <a:r>
                  <a:rPr kumimoji="0" lang="zh-CN" altLang="en-US" sz="2400" b="0" dirty="0">
                    <a:latin typeface="隶书" panose="02010509060101010101" pitchFamily="49" charset="-122"/>
                    <a:ea typeface="隶书" panose="02010509060101010101" pitchFamily="49" charset="-122"/>
                  </a:rPr>
                  <a:t>，此时再从反馈回路看，有：</a:t>
                </a:r>
                <a14:m>
                  <m:oMath xmlns:m="http://schemas.openxmlformats.org/officeDocument/2006/math">
                    <m:r>
                      <a:rPr kumimoji="0" lang="en-US" altLang="zh-CN" sz="2400" b="0">
                        <a:latin typeface="Cambria Math" panose="02040503050406030204" pitchFamily="18" charset="0"/>
                        <a:ea typeface="隶书" panose="02010509060101010101" pitchFamily="49" charset="-122"/>
                      </a:rPr>
                      <m:t>𝑒</m:t>
                    </m:r>
                    <m:r>
                      <a:rPr kumimoji="0" lang="en-US" altLang="zh-CN" sz="2400" b="0">
                        <a:latin typeface="Cambria Math" panose="02040503050406030204" pitchFamily="18" charset="0"/>
                        <a:ea typeface="隶书" panose="02010509060101010101" pitchFamily="49" charset="-122"/>
                      </a:rPr>
                      <m:t>=</m:t>
                    </m:r>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a:latin typeface="Cambria Math" panose="02040503050406030204" pitchFamily="18" charset="0"/>
                            <a:ea typeface="隶书" panose="02010509060101010101" pitchFamily="49" charset="-122"/>
                          </a:rPr>
                          <m:t>𝑦</m:t>
                        </m:r>
                      </m:e>
                      <m:sub>
                        <m:r>
                          <a:rPr kumimoji="0" lang="en-US" altLang="zh-CN" sz="2400" b="0">
                            <a:latin typeface="Cambria Math" panose="02040503050406030204" pitchFamily="18" charset="0"/>
                            <a:ea typeface="隶书" panose="02010509060101010101" pitchFamily="49" charset="-122"/>
                          </a:rPr>
                          <m:t>𝑑</m:t>
                        </m:r>
                      </m:sub>
                    </m:sSub>
                    <m:r>
                      <a:rPr kumimoji="0" lang="en-US" altLang="zh-CN" sz="2400" b="0">
                        <a:latin typeface="Cambria Math" panose="02040503050406030204" pitchFamily="18" charset="0"/>
                        <a:ea typeface="隶书" panose="02010509060101010101" pitchFamily="49" charset="-122"/>
                      </a:rPr>
                      <m:t>−</m:t>
                    </m:r>
                    <m:r>
                      <a:rPr kumimoji="0" lang="en-US" altLang="zh-CN" sz="2400" b="0">
                        <a:latin typeface="Cambria Math" panose="02040503050406030204" pitchFamily="18" charset="0"/>
                        <a:ea typeface="隶书" panose="02010509060101010101" pitchFamily="49" charset="-122"/>
                      </a:rPr>
                      <m:t>𝑦</m:t>
                    </m:r>
                    <m:r>
                      <a:rPr kumimoji="0" lang="en-US" altLang="zh-CN" sz="2400" b="0">
                        <a:latin typeface="Cambria Math" panose="02040503050406030204" pitchFamily="18" charset="0"/>
                        <a:ea typeface="隶书" panose="02010509060101010101" pitchFamily="49" charset="-122"/>
                      </a:rPr>
                      <m:t>=0</m:t>
                    </m:r>
                  </m:oMath>
                </a14:m>
                <a:r>
                  <a:rPr kumimoji="0" lang="zh-CN" altLang="en-US" sz="2400" b="0" dirty="0">
                    <a:latin typeface="隶书" panose="02010509060101010101" pitchFamily="49" charset="-122"/>
                    <a:ea typeface="隶书" panose="02010509060101010101" pitchFamily="49" charset="-122"/>
                  </a:rPr>
                  <a:t>。</a:t>
                </a:r>
              </a:p>
              <a:p>
                <a:endParaRPr kumimoji="0" lang="zh-CN" altLang="en-US" sz="2400" b="0" dirty="0">
                  <a:latin typeface="隶书" panose="02010509060101010101" pitchFamily="49" charset="-122"/>
                  <a:ea typeface="隶书" panose="02010509060101010101" pitchFamily="49" charset="-122"/>
                </a:endParaRPr>
              </a:p>
            </p:txBody>
          </p:sp>
        </mc:Choice>
        <mc:Fallback xmlns="">
          <p:sp>
            <p:nvSpPr>
              <p:cNvPr id="11" name="内容占位符 2"/>
              <p:cNvSpPr txBox="1">
                <a:spLocks noRot="1" noChangeAspect="1" noMove="1" noResize="1" noEditPoints="1" noAdjustHandles="1" noChangeArrowheads="1" noChangeShapeType="1" noTextEdit="1"/>
              </p:cNvSpPr>
              <p:nvPr/>
            </p:nvSpPr>
            <p:spPr>
              <a:xfrm>
                <a:off x="121536" y="3994535"/>
                <a:ext cx="8847928" cy="2726939"/>
              </a:xfrm>
              <a:prstGeom prst="rect">
                <a:avLst/>
              </a:prstGeom>
              <a:blipFill>
                <a:blip r:embed="rId7"/>
                <a:stretch>
                  <a:fillRect l="-965" t="-1786"/>
                </a:stretch>
              </a:blipFill>
            </p:spPr>
            <p:txBody>
              <a:bodyPr/>
              <a:lstStyle/>
              <a:p>
                <a:r>
                  <a:rPr lang="zh-CN" altLang="en-US">
                    <a:noFill/>
                  </a:rPr>
                  <a:t> </a:t>
                </a:r>
              </a:p>
            </p:txBody>
          </p:sp>
        </mc:Fallback>
      </mc:AlternateContent>
      <p:sp>
        <p:nvSpPr>
          <p:cNvPr id="12" name="标题 1"/>
          <p:cNvSpPr>
            <a:spLocks noGrp="1"/>
          </p:cNvSpPr>
          <p:nvPr>
            <p:ph type="title"/>
          </p:nvPr>
        </p:nvSpPr>
        <p:spPr>
          <a:xfrm>
            <a:off x="457200" y="557808"/>
            <a:ext cx="8229600" cy="782960"/>
          </a:xfrm>
        </p:spPr>
        <p:txBody>
          <a:bodyPr/>
          <a:lstStyle/>
          <a:p>
            <a:r>
              <a:rPr lang="zh-CN" altLang="en-US" dirty="0"/>
              <a:t>神经网络监督控制</a:t>
            </a:r>
          </a:p>
        </p:txBody>
      </p:sp>
    </p:spTree>
    <p:extLst>
      <p:ext uri="{BB962C8B-B14F-4D97-AF65-F5344CB8AC3E}">
        <p14:creationId xmlns:p14="http://schemas.microsoft.com/office/powerpoint/2010/main" val="7566515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372201" y="51135"/>
            <a:ext cx="2592288" cy="433387"/>
          </a:xfrm>
        </p:spPr>
        <p:txBody>
          <a:bodyPr/>
          <a:lstStyle/>
          <a:p>
            <a:r>
              <a:rPr lang="zh-CN" altLang="en-US" dirty="0"/>
              <a:t>直接逆控制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103</a:t>
            </a:fld>
            <a:endParaRPr lang="en-US" altLang="zh-CN"/>
          </a:p>
        </p:txBody>
      </p:sp>
      <p:sp>
        <p:nvSpPr>
          <p:cNvPr id="6" name="TextBox 32"/>
          <p:cNvSpPr txBox="1">
            <a:spLocks noChangeArrowheads="1"/>
          </p:cNvSpPr>
          <p:nvPr/>
        </p:nvSpPr>
        <p:spPr bwMode="auto">
          <a:xfrm>
            <a:off x="1338386" y="3968331"/>
            <a:ext cx="19907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eaLnBrk="1" hangingPunct="1"/>
            <a:r>
              <a:rPr lang="zh-CN" altLang="en-US" sz="2100" dirty="0">
                <a:solidFill>
                  <a:srgbClr val="00B050"/>
                </a:solidFill>
              </a:rPr>
              <a:t>离线学习</a:t>
            </a:r>
            <a:r>
              <a:rPr lang="en-US" altLang="zh-CN" sz="2100" dirty="0">
                <a:solidFill>
                  <a:srgbClr val="00B050"/>
                </a:solidFill>
              </a:rPr>
              <a:t>(</a:t>
            </a:r>
            <a:r>
              <a:rPr lang="zh-CN" altLang="en-US" sz="2100" dirty="0">
                <a:solidFill>
                  <a:srgbClr val="00B050"/>
                </a:solidFill>
              </a:rPr>
              <a:t>建模</a:t>
            </a:r>
            <a:r>
              <a:rPr lang="en-US" altLang="zh-CN" sz="2100" dirty="0">
                <a:solidFill>
                  <a:srgbClr val="00B050"/>
                </a:solidFill>
              </a:rPr>
              <a:t>)</a:t>
            </a:r>
            <a:endParaRPr lang="zh-CN" altLang="en-US" sz="2100" dirty="0">
              <a:solidFill>
                <a:srgbClr val="00B050"/>
              </a:solidFill>
            </a:endParaRPr>
          </a:p>
        </p:txBody>
      </p:sp>
      <p:sp>
        <p:nvSpPr>
          <p:cNvPr id="7" name="下箭头 6"/>
          <p:cNvSpPr/>
          <p:nvPr/>
        </p:nvSpPr>
        <p:spPr>
          <a:xfrm rot="16200000">
            <a:off x="3918867" y="2153556"/>
            <a:ext cx="360363" cy="67945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100"/>
          </a:p>
        </p:txBody>
      </p:sp>
      <p:sp>
        <p:nvSpPr>
          <p:cNvPr id="8" name="TextBox 34"/>
          <p:cNvSpPr txBox="1">
            <a:spLocks noChangeArrowheads="1"/>
          </p:cNvSpPr>
          <p:nvPr/>
        </p:nvSpPr>
        <p:spPr bwMode="auto">
          <a:xfrm>
            <a:off x="6371612" y="3741541"/>
            <a:ext cx="1268413"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eaLnBrk="1" hangingPunct="1"/>
            <a:r>
              <a:rPr lang="zh-CN" altLang="en-US" sz="2100" dirty="0">
                <a:solidFill>
                  <a:srgbClr val="00B050"/>
                </a:solidFill>
              </a:rPr>
              <a:t>在线控制</a:t>
            </a:r>
          </a:p>
        </p:txBody>
      </p:sp>
      <p:pic>
        <p:nvPicPr>
          <p:cNvPr id="9"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92373"/>
            <a:ext cx="3129086" cy="2225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椭圆形标注 9"/>
          <p:cNvSpPr/>
          <p:nvPr/>
        </p:nvSpPr>
        <p:spPr>
          <a:xfrm>
            <a:off x="2132136" y="2467087"/>
            <a:ext cx="1196975" cy="41275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1600" dirty="0"/>
              <a:t>逆模型</a:t>
            </a:r>
          </a:p>
        </p:txBody>
      </p:sp>
      <p:pic>
        <p:nvPicPr>
          <p:cNvPr id="11"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2136887"/>
            <a:ext cx="4355976" cy="977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内容占位符 2"/>
          <p:cNvSpPr txBox="1">
            <a:spLocks/>
          </p:cNvSpPr>
          <p:nvPr/>
        </p:nvSpPr>
        <p:spPr>
          <a:xfrm>
            <a:off x="395536" y="4468442"/>
            <a:ext cx="8469511" cy="1887907"/>
          </a:xfrm>
          <a:prstGeom prst="rect">
            <a:avLst/>
          </a:prstGeom>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kumimoji="0" lang="zh-CN" altLang="en-US" sz="2800" b="0" dirty="0">
                <a:latin typeface="隶书" panose="02010509060101010101" pitchFamily="49" charset="-122"/>
                <a:ea typeface="隶书" panose="02010509060101010101" pitchFamily="49" charset="-122"/>
              </a:rPr>
              <a:t>使期望输出与实际输出之间的传递函数等于</a:t>
            </a:r>
            <a:r>
              <a:rPr kumimoji="0" lang="en-US" altLang="zh-CN" sz="2800" b="0" dirty="0">
                <a:latin typeface="隶书" panose="02010509060101010101" pitchFamily="49" charset="-122"/>
                <a:ea typeface="隶书" panose="02010509060101010101" pitchFamily="49" charset="-122"/>
              </a:rPr>
              <a:t>1</a:t>
            </a:r>
          </a:p>
          <a:p>
            <a:pPr>
              <a:defRPr/>
            </a:pPr>
            <a:r>
              <a:rPr kumimoji="0" lang="zh-CN" altLang="en-US" sz="2800" b="0" dirty="0">
                <a:latin typeface="隶书" panose="02010509060101010101" pitchFamily="49" charset="-122"/>
                <a:ea typeface="隶书" panose="02010509060101010101" pitchFamily="49" charset="-122"/>
              </a:rPr>
              <a:t>前馈控制器</a:t>
            </a:r>
          </a:p>
          <a:p>
            <a:pPr>
              <a:defRPr/>
            </a:pPr>
            <a:r>
              <a:rPr kumimoji="0" lang="zh-CN" altLang="en-US" sz="2800" b="0" dirty="0">
                <a:latin typeface="隶书" panose="02010509060101010101" pitchFamily="49" charset="-122"/>
                <a:ea typeface="隶书" panose="02010509060101010101" pitchFamily="49" charset="-122"/>
              </a:rPr>
              <a:t>缺点：无反馈，用作控制器的神经网络逆模型不准确时，抗干扰能力差，缺乏鲁棒性</a:t>
            </a:r>
          </a:p>
        </p:txBody>
      </p:sp>
      <p:sp>
        <p:nvSpPr>
          <p:cNvPr id="13" name="标题 1"/>
          <p:cNvSpPr>
            <a:spLocks noGrp="1"/>
          </p:cNvSpPr>
          <p:nvPr>
            <p:ph type="title"/>
          </p:nvPr>
        </p:nvSpPr>
        <p:spPr>
          <a:xfrm>
            <a:off x="457200" y="557808"/>
            <a:ext cx="8229600" cy="1143000"/>
          </a:xfrm>
        </p:spPr>
        <p:txBody>
          <a:bodyPr/>
          <a:lstStyle/>
          <a:p>
            <a:r>
              <a:rPr lang="zh-CN" altLang="en-US" dirty="0"/>
              <a:t>神经网络直接逆控制</a:t>
            </a:r>
          </a:p>
        </p:txBody>
      </p:sp>
    </p:spTree>
    <p:extLst>
      <p:ext uri="{BB962C8B-B14F-4D97-AF65-F5344CB8AC3E}">
        <p14:creationId xmlns:p14="http://schemas.microsoft.com/office/powerpoint/2010/main" val="11767045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444209" y="51135"/>
            <a:ext cx="2520280" cy="433387"/>
          </a:xfrm>
        </p:spPr>
        <p:txBody>
          <a:bodyPr/>
          <a:lstStyle/>
          <a:p>
            <a:r>
              <a:rPr lang="zh-CN" altLang="en-US" dirty="0"/>
              <a:t>直接逆控制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104</a:t>
            </a:fld>
            <a:endParaRPr lang="en-US" altLang="zh-CN"/>
          </a:p>
        </p:txBody>
      </p:sp>
      <mc:AlternateContent xmlns:mc="http://schemas.openxmlformats.org/markup-compatibility/2006" xmlns:a14="http://schemas.microsoft.com/office/drawing/2010/main">
        <mc:Choice Requires="a14">
          <p:sp>
            <p:nvSpPr>
              <p:cNvPr id="7" name="内容占位符 2"/>
              <p:cNvSpPr txBox="1">
                <a:spLocks/>
              </p:cNvSpPr>
              <p:nvPr/>
            </p:nvSpPr>
            <p:spPr>
              <a:xfrm>
                <a:off x="179512" y="3326255"/>
                <a:ext cx="8640961" cy="3528054"/>
              </a:xfrm>
              <a:prstGeom prst="rect">
                <a:avLst/>
              </a:prstGeom>
            </p:spPr>
            <p:txBody>
              <a:bodyPr>
                <a:normAutofit fontScale="85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496" indent="-457200" algn="just"/>
                <a:r>
                  <a:rPr kumimoji="0" lang="zh-CN" altLang="en-US" b="0" dirty="0">
                    <a:latin typeface="隶书" panose="02010509060101010101" pitchFamily="49" charset="-122"/>
                    <a:ea typeface="隶书" panose="02010509060101010101" pitchFamily="49" charset="-122"/>
                  </a:rPr>
                  <a:t>在开环结构的基础上增加神经网络</a:t>
                </a:r>
                <a:r>
                  <a:rPr kumimoji="0" lang="en-US" altLang="zh-CN" b="0" dirty="0">
                    <a:latin typeface="隶书" panose="02010509060101010101" pitchFamily="49" charset="-122"/>
                    <a:ea typeface="隶书" panose="02010509060101010101" pitchFamily="49" charset="-122"/>
                  </a:rPr>
                  <a:t>2</a:t>
                </a:r>
                <a:r>
                  <a:rPr kumimoji="0" lang="zh-CN" altLang="en-US" b="0" dirty="0">
                    <a:latin typeface="隶书" panose="02010509060101010101" pitchFamily="49" charset="-122"/>
                    <a:ea typeface="隶书" panose="02010509060101010101" pitchFamily="49" charset="-122"/>
                  </a:rPr>
                  <a:t>，以实现对于网络</a:t>
                </a:r>
                <a:r>
                  <a:rPr kumimoji="0" lang="en-US" altLang="zh-CN" b="0" dirty="0">
                    <a:latin typeface="隶书" panose="02010509060101010101" pitchFamily="49" charset="-122"/>
                    <a:ea typeface="隶书" panose="02010509060101010101" pitchFamily="49" charset="-122"/>
                  </a:rPr>
                  <a:t>1</a:t>
                </a:r>
                <a:r>
                  <a:rPr kumimoji="0" lang="zh-CN" altLang="en-US" b="0" dirty="0">
                    <a:latin typeface="隶书" panose="02010509060101010101" pitchFamily="49" charset="-122"/>
                    <a:ea typeface="隶书" panose="02010509060101010101" pitchFamily="49" charset="-122"/>
                  </a:rPr>
                  <a:t>权值的在线调整；</a:t>
                </a:r>
                <a:endParaRPr kumimoji="0" lang="en-US" altLang="zh-CN" b="0" dirty="0">
                  <a:latin typeface="隶书" panose="02010509060101010101" pitchFamily="49" charset="-122"/>
                  <a:ea typeface="隶书" panose="02010509060101010101" pitchFamily="49" charset="-122"/>
                </a:endParaRPr>
              </a:p>
              <a:p>
                <a:pPr marL="539496" indent="-457200" algn="just"/>
                <a:r>
                  <a:rPr kumimoji="0" lang="zh-CN" altLang="en-US" b="0" dirty="0">
                    <a:latin typeface="隶书" panose="02010509060101010101" pitchFamily="49" charset="-122"/>
                    <a:ea typeface="隶书" panose="02010509060101010101" pitchFamily="49" charset="-122"/>
                  </a:rPr>
                  <a:t>网络</a:t>
                </a:r>
                <a:r>
                  <a:rPr kumimoji="0" lang="en-US" altLang="zh-CN" b="0" dirty="0">
                    <a:latin typeface="隶书" panose="02010509060101010101" pitchFamily="49" charset="-122"/>
                    <a:ea typeface="隶书" panose="02010509060101010101" pitchFamily="49" charset="-122"/>
                  </a:rPr>
                  <a:t>1</a:t>
                </a:r>
                <a:r>
                  <a:rPr kumimoji="0" lang="zh-CN" altLang="en-US" b="0" dirty="0">
                    <a:latin typeface="隶书" panose="02010509060101010101" pitchFamily="49" charset="-122"/>
                    <a:ea typeface="隶书" panose="02010509060101010101" pitchFamily="49" charset="-122"/>
                  </a:rPr>
                  <a:t>和</a:t>
                </a:r>
                <a:r>
                  <a:rPr kumimoji="0" lang="en-US" altLang="zh-CN" b="0" dirty="0">
                    <a:latin typeface="隶书" panose="02010509060101010101" pitchFamily="49" charset="-122"/>
                    <a:ea typeface="隶书" panose="02010509060101010101" pitchFamily="49" charset="-122"/>
                  </a:rPr>
                  <a:t>2</a:t>
                </a:r>
                <a:r>
                  <a:rPr kumimoji="0" lang="zh-CN" altLang="en-US" b="0" dirty="0">
                    <a:latin typeface="隶书" panose="02010509060101010101" pitchFamily="49" charset="-122"/>
                    <a:ea typeface="隶书" panose="02010509060101010101" pitchFamily="49" charset="-122"/>
                  </a:rPr>
                  <a:t>映射特性相同</a:t>
                </a:r>
                <a:r>
                  <a:rPr kumimoji="0" lang="en-US" altLang="zh-CN" b="0" dirty="0">
                    <a:latin typeface="隶书" panose="02010509060101010101" pitchFamily="49" charset="-122"/>
                    <a:ea typeface="隶书" panose="02010509060101010101" pitchFamily="49" charset="-122"/>
                  </a:rPr>
                  <a:t>(</a:t>
                </a:r>
                <a:r>
                  <a:rPr kumimoji="0" lang="zh-CN" altLang="en-US" b="0" dirty="0">
                    <a:latin typeface="隶书" panose="02010509060101010101" pitchFamily="49" charset="-122"/>
                    <a:ea typeface="隶书" panose="02010509060101010101" pitchFamily="49" charset="-122"/>
                  </a:rPr>
                  <a:t>结构相同、权值相同</a:t>
                </a:r>
                <a:r>
                  <a:rPr kumimoji="0" lang="en-US" altLang="zh-CN" b="0" dirty="0">
                    <a:latin typeface="隶书" panose="02010509060101010101" pitchFamily="49" charset="-122"/>
                    <a:ea typeface="隶书" panose="02010509060101010101" pitchFamily="49" charset="-122"/>
                  </a:rPr>
                  <a:t>)</a:t>
                </a:r>
              </a:p>
              <a:p>
                <a:pPr marL="539496" indent="-457200" algn="just">
                  <a:spcBef>
                    <a:spcPts val="1200"/>
                  </a:spcBef>
                  <a:spcAft>
                    <a:spcPts val="600"/>
                  </a:spcAft>
                </a:pPr>
                <a:r>
                  <a:rPr kumimoji="0" lang="zh-CN" altLang="en-US" b="0" dirty="0">
                    <a:latin typeface="隶书" panose="02010509060101010101" pitchFamily="49" charset="-122"/>
                    <a:ea typeface="隶书" panose="02010509060101010101" pitchFamily="49" charset="-122"/>
                  </a:rPr>
                  <a:t>系统通过偏差</a:t>
                </a:r>
                <a14:m>
                  <m:oMath xmlns:m="http://schemas.openxmlformats.org/officeDocument/2006/math">
                    <m:r>
                      <a:rPr kumimoji="0" lang="en-US" altLang="zh-CN" b="0" i="1">
                        <a:latin typeface="Cambria Math" pitchFamily="18" charset="0"/>
                        <a:ea typeface="Cambria Math" pitchFamily="18" charset="0"/>
                      </a:rPr>
                      <m:t>𝑒</m:t>
                    </m:r>
                  </m:oMath>
                </a14:m>
                <a:r>
                  <a:rPr kumimoji="0" lang="zh-CN" altLang="en-US" b="0" dirty="0">
                    <a:latin typeface="隶书" panose="02010509060101010101" pitchFamily="49" charset="-122"/>
                    <a:ea typeface="隶书" panose="02010509060101010101" pitchFamily="49" charset="-122"/>
                  </a:rPr>
                  <a:t>调整两个网络的权值。当</a:t>
                </a:r>
                <a14:m>
                  <m:oMath xmlns:m="http://schemas.openxmlformats.org/officeDocument/2006/math">
                    <m:r>
                      <a:rPr kumimoji="0" lang="en-US" altLang="zh-CN" b="0" i="1">
                        <a:latin typeface="Cambria Math" pitchFamily="18" charset="0"/>
                        <a:ea typeface="Cambria Math" pitchFamily="18" charset="0"/>
                      </a:rPr>
                      <m:t>𝑒</m:t>
                    </m:r>
                    <m:r>
                      <a:rPr kumimoji="0" lang="en-US" altLang="zh-CN" b="0" i="1">
                        <a:latin typeface="Cambria Math" pitchFamily="18" charset="0"/>
                        <a:ea typeface="Cambria Math" pitchFamily="18" charset="0"/>
                      </a:rPr>
                      <m:t>=0</m:t>
                    </m:r>
                  </m:oMath>
                </a14:m>
                <a:r>
                  <a:rPr kumimoji="0" lang="zh-CN" altLang="en-US" b="0" dirty="0">
                    <a:latin typeface="隶书" panose="02010509060101010101" pitchFamily="49" charset="-122"/>
                    <a:ea typeface="隶书" panose="02010509060101010101" pitchFamily="49" charset="-122"/>
                  </a:rPr>
                  <a:t>时，网络具有对象的逆特性，因为此时意味着</a:t>
                </a:r>
                <a14:m>
                  <m:oMath xmlns:m="http://schemas.openxmlformats.org/officeDocument/2006/math">
                    <m:r>
                      <a:rPr kumimoji="0" lang="en-US" altLang="zh-CN" b="0" i="1">
                        <a:latin typeface="Cambria Math" pitchFamily="18" charset="0"/>
                        <a:ea typeface="Cambria Math" pitchFamily="18" charset="0"/>
                      </a:rPr>
                      <m:t>𝑢</m:t>
                    </m:r>
                    <m:r>
                      <a:rPr kumimoji="0" lang="en-US" altLang="zh-CN" b="0" i="1">
                        <a:latin typeface="Cambria Math" pitchFamily="18" charset="0"/>
                        <a:ea typeface="Cambria Math" pitchFamily="18" charset="0"/>
                      </a:rPr>
                      <m:t>=</m:t>
                    </m:r>
                    <m:sSub>
                      <m:sSubPr>
                        <m:ctrlPr>
                          <a:rPr kumimoji="0" lang="en-US" altLang="zh-CN" b="0" i="1">
                            <a:latin typeface="Cambria Math" panose="02040503050406030204" pitchFamily="18" charset="0"/>
                            <a:ea typeface="Cambria Math" pitchFamily="18" charset="0"/>
                          </a:rPr>
                        </m:ctrlPr>
                      </m:sSubPr>
                      <m:e>
                        <m:r>
                          <a:rPr kumimoji="0" lang="en-US" altLang="zh-CN" b="0" i="1">
                            <a:latin typeface="Cambria Math" panose="02040503050406030204" pitchFamily="18" charset="0"/>
                            <a:ea typeface="Cambria Math" pitchFamily="18" charset="0"/>
                          </a:rPr>
                          <m:t>𝑢</m:t>
                        </m:r>
                      </m:e>
                      <m:sub>
                        <m:r>
                          <a:rPr kumimoji="0" lang="en-US" altLang="zh-CN" b="0" i="1" smtClean="0">
                            <a:latin typeface="Cambria Math" panose="02040503050406030204" pitchFamily="18" charset="0"/>
                            <a:ea typeface="Cambria Math" pitchFamily="18" charset="0"/>
                          </a:rPr>
                          <m:t>𝑁</m:t>
                        </m:r>
                      </m:sub>
                    </m:sSub>
                  </m:oMath>
                </a14:m>
                <a:r>
                  <a:rPr kumimoji="0" lang="zh-CN" altLang="en-US" b="0" dirty="0">
                    <a:latin typeface="隶书" panose="02010509060101010101" pitchFamily="49" charset="-122"/>
                    <a:ea typeface="隶书" panose="02010509060101010101" pitchFamily="49" charset="-122"/>
                  </a:rPr>
                  <a:t>，故</a:t>
                </a:r>
                <a:endParaRPr kumimoji="0" lang="en-US" altLang="zh-CN" b="0" dirty="0">
                  <a:latin typeface="隶书" panose="02010509060101010101" pitchFamily="49" charset="-122"/>
                  <a:ea typeface="隶书" panose="02010509060101010101" pitchFamily="49" charset="-122"/>
                </a:endParaRPr>
              </a:p>
              <a:p>
                <a:pPr marL="82296" indent="0" algn="just">
                  <a:buFont typeface="Arial" panose="020B0604020202020204" pitchFamily="34" charset="0"/>
                  <a:buNone/>
                </a:pPr>
                <a:r>
                  <a:rPr kumimoji="0" lang="zh-CN" altLang="en-US" b="0" dirty="0">
                    <a:latin typeface="隶书" panose="02010509060101010101" pitchFamily="49" charset="-122"/>
                    <a:ea typeface="隶书" panose="02010509060101010101" pitchFamily="49" charset="-122"/>
                  </a:rPr>
                  <a:t>   对网络</a:t>
                </a:r>
                <a:r>
                  <a:rPr kumimoji="0" lang="en-US" altLang="zh-CN" b="0" dirty="0">
                    <a:latin typeface="隶书" panose="02010509060101010101" pitchFamily="49" charset="-122"/>
                    <a:ea typeface="隶书" panose="02010509060101010101" pitchFamily="49" charset="-122"/>
                  </a:rPr>
                  <a:t>2</a:t>
                </a:r>
                <a:r>
                  <a:rPr kumimoji="0" lang="zh-CN" altLang="en-US" b="0" dirty="0">
                    <a:latin typeface="隶书" panose="02010509060101010101" pitchFamily="49" charset="-122"/>
                    <a:ea typeface="隶书" panose="02010509060101010101" pitchFamily="49" charset="-122"/>
                  </a:rPr>
                  <a:t>： </a:t>
                </a:r>
                <a14:m>
                  <m:oMath xmlns:m="http://schemas.openxmlformats.org/officeDocument/2006/math">
                    <m:sSub>
                      <m:sSubPr>
                        <m:ctrlPr>
                          <a:rPr kumimoji="0" lang="en-US" altLang="zh-CN" b="0" i="1">
                            <a:latin typeface="Cambria Math" panose="02040503050406030204" pitchFamily="18" charset="0"/>
                            <a:ea typeface="Cambria Math" pitchFamily="18" charset="0"/>
                          </a:rPr>
                        </m:ctrlPr>
                      </m:sSubPr>
                      <m:e>
                        <m:r>
                          <a:rPr kumimoji="0" lang="en-US" altLang="zh-CN" b="0" i="1">
                            <a:latin typeface="Cambria Math" panose="02040503050406030204" pitchFamily="18" charset="0"/>
                            <a:ea typeface="Cambria Math" pitchFamily="18" charset="0"/>
                          </a:rPr>
                          <m:t>𝑢</m:t>
                        </m:r>
                      </m:e>
                      <m:sub>
                        <m:r>
                          <a:rPr kumimoji="0" lang="en-US" altLang="zh-CN" b="0" i="1" smtClean="0">
                            <a:latin typeface="Cambria Math" panose="02040503050406030204" pitchFamily="18" charset="0"/>
                            <a:ea typeface="Cambria Math" pitchFamily="18" charset="0"/>
                          </a:rPr>
                          <m:t>𝑁</m:t>
                        </m:r>
                      </m:sub>
                    </m:sSub>
                    <m:r>
                      <a:rPr kumimoji="0" lang="en-US" altLang="zh-CN" b="0" i="1">
                        <a:latin typeface="Cambria Math" pitchFamily="18" charset="0"/>
                        <a:ea typeface="Cambria Math" pitchFamily="18" charset="0"/>
                      </a:rPr>
                      <m:t>=</m:t>
                    </m:r>
                    <m:sSup>
                      <m:sSupPr>
                        <m:ctrlPr>
                          <a:rPr kumimoji="0" lang="en-US" altLang="zh-CN" b="0" i="1">
                            <a:latin typeface="Cambria Math" panose="02040503050406030204" pitchFamily="18" charset="0"/>
                            <a:ea typeface="Cambria Math" pitchFamily="18" charset="0"/>
                          </a:rPr>
                        </m:ctrlPr>
                      </m:sSupPr>
                      <m:e>
                        <m:r>
                          <a:rPr kumimoji="0" lang="en-US" altLang="zh-CN" b="0" i="1">
                            <a:latin typeface="Cambria Math" panose="02040503050406030204" pitchFamily="18" charset="0"/>
                            <a:ea typeface="Cambria Math" pitchFamily="18" charset="0"/>
                          </a:rPr>
                          <m:t>𝐹</m:t>
                        </m:r>
                      </m:e>
                      <m:sup>
                        <m:r>
                          <a:rPr kumimoji="0" lang="en-US" altLang="zh-CN" b="0" i="1">
                            <a:latin typeface="Cambria Math" panose="02040503050406030204" pitchFamily="18" charset="0"/>
                            <a:ea typeface="Cambria Math" pitchFamily="18" charset="0"/>
                          </a:rPr>
                          <m:t>−1</m:t>
                        </m:r>
                      </m:sup>
                    </m:sSup>
                    <m:r>
                      <a:rPr kumimoji="0" lang="en-US" altLang="zh-CN" b="0" i="1">
                        <a:latin typeface="Cambria Math" pitchFamily="18" charset="0"/>
                        <a:ea typeface="Cambria Math" pitchFamily="18" charset="0"/>
                      </a:rPr>
                      <m:t>(</m:t>
                    </m:r>
                    <m:r>
                      <a:rPr kumimoji="0" lang="en-US" altLang="zh-CN" b="0" i="1">
                        <a:latin typeface="Cambria Math" pitchFamily="18" charset="0"/>
                        <a:ea typeface="Cambria Math" pitchFamily="18" charset="0"/>
                      </a:rPr>
                      <m:t>𝑦</m:t>
                    </m:r>
                    <m:r>
                      <a:rPr kumimoji="0" lang="en-US" altLang="zh-CN" b="0" i="1">
                        <a:latin typeface="Cambria Math" pitchFamily="18" charset="0"/>
                        <a:ea typeface="Cambria Math" pitchFamily="18" charset="0"/>
                      </a:rPr>
                      <m:t>)</m:t>
                    </m:r>
                  </m:oMath>
                </a14:m>
                <a:r>
                  <a:rPr kumimoji="0" lang="zh-CN" altLang="en-US" b="0" dirty="0">
                    <a:latin typeface="隶书" panose="02010509060101010101" pitchFamily="49" charset="-122"/>
                    <a:ea typeface="隶书" panose="02010509060101010101" pitchFamily="49" charset="-122"/>
                  </a:rPr>
                  <a:t>；</a:t>
                </a:r>
                <a:endParaRPr kumimoji="0" lang="en-US" altLang="zh-CN" b="0" dirty="0">
                  <a:latin typeface="隶书" panose="02010509060101010101" pitchFamily="49" charset="-122"/>
                  <a:ea typeface="隶书" panose="02010509060101010101" pitchFamily="49" charset="-122"/>
                </a:endParaRPr>
              </a:p>
              <a:p>
                <a:pPr marL="82296" indent="0" algn="just">
                  <a:buFont typeface="Arial" panose="020B0604020202020204" pitchFamily="34" charset="0"/>
                  <a:buNone/>
                </a:pPr>
                <a:r>
                  <a:rPr kumimoji="0" lang="zh-CN" altLang="en-US" b="0" dirty="0">
                    <a:latin typeface="隶书" panose="02010509060101010101" pitchFamily="49" charset="-122"/>
                    <a:ea typeface="隶书" panose="02010509060101010101" pitchFamily="49" charset="-122"/>
                  </a:rPr>
                  <a:t>   对网络</a:t>
                </a:r>
                <a:r>
                  <a:rPr kumimoji="0" lang="en-US" altLang="zh-CN" b="0" dirty="0">
                    <a:latin typeface="隶书" panose="02010509060101010101" pitchFamily="49" charset="-122"/>
                    <a:ea typeface="隶书" panose="02010509060101010101" pitchFamily="49" charset="-122"/>
                  </a:rPr>
                  <a:t>1</a:t>
                </a:r>
                <a:r>
                  <a:rPr kumimoji="0" lang="zh-CN" altLang="en-US" b="0" dirty="0">
                    <a:latin typeface="隶书" panose="02010509060101010101" pitchFamily="49" charset="-122"/>
                    <a:ea typeface="隶书" panose="02010509060101010101" pitchFamily="49" charset="-122"/>
                  </a:rPr>
                  <a:t>： </a:t>
                </a:r>
                <a14:m>
                  <m:oMath xmlns:m="http://schemas.openxmlformats.org/officeDocument/2006/math">
                    <m:r>
                      <a:rPr kumimoji="0" lang="en-US" altLang="zh-CN" b="0" i="1">
                        <a:latin typeface="Cambria Math" pitchFamily="18" charset="0"/>
                        <a:ea typeface="Cambria Math" pitchFamily="18" charset="0"/>
                      </a:rPr>
                      <m:t>𝑢</m:t>
                    </m:r>
                    <m:r>
                      <a:rPr kumimoji="0" lang="en-US" altLang="zh-CN" b="0" i="1">
                        <a:latin typeface="Cambria Math" pitchFamily="18" charset="0"/>
                        <a:ea typeface="Cambria Math" pitchFamily="18" charset="0"/>
                      </a:rPr>
                      <m:t>=</m:t>
                    </m:r>
                    <m:sSup>
                      <m:sSupPr>
                        <m:ctrlPr>
                          <a:rPr kumimoji="0" lang="en-US" altLang="zh-CN" b="0" i="1">
                            <a:latin typeface="Cambria Math" panose="02040503050406030204" pitchFamily="18" charset="0"/>
                            <a:ea typeface="Cambria Math" pitchFamily="18" charset="0"/>
                          </a:rPr>
                        </m:ctrlPr>
                      </m:sSupPr>
                      <m:e>
                        <m:r>
                          <a:rPr kumimoji="0" lang="en-US" altLang="zh-CN" b="0" i="1">
                            <a:latin typeface="Cambria Math" panose="02040503050406030204" pitchFamily="18" charset="0"/>
                            <a:ea typeface="Cambria Math" pitchFamily="18" charset="0"/>
                          </a:rPr>
                          <m:t>𝐹</m:t>
                        </m:r>
                      </m:e>
                      <m:sup>
                        <m:r>
                          <a:rPr kumimoji="0" lang="en-US" altLang="zh-CN" b="0" i="1">
                            <a:latin typeface="Cambria Math" panose="02040503050406030204" pitchFamily="18" charset="0"/>
                            <a:ea typeface="Cambria Math" pitchFamily="18" charset="0"/>
                          </a:rPr>
                          <m:t>−1</m:t>
                        </m:r>
                      </m:sup>
                    </m:sSup>
                    <m:r>
                      <a:rPr kumimoji="0" lang="en-US" altLang="zh-CN" b="0" i="1">
                        <a:latin typeface="Cambria Math" pitchFamily="18" charset="0"/>
                        <a:ea typeface="Cambria Math" pitchFamily="18" charset="0"/>
                      </a:rPr>
                      <m:t>(</m:t>
                    </m:r>
                    <m:sSub>
                      <m:sSubPr>
                        <m:ctrlPr>
                          <a:rPr kumimoji="0" lang="en-US" altLang="zh-CN" b="0" i="1">
                            <a:latin typeface="Cambria Math" panose="02040503050406030204" pitchFamily="18" charset="0"/>
                            <a:ea typeface="Cambria Math" pitchFamily="18" charset="0"/>
                          </a:rPr>
                        </m:ctrlPr>
                      </m:sSubPr>
                      <m:e>
                        <m:r>
                          <a:rPr kumimoji="0" lang="en-US" altLang="zh-CN" b="0" i="1">
                            <a:latin typeface="Cambria Math" panose="02040503050406030204" pitchFamily="18" charset="0"/>
                            <a:ea typeface="Cambria Math" pitchFamily="18" charset="0"/>
                          </a:rPr>
                          <m:t>𝑦</m:t>
                        </m:r>
                      </m:e>
                      <m:sub>
                        <m:r>
                          <a:rPr kumimoji="0" lang="en-US" altLang="zh-CN" b="0" i="1">
                            <a:latin typeface="Cambria Math" panose="02040503050406030204" pitchFamily="18" charset="0"/>
                            <a:ea typeface="Cambria Math" pitchFamily="18" charset="0"/>
                          </a:rPr>
                          <m:t>𝑑</m:t>
                        </m:r>
                      </m:sub>
                    </m:sSub>
                    <m:r>
                      <a:rPr kumimoji="0" lang="en-US" altLang="zh-CN" b="0" i="1">
                        <a:latin typeface="Cambria Math" pitchFamily="18" charset="0"/>
                        <a:ea typeface="Cambria Math" pitchFamily="18" charset="0"/>
                      </a:rPr>
                      <m:t>)</m:t>
                    </m:r>
                  </m:oMath>
                </a14:m>
                <a:r>
                  <a:rPr kumimoji="0" lang="zh-CN" altLang="en-US" b="0" dirty="0">
                    <a:latin typeface="隶书" panose="02010509060101010101" pitchFamily="49" charset="-122"/>
                    <a:ea typeface="隶书" panose="02010509060101010101" pitchFamily="49" charset="-122"/>
                  </a:rPr>
                  <a:t>；</a:t>
                </a:r>
                <a:endParaRPr kumimoji="0" lang="en-US" altLang="zh-CN" b="0" dirty="0">
                  <a:latin typeface="隶书" panose="02010509060101010101" pitchFamily="49" charset="-122"/>
                  <a:ea typeface="隶书" panose="02010509060101010101" pitchFamily="49" charset="-122"/>
                </a:endParaRPr>
              </a:p>
              <a:p>
                <a:pPr marL="82296" indent="0" algn="just">
                  <a:spcBef>
                    <a:spcPts val="1200"/>
                  </a:spcBef>
                  <a:buFont typeface="Arial" panose="020B0604020202020204" pitchFamily="34" charset="0"/>
                  <a:buNone/>
                </a:pPr>
                <a:r>
                  <a:rPr kumimoji="0" lang="en-US" altLang="zh-CN" b="0" dirty="0">
                    <a:ea typeface="Cambria Math" pitchFamily="18" charset="0"/>
                  </a:rPr>
                  <a:t>       </a:t>
                </a:r>
                <a14:m>
                  <m:oMath xmlns:m="http://schemas.openxmlformats.org/officeDocument/2006/math">
                    <m:sSup>
                      <m:sSupPr>
                        <m:ctrlPr>
                          <a:rPr kumimoji="0" lang="en-US" altLang="zh-CN" b="0" i="1">
                            <a:latin typeface="Cambria Math" panose="02040503050406030204" pitchFamily="18" charset="0"/>
                            <a:ea typeface="Cambria Math" pitchFamily="18" charset="0"/>
                          </a:rPr>
                        </m:ctrlPr>
                      </m:sSupPr>
                      <m:e>
                        <m:r>
                          <a:rPr kumimoji="0" lang="en-US" altLang="zh-CN" b="0" i="1">
                            <a:latin typeface="Cambria Math" panose="02040503050406030204" pitchFamily="18" charset="0"/>
                            <a:ea typeface="Cambria Math" pitchFamily="18" charset="0"/>
                          </a:rPr>
                          <m:t>𝐹</m:t>
                        </m:r>
                      </m:e>
                      <m:sup>
                        <m:r>
                          <a:rPr kumimoji="0" lang="en-US" altLang="zh-CN" b="0" i="1">
                            <a:latin typeface="Cambria Math" panose="02040503050406030204" pitchFamily="18" charset="0"/>
                            <a:ea typeface="Cambria Math" pitchFamily="18" charset="0"/>
                          </a:rPr>
                          <m:t>−1</m:t>
                        </m:r>
                      </m:sup>
                    </m:sSup>
                    <m:d>
                      <m:dPr>
                        <m:ctrlPr>
                          <a:rPr kumimoji="0" lang="en-US" altLang="zh-CN" b="0" i="1">
                            <a:latin typeface="Cambria Math" panose="02040503050406030204" pitchFamily="18" charset="0"/>
                            <a:ea typeface="Cambria Math" pitchFamily="18" charset="0"/>
                          </a:rPr>
                        </m:ctrlPr>
                      </m:dPr>
                      <m:e>
                        <m:r>
                          <a:rPr kumimoji="0" lang="en-US" altLang="zh-CN" b="0" i="1">
                            <a:latin typeface="Cambria Math" panose="02040503050406030204" pitchFamily="18" charset="0"/>
                            <a:ea typeface="Cambria Math" pitchFamily="18" charset="0"/>
                          </a:rPr>
                          <m:t>𝑦</m:t>
                        </m:r>
                      </m:e>
                    </m:d>
                    <m:r>
                      <a:rPr kumimoji="0" lang="en-US" altLang="zh-CN" b="0" i="1">
                        <a:latin typeface="Cambria Math" pitchFamily="18" charset="0"/>
                        <a:ea typeface="Cambria Math" pitchFamily="18" charset="0"/>
                      </a:rPr>
                      <m:t>=</m:t>
                    </m:r>
                    <m:sSup>
                      <m:sSupPr>
                        <m:ctrlPr>
                          <a:rPr kumimoji="0" lang="en-US" altLang="zh-CN" b="0" i="1">
                            <a:latin typeface="Cambria Math" panose="02040503050406030204" pitchFamily="18" charset="0"/>
                            <a:ea typeface="Cambria Math" pitchFamily="18" charset="0"/>
                          </a:rPr>
                        </m:ctrlPr>
                      </m:sSupPr>
                      <m:e>
                        <m:r>
                          <a:rPr kumimoji="0" lang="en-US" altLang="zh-CN" b="0" i="1">
                            <a:latin typeface="Cambria Math" panose="02040503050406030204" pitchFamily="18" charset="0"/>
                            <a:ea typeface="Cambria Math" pitchFamily="18" charset="0"/>
                          </a:rPr>
                          <m:t>𝐹</m:t>
                        </m:r>
                      </m:e>
                      <m:sup>
                        <m:r>
                          <a:rPr kumimoji="0" lang="en-US" altLang="zh-CN" b="0" i="1">
                            <a:latin typeface="Cambria Math" panose="02040503050406030204" pitchFamily="18" charset="0"/>
                            <a:ea typeface="Cambria Math" pitchFamily="18" charset="0"/>
                          </a:rPr>
                          <m:t>−1</m:t>
                        </m:r>
                      </m:sup>
                    </m:sSup>
                    <m:r>
                      <a:rPr kumimoji="0" lang="en-US" altLang="zh-CN" b="0" i="1">
                        <a:latin typeface="Cambria Math" pitchFamily="18" charset="0"/>
                        <a:ea typeface="Cambria Math" pitchFamily="18" charset="0"/>
                      </a:rPr>
                      <m:t>(</m:t>
                    </m:r>
                    <m:sSub>
                      <m:sSubPr>
                        <m:ctrlPr>
                          <a:rPr kumimoji="0" lang="en-US" altLang="zh-CN" b="0" i="1">
                            <a:latin typeface="Cambria Math" panose="02040503050406030204" pitchFamily="18" charset="0"/>
                            <a:ea typeface="Cambria Math" pitchFamily="18" charset="0"/>
                          </a:rPr>
                        </m:ctrlPr>
                      </m:sSubPr>
                      <m:e>
                        <m:r>
                          <a:rPr kumimoji="0" lang="en-US" altLang="zh-CN" b="0" i="1">
                            <a:latin typeface="Cambria Math" panose="02040503050406030204" pitchFamily="18" charset="0"/>
                            <a:ea typeface="Cambria Math" pitchFamily="18" charset="0"/>
                          </a:rPr>
                          <m:t>𝑦</m:t>
                        </m:r>
                      </m:e>
                      <m:sub>
                        <m:r>
                          <a:rPr kumimoji="0" lang="en-US" altLang="zh-CN" b="0" i="1">
                            <a:latin typeface="Cambria Math" panose="02040503050406030204" pitchFamily="18" charset="0"/>
                            <a:ea typeface="Cambria Math" pitchFamily="18" charset="0"/>
                          </a:rPr>
                          <m:t>𝑑</m:t>
                        </m:r>
                      </m:sub>
                    </m:sSub>
                    <m:r>
                      <a:rPr kumimoji="0" lang="en-US" altLang="zh-CN" b="0" i="1">
                        <a:latin typeface="Cambria Math" pitchFamily="18" charset="0"/>
                        <a:ea typeface="Cambria Math" pitchFamily="18" charset="0"/>
                      </a:rPr>
                      <m:t>)</m:t>
                    </m:r>
                    <m:r>
                      <a:rPr kumimoji="0" lang="en-US" altLang="zh-CN" b="1" i="1">
                        <a:solidFill>
                          <a:srgbClr val="FF0000"/>
                        </a:solidFill>
                        <a:latin typeface="Cambria Math" pitchFamily="18" charset="0"/>
                        <a:ea typeface="Cambria Math" pitchFamily="18" charset="0"/>
                      </a:rPr>
                      <m:t>⇒</m:t>
                    </m:r>
                    <m:r>
                      <a:rPr kumimoji="0" lang="en-US" altLang="zh-CN" b="0" i="1">
                        <a:latin typeface="Cambria Math" pitchFamily="18" charset="0"/>
                        <a:ea typeface="Cambria Math" pitchFamily="18" charset="0"/>
                      </a:rPr>
                      <m:t>𝑦</m:t>
                    </m:r>
                    <m:r>
                      <a:rPr kumimoji="0" lang="en-US" altLang="zh-CN" b="0" i="1">
                        <a:latin typeface="Cambria Math" pitchFamily="18" charset="0"/>
                        <a:ea typeface="Cambria Math" pitchFamily="18" charset="0"/>
                      </a:rPr>
                      <m:t>=</m:t>
                    </m:r>
                    <m:sSup>
                      <m:sSupPr>
                        <m:ctrlPr>
                          <a:rPr kumimoji="0" lang="en-US" altLang="zh-CN" b="0" i="1">
                            <a:latin typeface="Cambria Math" panose="02040503050406030204" pitchFamily="18" charset="0"/>
                            <a:ea typeface="Cambria Math" pitchFamily="18" charset="0"/>
                          </a:rPr>
                        </m:ctrlPr>
                      </m:sSupPr>
                      <m:e>
                        <m:r>
                          <a:rPr kumimoji="0" lang="en-US" altLang="zh-CN" b="0" i="1">
                            <a:latin typeface="Cambria Math" panose="02040503050406030204" pitchFamily="18" charset="0"/>
                            <a:ea typeface="Cambria Math" pitchFamily="18" charset="0"/>
                          </a:rPr>
                          <m:t>𝐹</m:t>
                        </m:r>
                        <m:r>
                          <a:rPr kumimoji="0" lang="en-US" altLang="zh-CN" b="0" i="1">
                            <a:latin typeface="Cambria Math" panose="02040503050406030204" pitchFamily="18" charset="0"/>
                            <a:ea typeface="Cambria Math" pitchFamily="18" charset="0"/>
                          </a:rPr>
                          <m:t>(</m:t>
                        </m:r>
                        <m:r>
                          <a:rPr kumimoji="0" lang="en-US" altLang="zh-CN" b="0" i="1">
                            <a:latin typeface="Cambria Math" panose="02040503050406030204" pitchFamily="18" charset="0"/>
                            <a:ea typeface="Cambria Math" pitchFamily="18" charset="0"/>
                          </a:rPr>
                          <m:t>𝐹</m:t>
                        </m:r>
                      </m:e>
                      <m:sup>
                        <m:r>
                          <a:rPr kumimoji="0" lang="en-US" altLang="zh-CN" b="0" i="1">
                            <a:latin typeface="Cambria Math" panose="02040503050406030204" pitchFamily="18" charset="0"/>
                            <a:ea typeface="Cambria Math" pitchFamily="18" charset="0"/>
                          </a:rPr>
                          <m:t>−1</m:t>
                        </m:r>
                      </m:sup>
                    </m:sSup>
                    <m:r>
                      <a:rPr kumimoji="0" lang="en-US" altLang="zh-CN" b="0" i="1">
                        <a:latin typeface="Cambria Math" pitchFamily="18" charset="0"/>
                        <a:ea typeface="Cambria Math" pitchFamily="18" charset="0"/>
                      </a:rPr>
                      <m:t>(</m:t>
                    </m:r>
                    <m:sSub>
                      <m:sSubPr>
                        <m:ctrlPr>
                          <a:rPr kumimoji="0" lang="en-US" altLang="zh-CN" b="0" i="1">
                            <a:latin typeface="Cambria Math" panose="02040503050406030204" pitchFamily="18" charset="0"/>
                            <a:ea typeface="Cambria Math" pitchFamily="18" charset="0"/>
                          </a:rPr>
                        </m:ctrlPr>
                      </m:sSubPr>
                      <m:e>
                        <m:r>
                          <a:rPr kumimoji="0" lang="en-US" altLang="zh-CN" b="0" i="1">
                            <a:latin typeface="Cambria Math" panose="02040503050406030204" pitchFamily="18" charset="0"/>
                            <a:ea typeface="Cambria Math" pitchFamily="18" charset="0"/>
                          </a:rPr>
                          <m:t>𝑦</m:t>
                        </m:r>
                      </m:e>
                      <m:sub>
                        <m:r>
                          <a:rPr kumimoji="0" lang="en-US" altLang="zh-CN" b="0" i="1">
                            <a:latin typeface="Cambria Math" panose="02040503050406030204" pitchFamily="18" charset="0"/>
                            <a:ea typeface="Cambria Math" pitchFamily="18" charset="0"/>
                          </a:rPr>
                          <m:t>𝑑</m:t>
                        </m:r>
                      </m:sub>
                    </m:sSub>
                    <m:r>
                      <a:rPr kumimoji="0" lang="en-US" altLang="zh-CN" b="0" i="1">
                        <a:latin typeface="Cambria Math" pitchFamily="18" charset="0"/>
                        <a:ea typeface="Cambria Math" pitchFamily="18" charset="0"/>
                      </a:rPr>
                      <m:t>))=</m:t>
                    </m:r>
                    <m:sSub>
                      <m:sSubPr>
                        <m:ctrlPr>
                          <a:rPr kumimoji="0" lang="en-US" altLang="zh-CN" b="0" i="1">
                            <a:latin typeface="Cambria Math" panose="02040503050406030204" pitchFamily="18" charset="0"/>
                            <a:ea typeface="Cambria Math" pitchFamily="18" charset="0"/>
                          </a:rPr>
                        </m:ctrlPr>
                      </m:sSubPr>
                      <m:e>
                        <m:r>
                          <a:rPr kumimoji="0" lang="en-US" altLang="zh-CN" b="0" i="1">
                            <a:latin typeface="Cambria Math" panose="02040503050406030204" pitchFamily="18" charset="0"/>
                            <a:ea typeface="Cambria Math" pitchFamily="18" charset="0"/>
                          </a:rPr>
                          <m:t>𝑦</m:t>
                        </m:r>
                      </m:e>
                      <m:sub>
                        <m:r>
                          <a:rPr kumimoji="0" lang="en-US" altLang="zh-CN" b="0" i="1">
                            <a:latin typeface="Cambria Math" panose="02040503050406030204" pitchFamily="18" charset="0"/>
                            <a:ea typeface="Cambria Math" pitchFamily="18" charset="0"/>
                          </a:rPr>
                          <m:t>𝑑</m:t>
                        </m:r>
                      </m:sub>
                    </m:sSub>
                  </m:oMath>
                </a14:m>
                <a:r>
                  <a:rPr kumimoji="0" lang="zh-CN" altLang="en-US" b="0" dirty="0">
                    <a:latin typeface="隶书" panose="02010509060101010101" pitchFamily="49" charset="-122"/>
                    <a:ea typeface="隶书" panose="02010509060101010101" pitchFamily="49" charset="-122"/>
                  </a:rPr>
                  <a:t>。</a:t>
                </a:r>
                <a:endParaRPr kumimoji="0" lang="en-US" altLang="zh-CN" b="0" dirty="0">
                  <a:latin typeface="隶书" panose="02010509060101010101" pitchFamily="49" charset="-122"/>
                  <a:ea typeface="隶书" panose="02010509060101010101" pitchFamily="49" charset="-122"/>
                </a:endParaRPr>
              </a:p>
              <a:p>
                <a:endParaRPr kumimoji="0" lang="en-US" altLang="zh-CN" b="0" dirty="0">
                  <a:latin typeface="仿宋" panose="02010609060101010101" pitchFamily="49" charset="-122"/>
                  <a:ea typeface="仿宋" panose="02010609060101010101" pitchFamily="49" charset="-122"/>
                  <a:cs typeface="Times New Roman" panose="02020603050405020304" pitchFamily="18" charset="0"/>
                </a:endParaRPr>
              </a:p>
            </p:txBody>
          </p:sp>
        </mc:Choice>
        <mc:Fallback xmlns="">
          <p:sp>
            <p:nvSpPr>
              <p:cNvPr id="7" name="内容占位符 2"/>
              <p:cNvSpPr txBox="1">
                <a:spLocks noRot="1" noChangeAspect="1" noMove="1" noResize="1" noEditPoints="1" noAdjustHandles="1" noChangeArrowheads="1" noChangeShapeType="1" noTextEdit="1"/>
              </p:cNvSpPr>
              <p:nvPr/>
            </p:nvSpPr>
            <p:spPr>
              <a:xfrm>
                <a:off x="179512" y="3326255"/>
                <a:ext cx="8640961" cy="3528054"/>
              </a:xfrm>
              <a:prstGeom prst="rect">
                <a:avLst/>
              </a:prstGeom>
              <a:blipFill>
                <a:blip r:embed="rId2"/>
                <a:stretch>
                  <a:fillRect l="-212" t="-3806" r="-1269"/>
                </a:stretch>
              </a:blipFill>
            </p:spPr>
            <p:txBody>
              <a:bodyPr/>
              <a:lstStyle/>
              <a:p>
                <a:r>
                  <a:rPr lang="zh-CN" altLang="en-US">
                    <a:noFill/>
                  </a:rPr>
                  <a:t> </a:t>
                </a:r>
              </a:p>
            </p:txBody>
          </p:sp>
        </mc:Fallback>
      </mc:AlternateContent>
      <p:grpSp>
        <p:nvGrpSpPr>
          <p:cNvPr id="6" name="Group 5"/>
          <p:cNvGrpSpPr/>
          <p:nvPr/>
        </p:nvGrpSpPr>
        <p:grpSpPr>
          <a:xfrm>
            <a:off x="5486163" y="624724"/>
            <a:ext cx="2461567" cy="2568697"/>
            <a:chOff x="5335753" y="4208554"/>
            <a:chExt cx="2461567" cy="2568697"/>
          </a:xfrm>
        </p:grpSpPr>
        <mc:AlternateContent xmlns:mc="http://schemas.openxmlformats.org/markup-compatibility/2006" xmlns:a14="http://schemas.microsoft.com/office/drawing/2010/main">
          <mc:Choice Requires="a14">
            <p:sp>
              <p:nvSpPr>
                <p:cNvPr id="9" name="文本框 8"/>
                <p:cNvSpPr txBox="1"/>
                <p:nvPr/>
              </p:nvSpPr>
              <p:spPr>
                <a:xfrm>
                  <a:off x="7409650" y="4208554"/>
                  <a:ext cx="3876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rPr>
                          <m:t>𝐹</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7409650" y="4208554"/>
                  <a:ext cx="387670" cy="369332"/>
                </a:xfrm>
                <a:prstGeom prst="rect">
                  <a:avLst/>
                </a:prstGeom>
                <a:blipFill>
                  <a:blip r:embed="rId4"/>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5335753" y="4208554"/>
                  <a:ext cx="616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𝐹</m:t>
                            </m:r>
                          </m:e>
                          <m:sup>
                            <m:r>
                              <a:rPr lang="en-US" altLang="zh-CN" b="0" i="1" smtClean="0">
                                <a:solidFill>
                                  <a:srgbClr val="FF0000"/>
                                </a:solidFill>
                                <a:latin typeface="Cambria Math" panose="02040503050406030204" pitchFamily="18" charset="0"/>
                              </a:rPr>
                              <m:t>−1</m:t>
                            </m:r>
                          </m:sup>
                        </m:sSup>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5335753" y="4208554"/>
                  <a:ext cx="616836" cy="369332"/>
                </a:xfrm>
                <a:prstGeom prst="rect">
                  <a:avLst/>
                </a:prstGeom>
                <a:blipFill>
                  <a:blip r:embed="rId5"/>
                  <a:stretch>
                    <a:fillRect r="-4950"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7180484" y="6407919"/>
                  <a:ext cx="616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𝐹</m:t>
                            </m:r>
                          </m:e>
                          <m:sup>
                            <m:r>
                              <a:rPr lang="en-US" altLang="zh-CN" b="0" i="1" smtClean="0">
                                <a:solidFill>
                                  <a:srgbClr val="FF0000"/>
                                </a:solidFill>
                                <a:latin typeface="Cambria Math" panose="02040503050406030204" pitchFamily="18" charset="0"/>
                              </a:rPr>
                              <m:t>−1</m:t>
                            </m:r>
                          </m:sup>
                        </m:sSup>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7180484" y="6407919"/>
                  <a:ext cx="616836" cy="369332"/>
                </a:xfrm>
                <a:prstGeom prst="rect">
                  <a:avLst/>
                </a:prstGeom>
                <a:blipFill>
                  <a:blip r:embed="rId6"/>
                  <a:stretch>
                    <a:fillRect r="-3960" b="-4918"/>
                  </a:stretch>
                </a:blipFill>
              </p:spPr>
              <p:txBody>
                <a:bodyPr/>
                <a:lstStyle/>
                <a:p>
                  <a:r>
                    <a:rPr lang="zh-CN" altLang="en-US">
                      <a:noFill/>
                    </a:rPr>
                    <a:t> </a:t>
                  </a:r>
                </a:p>
              </p:txBody>
            </p:sp>
          </mc:Fallback>
        </mc:AlternateContent>
      </p:grpSp>
      <p:sp>
        <p:nvSpPr>
          <p:cNvPr id="2" name="文本框 1"/>
          <p:cNvSpPr txBox="1"/>
          <p:nvPr/>
        </p:nvSpPr>
        <p:spPr>
          <a:xfrm>
            <a:off x="463263" y="1022982"/>
            <a:ext cx="2888932" cy="523220"/>
          </a:xfrm>
          <a:prstGeom prst="rect">
            <a:avLst/>
          </a:prstGeom>
          <a:noFill/>
        </p:spPr>
        <p:txBody>
          <a:bodyPr wrap="none" rtlCol="0">
            <a:spAutoFit/>
          </a:bodyPr>
          <a:lstStyle/>
          <a:p>
            <a:r>
              <a:rPr lang="zh-CN" altLang="en-US" dirty="0"/>
              <a:t>直接逆控制结构</a:t>
            </a:r>
            <a:r>
              <a:rPr lang="en-US" altLang="zh-CN" dirty="0"/>
              <a:t>1</a:t>
            </a:r>
            <a:endParaRPr lang="zh-CN" altLang="en-US" dirty="0"/>
          </a:p>
        </p:txBody>
      </p:sp>
      <p:pic>
        <p:nvPicPr>
          <p:cNvPr id="13" name="图片 12">
            <a:extLst>
              <a:ext uri="{FF2B5EF4-FFF2-40B4-BE49-F238E27FC236}">
                <a16:creationId xmlns:a16="http://schemas.microsoft.com/office/drawing/2014/main" id="{7473F590-01E6-4FE5-AF96-84B1CE6DE31C}"/>
              </a:ext>
            </a:extLst>
          </p:cNvPr>
          <p:cNvPicPr>
            <a:picLocks noChangeAspect="1"/>
          </p:cNvPicPr>
          <p:nvPr/>
        </p:nvPicPr>
        <p:blipFill>
          <a:blip r:embed="rId7"/>
          <a:stretch>
            <a:fillRect/>
          </a:stretch>
        </p:blipFill>
        <p:spPr>
          <a:xfrm>
            <a:off x="4499992" y="606464"/>
            <a:ext cx="4657725" cy="2562225"/>
          </a:xfrm>
          <a:prstGeom prst="rect">
            <a:avLst/>
          </a:prstGeom>
        </p:spPr>
      </p:pic>
    </p:spTree>
    <p:extLst>
      <p:ext uri="{BB962C8B-B14F-4D97-AF65-F5344CB8AC3E}">
        <p14:creationId xmlns:p14="http://schemas.microsoft.com/office/powerpoint/2010/main" val="33928803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5868145" y="51135"/>
            <a:ext cx="3096344" cy="433387"/>
          </a:xfrm>
        </p:spPr>
        <p:txBody>
          <a:bodyPr/>
          <a:lstStyle/>
          <a:p>
            <a:r>
              <a:rPr lang="zh-CN" altLang="en-US" dirty="0"/>
              <a:t>直接逆控制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105</a:t>
            </a:fld>
            <a:endParaRPr lang="en-US" altLang="zh-CN" dirty="0"/>
          </a:p>
        </p:txBody>
      </p:sp>
      <mc:AlternateContent xmlns:mc="http://schemas.openxmlformats.org/markup-compatibility/2006" xmlns:a14="http://schemas.microsoft.com/office/drawing/2010/main">
        <mc:Choice Requires="a14">
          <p:sp>
            <p:nvSpPr>
              <p:cNvPr id="6" name="内容占位符 2"/>
              <p:cNvSpPr txBox="1">
                <a:spLocks/>
              </p:cNvSpPr>
              <p:nvPr/>
            </p:nvSpPr>
            <p:spPr>
              <a:xfrm>
                <a:off x="84565" y="2338695"/>
                <a:ext cx="8879924" cy="1963415"/>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496" indent="-457200"/>
                <a:r>
                  <a:rPr kumimoji="0" lang="zh-CN" altLang="en-US" sz="2400" b="0" dirty="0">
                    <a:latin typeface="隶书" panose="02010509060101010101" pitchFamily="49" charset="-122"/>
                    <a:ea typeface="隶书" panose="02010509060101010101" pitchFamily="49" charset="-122"/>
                    <a:cs typeface="Times New Roman" panose="02020603050405020304" pitchFamily="18" charset="0"/>
                  </a:rPr>
                  <a:t>用评价函数</a:t>
                </a:r>
                <a14:m>
                  <m:oMath xmlns:m="http://schemas.openxmlformats.org/officeDocument/2006/math">
                    <m:r>
                      <a:rPr kumimoji="0" lang="en-US" altLang="zh-CN" sz="2400" b="0">
                        <a:latin typeface="Cambria Math" panose="02040503050406030204" pitchFamily="18" charset="0"/>
                        <a:ea typeface="仿宋" panose="02010609060101010101" pitchFamily="49" charset="-122"/>
                        <a:cs typeface="Times New Roman" panose="02020603050405020304" pitchFamily="18" charset="0"/>
                      </a:rPr>
                      <m:t>𝐸</m:t>
                    </m:r>
                    <m:r>
                      <a:rPr kumimoji="0" lang="en-US" altLang="zh-CN" sz="2400" b="0">
                        <a:latin typeface="Cambria Math" panose="02040503050406030204" pitchFamily="18" charset="0"/>
                        <a:ea typeface="仿宋" panose="02010609060101010101" pitchFamily="49" charset="-122"/>
                        <a:cs typeface="Times New Roman" panose="02020603050405020304" pitchFamily="18" charset="0"/>
                      </a:rPr>
                      <m:t>(</m:t>
                    </m:r>
                    <m:r>
                      <a:rPr kumimoji="0" lang="en-US" altLang="zh-CN" sz="2400" b="0">
                        <a:latin typeface="Cambria Math" panose="02040503050406030204" pitchFamily="18" charset="0"/>
                        <a:ea typeface="仿宋" panose="02010609060101010101" pitchFamily="49" charset="-122"/>
                        <a:cs typeface="Times New Roman" panose="02020603050405020304" pitchFamily="18" charset="0"/>
                      </a:rPr>
                      <m:t>𝑡</m:t>
                    </m:r>
                    <m:r>
                      <a:rPr kumimoji="0" lang="en-US" altLang="zh-CN" sz="2400" b="0">
                        <a:latin typeface="Cambria Math" panose="02040503050406030204" pitchFamily="18" charset="0"/>
                        <a:ea typeface="仿宋" panose="02010609060101010101" pitchFamily="49" charset="-122"/>
                        <a:cs typeface="Times New Roman" panose="02020603050405020304" pitchFamily="18" charset="0"/>
                      </a:rPr>
                      <m:t>)</m:t>
                    </m:r>
                  </m:oMath>
                </a14:m>
                <a:r>
                  <a:rPr kumimoji="0" lang="zh-CN" altLang="en-US" sz="2400" b="0" dirty="0">
                    <a:latin typeface="隶书" panose="02010509060101010101" pitchFamily="49" charset="-122"/>
                    <a:ea typeface="隶书" panose="02010509060101010101" pitchFamily="49" charset="-122"/>
                    <a:cs typeface="Times New Roman" panose="02020603050405020304" pitchFamily="18" charset="0"/>
                  </a:rPr>
                  <a:t>作为性能指标，调整神经网络控制器的权值</a:t>
                </a:r>
                <a:endParaRPr kumimoji="0" lang="en-US" altLang="zh-CN" sz="2400" b="0" dirty="0">
                  <a:latin typeface="隶书" panose="02010509060101010101" pitchFamily="49" charset="-122"/>
                  <a:ea typeface="隶书" panose="02010509060101010101" pitchFamily="49" charset="-122"/>
                  <a:cs typeface="Times New Roman" panose="02020603050405020304" pitchFamily="18" charset="0"/>
                </a:endParaRPr>
              </a:p>
              <a:p>
                <a:pPr marL="539496" indent="-457200">
                  <a:spcBef>
                    <a:spcPts val="1200"/>
                  </a:spcBef>
                  <a:spcAft>
                    <a:spcPts val="600"/>
                  </a:spcAft>
                </a:pPr>
                <a:r>
                  <a:rPr kumimoji="0" lang="zh-CN" altLang="en-US" sz="2400" b="0" dirty="0">
                    <a:latin typeface="隶书" panose="02010509060101010101" pitchFamily="49" charset="-122"/>
                    <a:ea typeface="隶书" panose="02010509060101010101" pitchFamily="49" charset="-122"/>
                    <a:cs typeface="Times New Roman" panose="02020603050405020304" pitchFamily="18" charset="0"/>
                  </a:rPr>
                  <a:t>当性能指标为</a:t>
                </a:r>
                <a:r>
                  <a:rPr kumimoji="0" lang="en-US" altLang="zh-CN" sz="2400" b="0" dirty="0">
                    <a:latin typeface="隶书" panose="02010509060101010101" pitchFamily="49" charset="-122"/>
                    <a:ea typeface="隶书" panose="02010509060101010101" pitchFamily="49" charset="-122"/>
                    <a:cs typeface="Times New Roman" panose="02020603050405020304" pitchFamily="18" charset="0"/>
                  </a:rPr>
                  <a:t>0</a:t>
                </a:r>
                <a:r>
                  <a:rPr kumimoji="0" lang="zh-CN" altLang="en-US" sz="2400" b="0" dirty="0">
                    <a:latin typeface="隶书" panose="02010509060101010101" pitchFamily="49" charset="-122"/>
                    <a:ea typeface="隶书" panose="02010509060101010101" pitchFamily="49" charset="-122"/>
                    <a:cs typeface="Times New Roman" panose="02020603050405020304" pitchFamily="18" charset="0"/>
                  </a:rPr>
                  <a:t>时，神经网络控制器即为对象的逆模型</a:t>
                </a:r>
                <a:endParaRPr kumimoji="0" lang="en-US" altLang="zh-CN" sz="2400" b="0" dirty="0">
                  <a:latin typeface="隶书" panose="02010509060101010101" pitchFamily="49" charset="-122"/>
                  <a:ea typeface="隶书" panose="02010509060101010101" pitchFamily="49" charset="-122"/>
                  <a:cs typeface="Times New Roman" panose="02020603050405020304" pitchFamily="18" charset="0"/>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84565" y="2338695"/>
                <a:ext cx="8879924" cy="1963415"/>
              </a:xfrm>
              <a:prstGeom prst="rect">
                <a:avLst/>
              </a:prstGeom>
              <a:blipFill>
                <a:blip r:embed="rId2"/>
                <a:stretch>
                  <a:fillRect t="-3416"/>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1691680" y="3776733"/>
            <a:ext cx="5256584" cy="2579617"/>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3045887" y="3833520"/>
                <a:ext cx="616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𝐹</m:t>
                          </m:r>
                        </m:e>
                        <m:sup>
                          <m:r>
                            <a:rPr lang="en-US" altLang="zh-CN" b="0" i="1" smtClean="0">
                              <a:solidFill>
                                <a:srgbClr val="FF0000"/>
                              </a:solidFill>
                              <a:latin typeface="Cambria Math" panose="02040503050406030204" pitchFamily="18" charset="0"/>
                            </a:rPr>
                            <m:t>−1</m:t>
                          </m:r>
                        </m:sup>
                      </m:sSup>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3045887" y="3833520"/>
                <a:ext cx="616836" cy="369332"/>
              </a:xfrm>
              <a:prstGeom prst="rect">
                <a:avLst/>
              </a:prstGeom>
              <a:blipFill>
                <a:blip r:embed="rId4"/>
                <a:stretch>
                  <a:fillRect r="-3960"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5111658" y="3648854"/>
                <a:ext cx="3876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rPr>
                        <m:t>𝐹</m:t>
                      </m:r>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5111658" y="3648854"/>
                <a:ext cx="387670" cy="369332"/>
              </a:xfrm>
              <a:prstGeom prst="rect">
                <a:avLst/>
              </a:prstGeom>
              <a:blipFill>
                <a:blip r:embed="rId5"/>
                <a:stretch>
                  <a:fillRect b="-6667"/>
                </a:stretch>
              </a:blipFill>
            </p:spPr>
            <p:txBody>
              <a:bodyPr/>
              <a:lstStyle/>
              <a:p>
                <a:r>
                  <a:rPr lang="zh-CN" altLang="en-US">
                    <a:noFill/>
                  </a:rPr>
                  <a:t> </a:t>
                </a:r>
              </a:p>
            </p:txBody>
          </p:sp>
        </mc:Fallback>
      </mc:AlternateContent>
      <p:sp>
        <p:nvSpPr>
          <p:cNvPr id="11" name="文本框 10"/>
          <p:cNvSpPr txBox="1"/>
          <p:nvPr/>
        </p:nvSpPr>
        <p:spPr>
          <a:xfrm>
            <a:off x="391415" y="1602112"/>
            <a:ext cx="2888932" cy="523220"/>
          </a:xfrm>
          <a:prstGeom prst="rect">
            <a:avLst/>
          </a:prstGeom>
          <a:noFill/>
        </p:spPr>
        <p:txBody>
          <a:bodyPr wrap="none" rtlCol="0">
            <a:spAutoFit/>
          </a:bodyPr>
          <a:lstStyle/>
          <a:p>
            <a:r>
              <a:rPr lang="zh-CN" altLang="en-US" dirty="0"/>
              <a:t>直接逆控制结构</a:t>
            </a:r>
            <a:r>
              <a:rPr lang="en-US" altLang="zh-CN" dirty="0"/>
              <a:t>2</a:t>
            </a:r>
            <a:endParaRPr lang="zh-CN" altLang="en-US" dirty="0"/>
          </a:p>
        </p:txBody>
      </p:sp>
      <p:sp>
        <p:nvSpPr>
          <p:cNvPr id="12" name="标题 1"/>
          <p:cNvSpPr>
            <a:spLocks noGrp="1"/>
          </p:cNvSpPr>
          <p:nvPr>
            <p:ph type="title"/>
          </p:nvPr>
        </p:nvSpPr>
        <p:spPr/>
        <p:txBody>
          <a:bodyPr/>
          <a:lstStyle/>
          <a:p>
            <a:r>
              <a:rPr lang="zh-CN" altLang="en-US" dirty="0"/>
              <a:t>神经网络直接逆控制</a:t>
            </a:r>
          </a:p>
        </p:txBody>
      </p:sp>
    </p:spTree>
    <p:extLst>
      <p:ext uri="{BB962C8B-B14F-4D97-AF65-F5344CB8AC3E}">
        <p14:creationId xmlns:p14="http://schemas.microsoft.com/office/powerpoint/2010/main" val="4980504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自适应控制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106</a:t>
            </a:fld>
            <a:endParaRPr lang="en-US" altLang="zh-CN"/>
          </a:p>
        </p:txBody>
      </p:sp>
      <p:sp>
        <p:nvSpPr>
          <p:cNvPr id="6" name="内容占位符 2"/>
          <p:cNvSpPr txBox="1">
            <a:spLocks/>
          </p:cNvSpPr>
          <p:nvPr/>
        </p:nvSpPr>
        <p:spPr>
          <a:xfrm>
            <a:off x="0" y="1700808"/>
            <a:ext cx="9053094" cy="5135323"/>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kumimoji="0" lang="zh-CN" altLang="en-US" sz="2100" b="0" dirty="0">
                <a:latin typeface="隶书" panose="02010509060101010101" pitchFamily="49" charset="-122"/>
                <a:ea typeface="隶书" panose="02010509060101010101" pitchFamily="49" charset="-122"/>
              </a:rPr>
              <a:t>自适应控制</a:t>
            </a:r>
            <a:endParaRPr kumimoji="0" lang="en-US" altLang="zh-CN" sz="2100" b="0" dirty="0">
              <a:latin typeface="隶书" panose="02010509060101010101" pitchFamily="49" charset="-122"/>
              <a:ea typeface="隶书" panose="02010509060101010101" pitchFamily="49" charset="-122"/>
            </a:endParaRPr>
          </a:p>
          <a:p>
            <a:pPr lvl="0">
              <a:buFont typeface="Wingdings" panose="05000000000000000000" pitchFamily="2" charset="2"/>
              <a:buChar char="l"/>
            </a:pPr>
            <a:r>
              <a:rPr kumimoji="0" lang="zh-CN" altLang="zh-CN" sz="2100" b="0" dirty="0">
                <a:latin typeface="隶书" panose="02010509060101010101" pitchFamily="49" charset="-122"/>
                <a:ea typeface="隶书" panose="02010509060101010101" pitchFamily="49" charset="-122"/>
              </a:rPr>
              <a:t>自校正控制</a:t>
            </a:r>
          </a:p>
          <a:p>
            <a:pPr lvl="1">
              <a:buFont typeface="Wingdings" panose="05000000000000000000" pitchFamily="2" charset="2"/>
              <a:buChar char="ü"/>
            </a:pPr>
            <a:r>
              <a:rPr kumimoji="0" lang="zh-CN" altLang="zh-CN" sz="2100" b="0" dirty="0">
                <a:latin typeface="隶书" panose="02010509060101010101" pitchFamily="49" charset="-122"/>
                <a:ea typeface="隶书" panose="02010509060101010101" pitchFamily="49" charset="-122"/>
              </a:rPr>
              <a:t>直接自校正控制</a:t>
            </a:r>
          </a:p>
          <a:p>
            <a:pPr lvl="1">
              <a:buFont typeface="Wingdings" panose="05000000000000000000" pitchFamily="2" charset="2"/>
              <a:buChar char="ü"/>
            </a:pPr>
            <a:r>
              <a:rPr kumimoji="0" lang="zh-CN" altLang="zh-CN" sz="2100" b="0" dirty="0">
                <a:latin typeface="隶书" panose="02010509060101010101" pitchFamily="49" charset="-122"/>
                <a:ea typeface="隶书" panose="02010509060101010101" pitchFamily="49" charset="-122"/>
              </a:rPr>
              <a:t>间接自校正控制</a:t>
            </a:r>
          </a:p>
          <a:p>
            <a:pPr lvl="0">
              <a:buFont typeface="Wingdings" panose="05000000000000000000" pitchFamily="2" charset="2"/>
              <a:buChar char="l"/>
            </a:pPr>
            <a:r>
              <a:rPr kumimoji="0" lang="zh-CN" altLang="zh-CN" sz="2100" b="0" dirty="0">
                <a:latin typeface="隶书" panose="02010509060101010101" pitchFamily="49" charset="-122"/>
                <a:ea typeface="隶书" panose="02010509060101010101" pitchFamily="49" charset="-122"/>
              </a:rPr>
              <a:t>模型参考自适应控制</a:t>
            </a:r>
          </a:p>
          <a:p>
            <a:pPr lvl="1">
              <a:buFont typeface="Wingdings" panose="05000000000000000000" pitchFamily="2" charset="2"/>
              <a:buChar char="ü"/>
            </a:pPr>
            <a:r>
              <a:rPr kumimoji="0" lang="zh-CN" altLang="zh-CN" sz="2100" b="0" dirty="0">
                <a:latin typeface="隶书" panose="02010509060101010101" pitchFamily="49" charset="-122"/>
                <a:ea typeface="隶书" panose="02010509060101010101" pitchFamily="49" charset="-122"/>
              </a:rPr>
              <a:t>直接模型参考自适应控制</a:t>
            </a:r>
          </a:p>
          <a:p>
            <a:pPr lvl="1">
              <a:buFont typeface="Wingdings" panose="05000000000000000000" pitchFamily="2" charset="2"/>
              <a:buChar char="ü"/>
            </a:pPr>
            <a:r>
              <a:rPr kumimoji="0" lang="zh-CN" altLang="zh-CN" sz="2100" b="0" dirty="0">
                <a:latin typeface="隶书" panose="02010509060101010101" pitchFamily="49" charset="-122"/>
                <a:ea typeface="隶书" panose="02010509060101010101" pitchFamily="49" charset="-122"/>
              </a:rPr>
              <a:t>间接模型参考自适应控制</a:t>
            </a:r>
          </a:p>
          <a:p>
            <a:pPr marL="425196" algn="just">
              <a:spcBef>
                <a:spcPts val="3000"/>
              </a:spcBef>
              <a:buClr>
                <a:srgbClr val="3891A7"/>
              </a:buClr>
              <a:buFont typeface="Wingdings" panose="05000000000000000000" pitchFamily="2" charset="2"/>
              <a:buChar char="l"/>
            </a:pPr>
            <a:r>
              <a:rPr kumimoji="0" lang="zh-CN" altLang="en-US" sz="2400" b="0" dirty="0">
                <a:solidFill>
                  <a:srgbClr val="FF0000"/>
                </a:solidFill>
                <a:latin typeface="隶书" panose="02010509060101010101" pitchFamily="49" charset="-122"/>
                <a:ea typeface="隶书" panose="02010509060101010101" pitchFamily="49" charset="-122"/>
              </a:rPr>
              <a:t>神经网络自校正控制</a:t>
            </a:r>
            <a:r>
              <a:rPr kumimoji="0" lang="zh-CN" altLang="en-US" sz="2400" b="0" dirty="0">
                <a:latin typeface="隶书" panose="02010509060101010101" pitchFamily="49" charset="-122"/>
                <a:ea typeface="隶书" panose="02010509060101010101" pitchFamily="49" charset="-122"/>
              </a:rPr>
              <a:t>：根据系统正向或逆模型的输出结果调节神经或传统控制器的内部参数，使系统满足给定的指标。</a:t>
            </a:r>
            <a:endParaRPr kumimoji="0" lang="en-US" altLang="zh-CN" sz="2400" b="0" dirty="0">
              <a:latin typeface="隶书" panose="02010509060101010101" pitchFamily="49" charset="-122"/>
              <a:ea typeface="隶书" panose="02010509060101010101" pitchFamily="49" charset="-122"/>
            </a:endParaRPr>
          </a:p>
          <a:p>
            <a:pPr marL="825246" lvl="1" algn="just">
              <a:buClr>
                <a:srgbClr val="3891A7"/>
              </a:buClr>
              <a:buFont typeface="Wingdings" panose="05000000000000000000" pitchFamily="2" charset="2"/>
              <a:buChar char="l"/>
            </a:pPr>
            <a:r>
              <a:rPr kumimoji="0" lang="zh-CN" altLang="en-US" sz="1800" b="0" dirty="0">
                <a:solidFill>
                  <a:srgbClr val="FF0000"/>
                </a:solidFill>
                <a:latin typeface="隶书" panose="02010509060101010101" pitchFamily="49" charset="-122"/>
                <a:ea typeface="隶书" panose="02010509060101010101" pitchFamily="49" charset="-122"/>
              </a:rPr>
              <a:t>直接自校正</a:t>
            </a:r>
            <a:r>
              <a:rPr kumimoji="0" lang="zh-CN" altLang="en-US" sz="1800" b="0" dirty="0">
                <a:solidFill>
                  <a:prstClr val="black"/>
                </a:solidFill>
                <a:latin typeface="隶书" panose="02010509060101010101" pitchFamily="49" charset="-122"/>
                <a:ea typeface="隶书" panose="02010509060101010101" pitchFamily="49" charset="-122"/>
              </a:rPr>
              <a:t>：调整的是神经网络控制器本身的参数，</a:t>
            </a:r>
            <a:r>
              <a:rPr kumimoji="0" lang="zh-CN" altLang="en-US" sz="1800" b="0" dirty="0">
                <a:solidFill>
                  <a:srgbClr val="0000FF"/>
                </a:solidFill>
                <a:latin typeface="隶书" panose="02010509060101010101" pitchFamily="49" charset="-122"/>
                <a:ea typeface="隶书" panose="02010509060101010101" pitchFamily="49" charset="-122"/>
              </a:rPr>
              <a:t>本质等同于神经网络直接逆控制</a:t>
            </a:r>
            <a:r>
              <a:rPr kumimoji="0" lang="zh-CN" altLang="en-US" sz="1800" b="0" dirty="0">
                <a:solidFill>
                  <a:prstClr val="black"/>
                </a:solidFill>
                <a:latin typeface="隶书" panose="02010509060101010101" pitchFamily="49" charset="-122"/>
                <a:ea typeface="隶书" panose="02010509060101010101" pitchFamily="49" charset="-122"/>
              </a:rPr>
              <a:t>。</a:t>
            </a:r>
            <a:endParaRPr kumimoji="0" lang="en-US" altLang="zh-CN" sz="1800" b="0" dirty="0">
              <a:solidFill>
                <a:prstClr val="black"/>
              </a:solidFill>
              <a:latin typeface="隶书" panose="02010509060101010101" pitchFamily="49" charset="-122"/>
              <a:ea typeface="隶书" panose="02010509060101010101" pitchFamily="49" charset="-122"/>
            </a:endParaRPr>
          </a:p>
          <a:p>
            <a:pPr marL="825246" lvl="1" algn="just">
              <a:buClr>
                <a:srgbClr val="3891A7"/>
              </a:buClr>
              <a:buFont typeface="Wingdings" panose="05000000000000000000" pitchFamily="2" charset="2"/>
              <a:buChar char="l"/>
            </a:pPr>
            <a:r>
              <a:rPr kumimoji="0" lang="zh-CN" altLang="en-US" sz="1800" b="0" dirty="0">
                <a:solidFill>
                  <a:srgbClr val="FF0000"/>
                </a:solidFill>
                <a:latin typeface="隶书" panose="02010509060101010101" pitchFamily="49" charset="-122"/>
                <a:ea typeface="隶书" panose="02010509060101010101" pitchFamily="49" charset="-122"/>
              </a:rPr>
              <a:t>间接自校正</a:t>
            </a:r>
            <a:r>
              <a:rPr kumimoji="0" lang="zh-CN" altLang="en-US" sz="1800" b="0" dirty="0">
                <a:solidFill>
                  <a:prstClr val="black"/>
                </a:solidFill>
                <a:latin typeface="隶书" panose="02010509060101010101" pitchFamily="49" charset="-122"/>
                <a:ea typeface="隶书" panose="02010509060101010101" pitchFamily="49" charset="-122"/>
              </a:rPr>
              <a:t>：同时使用常规控制器和神经网络估计器，神经网络估计器主要用来调整常规控制器的参数。</a:t>
            </a:r>
            <a:endParaRPr kumimoji="0" lang="en-US" altLang="zh-CN" sz="1800" b="0" dirty="0">
              <a:solidFill>
                <a:prstClr val="black"/>
              </a:solidFill>
              <a:latin typeface="隶书" panose="02010509060101010101" pitchFamily="49" charset="-122"/>
              <a:ea typeface="隶书" panose="02010509060101010101" pitchFamily="49" charset="-122"/>
            </a:endParaRPr>
          </a:p>
        </p:txBody>
      </p:sp>
      <p:sp>
        <p:nvSpPr>
          <p:cNvPr id="7" name="标题 1"/>
          <p:cNvSpPr>
            <a:spLocks noGrp="1"/>
          </p:cNvSpPr>
          <p:nvPr>
            <p:ph type="title"/>
          </p:nvPr>
        </p:nvSpPr>
        <p:spPr>
          <a:xfrm>
            <a:off x="457200" y="557808"/>
            <a:ext cx="8229600" cy="1143000"/>
          </a:xfrm>
        </p:spPr>
        <p:txBody>
          <a:bodyPr/>
          <a:lstStyle/>
          <a:p>
            <a:r>
              <a:rPr lang="zh-CN" altLang="en-US" dirty="0"/>
              <a:t>神经网络自适应控制</a:t>
            </a:r>
          </a:p>
        </p:txBody>
      </p:sp>
    </p:spTree>
    <p:extLst>
      <p:ext uri="{BB962C8B-B14F-4D97-AF65-F5344CB8AC3E}">
        <p14:creationId xmlns:p14="http://schemas.microsoft.com/office/powerpoint/2010/main" val="32445633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神经网络自适应控制</a:t>
            </a:r>
          </a:p>
        </p:txBody>
      </p:sp>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553201" y="51135"/>
            <a:ext cx="2411288" cy="433387"/>
          </a:xfrm>
        </p:spPr>
        <p:txBody>
          <a:bodyPr/>
          <a:lstStyle/>
          <a:p>
            <a:r>
              <a:rPr lang="zh-CN" altLang="en-US" dirty="0"/>
              <a:t>间接自校正控制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107</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82941" y="1768853"/>
                <a:ext cx="8521507" cy="4499761"/>
              </a:xfrm>
              <a:prstGeom prst="rect">
                <a:avLst/>
              </a:prstGeom>
            </p:spPr>
            <p:txBody>
              <a:bodyPr>
                <a:normAutofit fontScale="85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n"/>
                </a:pPr>
                <a:r>
                  <a:rPr kumimoji="0" lang="zh-CN" altLang="en-US" b="0" dirty="0">
                    <a:latin typeface="隶书" panose="02010509060101010101" pitchFamily="49" charset="-122"/>
                    <a:ea typeface="隶书" panose="02010509060101010101" pitchFamily="49" charset="-122"/>
                  </a:rPr>
                  <a:t>间接自校正控制</a:t>
                </a:r>
                <a:endParaRPr kumimoji="0" lang="en-US" altLang="zh-CN" b="0" dirty="0">
                  <a:latin typeface="隶书" panose="02010509060101010101" pitchFamily="49" charset="-122"/>
                  <a:ea typeface="隶书" panose="02010509060101010101" pitchFamily="49" charset="-122"/>
                </a:endParaRPr>
              </a:p>
              <a:p>
                <a14:m>
                  <m:oMath xmlns:m="http://schemas.openxmlformats.org/officeDocument/2006/math">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𝑦</m:t>
                        </m:r>
                      </m:e>
                      <m:sub>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+1</m:t>
                        </m:r>
                      </m:sub>
                    </m:sSub>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𝑓</m:t>
                    </m:r>
                    <m:d>
                      <m:dPr>
                        <m:ctrlPr>
                          <a:rPr kumimoji="0" lang="en-US" altLang="zh-CN" b="0" i="1" smtClean="0">
                            <a:latin typeface="Cambria Math" panose="02040503050406030204" pitchFamily="18" charset="0"/>
                          </a:rPr>
                        </m:ctrlPr>
                      </m:dPr>
                      <m:e>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𝑦</m:t>
                            </m:r>
                          </m:e>
                          <m:sub>
                            <m:r>
                              <a:rPr kumimoji="0" lang="en-US" altLang="zh-CN" b="0" i="1" smtClean="0">
                                <a:latin typeface="Cambria Math" panose="02040503050406030204" pitchFamily="18" charset="0"/>
                              </a:rPr>
                              <m:t>𝑘</m:t>
                            </m:r>
                          </m:sub>
                        </m:sSub>
                      </m:e>
                    </m:d>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𝑔</m:t>
                    </m:r>
                    <m:d>
                      <m:dPr>
                        <m:ctrlPr>
                          <a:rPr kumimoji="0" lang="en-US" altLang="zh-CN" b="0" i="1" smtClean="0">
                            <a:latin typeface="Cambria Math" panose="02040503050406030204" pitchFamily="18" charset="0"/>
                          </a:rPr>
                        </m:ctrlPr>
                      </m:dPr>
                      <m:e>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𝑦</m:t>
                            </m:r>
                          </m:e>
                          <m:sub>
                            <m:r>
                              <a:rPr kumimoji="0" lang="en-US" altLang="zh-CN" b="0" i="1" smtClean="0">
                                <a:latin typeface="Cambria Math" panose="02040503050406030204" pitchFamily="18" charset="0"/>
                              </a:rPr>
                              <m:t>𝑘</m:t>
                            </m:r>
                          </m:sub>
                        </m:sSub>
                      </m:e>
                    </m:d>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𝑢</m:t>
                        </m:r>
                      </m:e>
                      <m:sub>
                        <m:r>
                          <a:rPr kumimoji="0" lang="en-US" altLang="zh-CN" b="0" i="1" smtClean="0">
                            <a:latin typeface="Cambria Math" panose="02040503050406030204" pitchFamily="18" charset="0"/>
                          </a:rPr>
                          <m:t>𝑘</m:t>
                        </m:r>
                      </m:sub>
                    </m:sSub>
                  </m:oMath>
                </a14:m>
                <a:endParaRPr kumimoji="0" lang="en-US" altLang="zh-CN" b="0" dirty="0"/>
              </a:p>
              <a:p>
                <a14:m>
                  <m:oMath xmlns:m="http://schemas.openxmlformats.org/officeDocument/2006/math">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𝑢</m:t>
                        </m:r>
                      </m:e>
                      <m:sub>
                        <m:r>
                          <a:rPr kumimoji="0" lang="en-US" altLang="zh-CN" b="0" i="1" smtClean="0">
                            <a:latin typeface="Cambria Math" panose="02040503050406030204" pitchFamily="18" charset="0"/>
                          </a:rPr>
                          <m:t>𝑘</m:t>
                        </m:r>
                      </m:sub>
                    </m:sSub>
                    <m:r>
                      <a:rPr kumimoji="0" lang="en-US" altLang="zh-CN" b="0" i="1" smtClean="0">
                        <a:latin typeface="Cambria Math" panose="02040503050406030204" pitchFamily="18" charset="0"/>
                      </a:rPr>
                      <m:t>=</m:t>
                    </m:r>
                    <m:f>
                      <m:fPr>
                        <m:ctrlPr>
                          <a:rPr kumimoji="0" lang="en-US" altLang="zh-CN" b="0" i="1" smtClean="0">
                            <a:latin typeface="Cambria Math" panose="02040503050406030204" pitchFamily="18" charset="0"/>
                          </a:rPr>
                        </m:ctrlPr>
                      </m:fPr>
                      <m:num>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𝑦</m:t>
                            </m:r>
                          </m:e>
                          <m:sub>
                            <m:r>
                              <a:rPr kumimoji="0" lang="en-US" altLang="zh-CN" b="0" i="1" smtClean="0">
                                <a:latin typeface="Cambria Math" panose="02040503050406030204" pitchFamily="18" charset="0"/>
                              </a:rPr>
                              <m:t>𝑑</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+1</m:t>
                            </m:r>
                          </m:sub>
                        </m:sSub>
                        <m:r>
                          <a:rPr kumimoji="0" lang="en-US" altLang="zh-CN" b="0" i="1" smtClean="0">
                            <a:latin typeface="Cambria Math" panose="02040503050406030204" pitchFamily="18" charset="0"/>
                          </a:rPr>
                          <m:t>−</m:t>
                        </m:r>
                        <m:acc>
                          <m:accPr>
                            <m:chr m:val="̂"/>
                            <m:ctrlPr>
                              <a:rPr kumimoji="0" lang="en-US" altLang="zh-CN" b="0" i="1" smtClean="0">
                                <a:solidFill>
                                  <a:srgbClr val="FF0000"/>
                                </a:solidFill>
                                <a:latin typeface="Cambria Math" panose="02040503050406030204" pitchFamily="18" charset="0"/>
                              </a:rPr>
                            </m:ctrlPr>
                          </m:accPr>
                          <m:e>
                            <m:r>
                              <a:rPr kumimoji="0" lang="en-US" altLang="zh-CN" b="0" i="1" smtClean="0">
                                <a:solidFill>
                                  <a:srgbClr val="FF0000"/>
                                </a:solidFill>
                                <a:latin typeface="Cambria Math" panose="02040503050406030204" pitchFamily="18" charset="0"/>
                              </a:rPr>
                              <m:t>𝑓</m:t>
                            </m:r>
                          </m:e>
                        </m:acc>
                        <m:r>
                          <a:rPr kumimoji="0" lang="en-US" altLang="zh-CN" b="0" i="1" smtClean="0">
                            <a:solidFill>
                              <a:srgbClr val="FF0000"/>
                            </a:solidFill>
                            <a:latin typeface="Cambria Math" panose="02040503050406030204" pitchFamily="18" charset="0"/>
                          </a:rPr>
                          <m:t>(</m:t>
                        </m:r>
                        <m:sSub>
                          <m:sSubPr>
                            <m:ctrlPr>
                              <a:rPr kumimoji="0" lang="en-US" altLang="zh-CN" b="0" i="1" smtClean="0">
                                <a:solidFill>
                                  <a:srgbClr val="FF0000"/>
                                </a:solidFill>
                                <a:latin typeface="Cambria Math" panose="02040503050406030204" pitchFamily="18" charset="0"/>
                              </a:rPr>
                            </m:ctrlPr>
                          </m:sSubPr>
                          <m:e>
                            <m:r>
                              <a:rPr kumimoji="0" lang="en-US" altLang="zh-CN" b="0" i="1" smtClean="0">
                                <a:solidFill>
                                  <a:srgbClr val="FF0000"/>
                                </a:solidFill>
                                <a:latin typeface="Cambria Math" panose="02040503050406030204" pitchFamily="18" charset="0"/>
                              </a:rPr>
                              <m:t>𝑦</m:t>
                            </m:r>
                          </m:e>
                          <m:sub>
                            <m:r>
                              <a:rPr kumimoji="0" lang="en-US" altLang="zh-CN" b="0" i="1" smtClean="0">
                                <a:solidFill>
                                  <a:srgbClr val="FF0000"/>
                                </a:solidFill>
                                <a:latin typeface="Cambria Math" panose="02040503050406030204" pitchFamily="18" charset="0"/>
                              </a:rPr>
                              <m:t>𝑘</m:t>
                            </m:r>
                          </m:sub>
                        </m:sSub>
                        <m:r>
                          <a:rPr kumimoji="0" lang="en-US" altLang="zh-CN" b="0" i="1" smtClean="0">
                            <a:solidFill>
                              <a:srgbClr val="FF0000"/>
                            </a:solidFill>
                            <a:latin typeface="Cambria Math" panose="02040503050406030204" pitchFamily="18" charset="0"/>
                          </a:rPr>
                          <m:t>)</m:t>
                        </m:r>
                      </m:num>
                      <m:den>
                        <m:acc>
                          <m:accPr>
                            <m:chr m:val="̂"/>
                            <m:ctrlPr>
                              <a:rPr kumimoji="0" lang="en-US" altLang="zh-CN" b="0" i="1" smtClean="0">
                                <a:solidFill>
                                  <a:srgbClr val="FF0000"/>
                                </a:solidFill>
                                <a:latin typeface="Cambria Math" panose="02040503050406030204" pitchFamily="18" charset="0"/>
                              </a:rPr>
                            </m:ctrlPr>
                          </m:accPr>
                          <m:e>
                            <m:r>
                              <a:rPr kumimoji="0" lang="en-US" altLang="zh-CN" b="0" i="1" smtClean="0">
                                <a:solidFill>
                                  <a:srgbClr val="FF0000"/>
                                </a:solidFill>
                                <a:latin typeface="Cambria Math" panose="02040503050406030204" pitchFamily="18" charset="0"/>
                              </a:rPr>
                              <m:t>𝑔</m:t>
                            </m:r>
                          </m:e>
                        </m:acc>
                        <m:r>
                          <a:rPr kumimoji="0" lang="en-US" altLang="zh-CN" b="0" i="1">
                            <a:solidFill>
                              <a:srgbClr val="FF0000"/>
                            </a:solidFill>
                            <a:latin typeface="Cambria Math" panose="02040503050406030204" pitchFamily="18" charset="0"/>
                          </a:rPr>
                          <m:t>(</m:t>
                        </m:r>
                        <m:sSub>
                          <m:sSubPr>
                            <m:ctrlPr>
                              <a:rPr kumimoji="0" lang="en-US" altLang="zh-CN" b="0" i="1" smtClean="0">
                                <a:solidFill>
                                  <a:srgbClr val="FF0000"/>
                                </a:solidFill>
                                <a:latin typeface="Cambria Math" panose="02040503050406030204" pitchFamily="18" charset="0"/>
                              </a:rPr>
                            </m:ctrlPr>
                          </m:sSubPr>
                          <m:e>
                            <m:r>
                              <a:rPr kumimoji="0" lang="en-US" altLang="zh-CN" b="0" i="1">
                                <a:solidFill>
                                  <a:srgbClr val="FF0000"/>
                                </a:solidFill>
                                <a:latin typeface="Cambria Math" panose="02040503050406030204" pitchFamily="18" charset="0"/>
                              </a:rPr>
                              <m:t>𝑦</m:t>
                            </m:r>
                          </m:e>
                          <m:sub>
                            <m:r>
                              <a:rPr kumimoji="0" lang="en-US" altLang="zh-CN" b="0" i="1">
                                <a:solidFill>
                                  <a:srgbClr val="FF0000"/>
                                </a:solidFill>
                                <a:latin typeface="Cambria Math" panose="02040503050406030204" pitchFamily="18" charset="0"/>
                              </a:rPr>
                              <m:t>𝑘</m:t>
                            </m:r>
                          </m:sub>
                        </m:sSub>
                        <m:r>
                          <a:rPr kumimoji="0" lang="en-US" altLang="zh-CN" b="0" i="1" smtClean="0">
                            <a:solidFill>
                              <a:srgbClr val="FF0000"/>
                            </a:solidFill>
                            <a:latin typeface="Cambria Math" panose="02040503050406030204" pitchFamily="18" charset="0"/>
                          </a:rPr>
                          <m:t>)</m:t>
                        </m:r>
                      </m:den>
                    </m:f>
                  </m:oMath>
                </a14:m>
                <a:endParaRPr kumimoji="0" lang="en-US" altLang="zh-CN" b="0" dirty="0"/>
              </a:p>
              <a:p>
                <a:endParaRPr kumimoji="0" lang="en-US" altLang="zh-CN" b="0" dirty="0"/>
              </a:p>
              <a:p>
                <a:endParaRPr kumimoji="0" lang="en-US" altLang="zh-CN" b="0" dirty="0"/>
              </a:p>
              <a:p>
                <a:endParaRPr kumimoji="0" lang="en-US" altLang="zh-CN" b="0" dirty="0"/>
              </a:p>
              <a:p>
                <a:r>
                  <a:rPr kumimoji="0" lang="zh-CN" altLang="en-US" b="0" dirty="0">
                    <a:latin typeface="隶书" panose="02010509060101010101" pitchFamily="49" charset="-122"/>
                    <a:ea typeface="隶书" panose="02010509060101010101" pitchFamily="49" charset="-122"/>
                  </a:rPr>
                  <a:t>或利用神经网络估计系统响应的特性参数，如上升时间</a:t>
                </a:r>
                <a14:m>
                  <m:oMath xmlns:m="http://schemas.openxmlformats.org/officeDocument/2006/math">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𝑡</m:t>
                        </m:r>
                      </m:e>
                      <m:sub>
                        <m:r>
                          <a:rPr kumimoji="0" lang="en-US" altLang="zh-CN" b="0" i="1" smtClean="0">
                            <a:latin typeface="Cambria Math" panose="02040503050406030204" pitchFamily="18" charset="0"/>
                          </a:rPr>
                          <m:t>𝑠</m:t>
                        </m:r>
                      </m:sub>
                    </m:sSub>
                    <m:r>
                      <a:rPr kumimoji="0" lang="zh-CN" altLang="en-US" b="0" i="1">
                        <a:latin typeface="Cambria Math" panose="02040503050406030204" pitchFamily="18" charset="0"/>
                      </a:rPr>
                      <m:t>、</m:t>
                    </m:r>
                  </m:oMath>
                </a14:m>
                <a:r>
                  <a:rPr kumimoji="0" lang="zh-CN" altLang="en-US" b="0" dirty="0">
                    <a:latin typeface="隶书" panose="02010509060101010101" pitchFamily="49" charset="-122"/>
                    <a:ea typeface="隶书" panose="02010509060101010101" pitchFamily="49" charset="-122"/>
                  </a:rPr>
                  <a:t>超调量</a:t>
                </a:r>
                <a14:m>
                  <m:oMath xmlns:m="http://schemas.openxmlformats.org/officeDocument/2006/math">
                    <m:r>
                      <a:rPr kumimoji="0" lang="zh-CN" altLang="en-US" b="0" i="1" dirty="0" smtClean="0">
                        <a:latin typeface="Cambria Math" panose="02040503050406030204" pitchFamily="18" charset="0"/>
                      </a:rPr>
                      <m:t>𝜎</m:t>
                    </m:r>
                    <m:r>
                      <a:rPr kumimoji="0" lang="zh-CN" altLang="en-US" b="0" i="1" dirty="0">
                        <a:latin typeface="Cambria Math" panose="02040503050406030204" pitchFamily="18" charset="0"/>
                      </a:rPr>
                      <m:t>，</m:t>
                    </m:r>
                  </m:oMath>
                </a14:m>
                <a:r>
                  <a:rPr kumimoji="0" lang="zh-CN" altLang="en-US" b="0" dirty="0">
                    <a:latin typeface="隶书" panose="02010509060101010101" pitchFamily="49" charset="-122"/>
                    <a:ea typeface="隶书" panose="02010509060101010101" pitchFamily="49" charset="-122"/>
                  </a:rPr>
                  <a:t>或二阶系统的自然振荡频率</a:t>
                </a:r>
                <a14:m>
                  <m:oMath xmlns:m="http://schemas.openxmlformats.org/officeDocument/2006/math">
                    <m:sSub>
                      <m:sSubPr>
                        <m:ctrlPr>
                          <a:rPr kumimoji="0" lang="en-US" altLang="zh-CN" b="0" i="1" smtClean="0">
                            <a:latin typeface="Cambria Math" panose="02040503050406030204" pitchFamily="18" charset="0"/>
                          </a:rPr>
                        </m:ctrlPr>
                      </m:sSubPr>
                      <m:e>
                        <m:r>
                          <a:rPr kumimoji="0" lang="zh-CN" altLang="en-US" b="0" i="1" smtClean="0">
                            <a:latin typeface="Cambria Math" panose="02040503050406030204" pitchFamily="18" charset="0"/>
                          </a:rPr>
                          <m:t>𝜔</m:t>
                        </m:r>
                      </m:e>
                      <m:sub>
                        <m:r>
                          <a:rPr kumimoji="0" lang="en-US" altLang="zh-CN" b="0" i="1" smtClean="0">
                            <a:latin typeface="Cambria Math" panose="02040503050406030204" pitchFamily="18" charset="0"/>
                          </a:rPr>
                          <m:t>𝑛</m:t>
                        </m:r>
                      </m:sub>
                    </m:sSub>
                  </m:oMath>
                </a14:m>
                <a:r>
                  <a:rPr kumimoji="0" lang="zh-CN" altLang="en-US" b="0" dirty="0">
                    <a:latin typeface="隶书" panose="02010509060101010101" pitchFamily="49" charset="-122"/>
                    <a:ea typeface="隶书" panose="02010509060101010101" pitchFamily="49" charset="-122"/>
                  </a:rPr>
                  <a:t>及阻尼系数</a:t>
                </a:r>
                <a14:m>
                  <m:oMath xmlns:m="http://schemas.openxmlformats.org/officeDocument/2006/math">
                    <m:r>
                      <a:rPr kumimoji="0" lang="zh-CN" altLang="en-US" b="0" i="1" smtClean="0">
                        <a:latin typeface="Cambria Math" panose="02040503050406030204" pitchFamily="18" charset="0"/>
                      </a:rPr>
                      <m:t>𝜉</m:t>
                    </m:r>
                  </m:oMath>
                </a14:m>
                <a:r>
                  <a:rPr kumimoji="0" lang="zh-CN" altLang="en-US" b="0" dirty="0">
                    <a:latin typeface="隶书" panose="02010509060101010101" pitchFamily="49" charset="-122"/>
                    <a:ea typeface="隶书" panose="02010509060101010101" pitchFamily="49" charset="-122"/>
                  </a:rPr>
                  <a:t>等，再用常规的极点配置等方法调整控制器参数</a:t>
                </a:r>
              </a:p>
            </p:txBody>
          </p:sp>
        </mc:Choice>
        <mc:Fallback xmlns="">
          <p:sp>
            <p:nvSpPr>
              <p:cNvPr id="6" name="内容占位符 2"/>
              <p:cNvSpPr txBox="1">
                <a:spLocks noRot="1" noChangeAspect="1" noMove="1" noResize="1" noEditPoints="1" noAdjustHandles="1" noChangeArrowheads="1" noChangeShapeType="1" noTextEdit="1"/>
              </p:cNvSpPr>
              <p:nvPr/>
            </p:nvSpPr>
            <p:spPr>
              <a:xfrm>
                <a:off x="82941" y="1768853"/>
                <a:ext cx="8521507" cy="4499761"/>
              </a:xfrm>
              <a:prstGeom prst="rect">
                <a:avLst/>
              </a:prstGeom>
              <a:blipFill>
                <a:blip r:embed="rId2"/>
                <a:stretch>
                  <a:fillRect l="-1217" t="-2981" r="-72" b="-1491"/>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3915347" y="1988840"/>
            <a:ext cx="5026260" cy="2148327"/>
          </a:xfrm>
          <a:prstGeom prst="rect">
            <a:avLst/>
          </a:prstGeom>
        </p:spPr>
      </p:pic>
    </p:spTree>
    <p:extLst>
      <p:ext uri="{BB962C8B-B14F-4D97-AF65-F5344CB8AC3E}">
        <p14:creationId xmlns:p14="http://schemas.microsoft.com/office/powerpoint/2010/main" val="23076866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自适应控制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108</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0" y="1550616"/>
                <a:ext cx="8964488" cy="4326656"/>
              </a:xfrm>
              <a:prstGeom prst="rect">
                <a:avLst/>
              </a:prstGeom>
            </p:spPr>
            <p:txBody>
              <a:bodyPr>
                <a:normAutofit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n"/>
                </a:pP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模型参考自适应控制</a:t>
                </a: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稳定参考模型描述闭环系统的期望性能，参考模型定义为</a:t>
                </a:r>
                <a:r>
                  <a:rPr kumimoji="0" lang="en-US" altLang="zh-CN" sz="2800" b="0" dirty="0">
                    <a:latin typeface="Times New Roman" panose="02020603050405020304" pitchFamily="18" charset="0"/>
                    <a:ea typeface="隶书" panose="02010509060101010101" pitchFamily="49" charset="-122"/>
                    <a:cs typeface="Times New Roman" panose="02020603050405020304" pitchFamily="18" charset="0"/>
                  </a:rPr>
                  <a:t>{</a:t>
                </a:r>
                <a14:m>
                  <m:oMath xmlns:m="http://schemas.openxmlformats.org/officeDocument/2006/math">
                    <m:r>
                      <a:rPr kumimoji="0" lang="en-US" altLang="zh-CN" sz="2800" b="0" i="1" smtClean="0">
                        <a:latin typeface="Cambria Math" panose="02040503050406030204" pitchFamily="18" charset="0"/>
                        <a:ea typeface="仿宋" panose="02010609060101010101" pitchFamily="49" charset="-122"/>
                        <a:cs typeface="Times New Roman" panose="02020603050405020304" pitchFamily="18" charset="0"/>
                      </a:rPr>
                      <m:t>𝑟</m:t>
                    </m:r>
                    <m:r>
                      <a:rPr kumimoji="0" lang="en-US" altLang="zh-CN" sz="2800" b="0" i="1" smtClean="0">
                        <a:latin typeface="Cambria Math" panose="02040503050406030204" pitchFamily="18" charset="0"/>
                        <a:ea typeface="仿宋" panose="02010609060101010101" pitchFamily="49" charset="-122"/>
                        <a:cs typeface="Times New Roman" panose="02020603050405020304" pitchFamily="18" charset="0"/>
                      </a:rPr>
                      <m:t>(</m:t>
                    </m:r>
                    <m:r>
                      <a:rPr kumimoji="0" lang="en-US" altLang="zh-CN" sz="2800" b="0" i="1" smtClean="0">
                        <a:latin typeface="Cambria Math" panose="02040503050406030204" pitchFamily="18" charset="0"/>
                        <a:ea typeface="仿宋" panose="02010609060101010101" pitchFamily="49" charset="-122"/>
                        <a:cs typeface="Times New Roman" panose="02020603050405020304" pitchFamily="18" charset="0"/>
                      </a:rPr>
                      <m:t>𝑡</m:t>
                    </m:r>
                    <m:r>
                      <a:rPr kumimoji="0" lang="en-US" altLang="zh-CN" sz="2800" b="0" i="1" smtClean="0">
                        <a:latin typeface="Cambria Math" panose="02040503050406030204" pitchFamily="18" charset="0"/>
                        <a:ea typeface="仿宋" panose="02010609060101010101" pitchFamily="49" charset="-122"/>
                        <a:cs typeface="Times New Roman" panose="02020603050405020304" pitchFamily="18" charset="0"/>
                      </a:rPr>
                      <m:t>)</m:t>
                    </m:r>
                  </m:oMath>
                </a14:m>
                <a:r>
                  <a:rPr kumimoji="0" lang="en-US" altLang="zh-CN" sz="2800" b="0" dirty="0">
                    <a:latin typeface="Times New Roman" panose="02020603050405020304" pitchFamily="18" charset="0"/>
                    <a:ea typeface="隶书" panose="02010509060101010101" pitchFamily="49" charset="-122"/>
                    <a:cs typeface="Times New Roman" panose="02020603050405020304" pitchFamily="18" charset="0"/>
                  </a:rPr>
                  <a:t>, </a:t>
                </a:r>
                <a14:m>
                  <m:oMath xmlns:m="http://schemas.openxmlformats.org/officeDocument/2006/math">
                    <m:sSup>
                      <m:sSupPr>
                        <m:ctrlPr>
                          <a:rPr kumimoji="0" lang="en-US" altLang="zh-CN" sz="2800" b="0" i="1">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800" b="0" i="1">
                            <a:latin typeface="Cambria Math" panose="02040503050406030204" pitchFamily="18" charset="0"/>
                            <a:ea typeface="Cambria Math" panose="02040503050406030204" pitchFamily="18" charset="0"/>
                            <a:cs typeface="Times New Roman" panose="02020603050405020304" pitchFamily="18" charset="0"/>
                          </a:rPr>
                          <m:t>𝑦</m:t>
                        </m:r>
                      </m:e>
                      <m:sup>
                        <m:r>
                          <a:rPr kumimoji="0" lang="en-US" altLang="zh-CN" sz="2800" b="0" i="1">
                            <a:latin typeface="Cambria Math" panose="02040503050406030204" pitchFamily="18" charset="0"/>
                            <a:ea typeface="Cambria Math" panose="02040503050406030204" pitchFamily="18" charset="0"/>
                            <a:cs typeface="Times New Roman" panose="02020603050405020304" pitchFamily="18" charset="0"/>
                          </a:rPr>
                          <m:t>𝑚</m:t>
                        </m:r>
                      </m:sup>
                    </m:sSup>
                    <m:r>
                      <a:rPr kumimoji="0" lang="en-US" altLang="zh-CN" sz="2800" b="0" i="1">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800" b="0" i="1">
                        <a:latin typeface="Cambria Math" panose="02040503050406030204" pitchFamily="18" charset="0"/>
                        <a:ea typeface="Cambria Math" panose="02040503050406030204" pitchFamily="18" charset="0"/>
                        <a:cs typeface="Times New Roman" panose="02020603050405020304" pitchFamily="18" charset="0"/>
                      </a:rPr>
                      <m:t>𝑡</m:t>
                    </m:r>
                    <m:r>
                      <a:rPr kumimoji="0" lang="en-US" altLang="zh-CN" sz="2800" b="0" i="1">
                        <a:latin typeface="Cambria Math" panose="02040503050406030204" pitchFamily="18" charset="0"/>
                        <a:ea typeface="Cambria Math" panose="02040503050406030204" pitchFamily="18" charset="0"/>
                        <a:cs typeface="Times New Roman" panose="02020603050405020304" pitchFamily="18" charset="0"/>
                      </a:rPr>
                      <m:t>)</m:t>
                    </m:r>
                  </m:oMath>
                </a14:m>
                <a:r>
                  <a:rPr kumimoji="0" lang="en-US" altLang="zh-CN" sz="2800" b="0" dirty="0">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输入</a:t>
                </a:r>
                <a:r>
                  <a:rPr kumimoji="0" lang="en-US" altLang="zh-CN" b="0" dirty="0">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输出对</a:t>
                </a: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ctrlPr>
                        </m:sSupPr>
                        <m:e>
                          <m:acc>
                            <m:accPr>
                              <m:chr m:val="̈"/>
                              <m:ctrlP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ctrlPr>
                            </m:accPr>
                            <m:e>
                              <m: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t>𝑦</m:t>
                              </m:r>
                            </m:e>
                          </m:acc>
                        </m:e>
                        <m:sup>
                          <m: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t>𝑚</m:t>
                          </m:r>
                        </m:sup>
                      </m:sSup>
                      <m: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t>=−2</m:t>
                      </m:r>
                      <m:sSup>
                        <m:sSupPr>
                          <m:ctrlP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ctrlPr>
                        </m:sSupPr>
                        <m:e>
                          <m:acc>
                            <m:accPr>
                              <m:chr m:val="̇"/>
                              <m:ctrlP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ctrlPr>
                            </m:accPr>
                            <m:e>
                              <m: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t>𝑦</m:t>
                              </m:r>
                            </m:e>
                          </m:acc>
                        </m:e>
                        <m:sup>
                          <m: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t>𝑚</m:t>
                          </m:r>
                        </m:sup>
                      </m:sSup>
                      <m: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t>−</m:t>
                      </m:r>
                      <m:sSup>
                        <m:sSupPr>
                          <m:ctrlP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ctrlPr>
                        </m:sSupPr>
                        <m:e>
                          <m: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t>𝑦</m:t>
                          </m:r>
                        </m:e>
                        <m:sup>
                          <m: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t>𝑚</m:t>
                          </m:r>
                        </m:sup>
                      </m:sSup>
                      <m: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t>+</m:t>
                      </m:r>
                      <m:r>
                        <a:rPr kumimoji="0" lang="en-US" altLang="zh-CN" b="0" i="1" smtClean="0">
                          <a:latin typeface="Cambria Math" panose="02040503050406030204" pitchFamily="18" charset="0"/>
                          <a:ea typeface="隶书" panose="02010509060101010101" pitchFamily="49" charset="-122"/>
                          <a:cs typeface="Times New Roman" panose="02020603050405020304" pitchFamily="18" charset="0"/>
                        </a:rPr>
                        <m:t>𝑟</m:t>
                      </m:r>
                    </m:oMath>
                  </m:oMathPara>
                </a14:m>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None/>
                </a:pP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控制目标：使被控对象输出</a:t>
                </a:r>
                <a14:m>
                  <m:oMath xmlns:m="http://schemas.openxmlformats.org/officeDocument/2006/math">
                    <m:r>
                      <a:rPr kumimoji="0" lang="en-US" altLang="zh-CN" b="0" i="1">
                        <a:latin typeface="Cambria Math" panose="02040503050406030204" pitchFamily="18" charset="0"/>
                        <a:ea typeface="Cambria Math" panose="02040503050406030204" pitchFamily="18" charset="0"/>
                        <a:cs typeface="Times New Roman" panose="02020603050405020304" pitchFamily="18" charset="0"/>
                      </a:rPr>
                      <m:t>𝑦</m:t>
                    </m:r>
                    <m:d>
                      <m:dPr>
                        <m:ctrlPr>
                          <a:rPr kumimoji="0" lang="en-US" altLang="zh-CN" b="0" i="1">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b="0" i="1">
                            <a:latin typeface="Cambria Math" panose="02040503050406030204" pitchFamily="18" charset="0"/>
                            <a:ea typeface="Cambria Math" panose="02040503050406030204" pitchFamily="18" charset="0"/>
                            <a:cs typeface="Times New Roman" panose="02020603050405020304" pitchFamily="18" charset="0"/>
                          </a:rPr>
                          <m:t>𝑡</m:t>
                        </m:r>
                      </m:e>
                    </m:d>
                  </m:oMath>
                </a14:m>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一致地趋于参考模型输出</a:t>
                </a: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unc>
                        <m:funcPr>
                          <m:ctrlPr>
                            <a:rPr kumimoji="0" lang="en-US" altLang="zh-CN" b="0" i="1" smtClean="0">
                              <a:latin typeface="Cambria Math" panose="02040503050406030204" pitchFamily="18" charset="0"/>
                              <a:ea typeface="仿宋" panose="02010609060101010101" pitchFamily="49" charset="-122"/>
                              <a:cs typeface="Times New Roman" panose="02020603050405020304" pitchFamily="18" charset="0"/>
                            </a:rPr>
                          </m:ctrlPr>
                        </m:funcPr>
                        <m:fName>
                          <m:limLow>
                            <m:limLowPr>
                              <m:ctrlPr>
                                <a:rPr kumimoji="0" lang="en-US" altLang="zh-CN" b="0" i="1" smtClean="0">
                                  <a:latin typeface="Cambria Math" panose="02040503050406030204" pitchFamily="18" charset="0"/>
                                  <a:ea typeface="仿宋" panose="02010609060101010101" pitchFamily="49" charset="-122"/>
                                  <a:cs typeface="Times New Roman" panose="02020603050405020304" pitchFamily="18" charset="0"/>
                                </a:rPr>
                              </m:ctrlPr>
                            </m:limLowPr>
                            <m:e>
                              <m:r>
                                <m:rPr>
                                  <m:sty m:val="p"/>
                                </m:rPr>
                                <a:rPr kumimoji="0" lang="en-US" altLang="zh-CN" b="0" smtClean="0">
                                  <a:latin typeface="Cambria Math" panose="02040503050406030204" pitchFamily="18" charset="0"/>
                                  <a:ea typeface="仿宋" panose="02010609060101010101" pitchFamily="49" charset="-122"/>
                                  <a:cs typeface="Times New Roman" panose="02020603050405020304" pitchFamily="18" charset="0"/>
                                </a:rPr>
                                <m:t>lim</m:t>
                              </m:r>
                            </m:e>
                            <m:lim>
                              <m:r>
                                <a:rPr kumimoji="0" lang="en-US" altLang="zh-CN" b="0" i="1" smtClean="0">
                                  <a:latin typeface="Cambria Math" panose="02040503050406030204" pitchFamily="18" charset="0"/>
                                  <a:ea typeface="仿宋" panose="02010609060101010101" pitchFamily="49" charset="-122"/>
                                  <a:cs typeface="Times New Roman" panose="02020603050405020304" pitchFamily="18" charset="0"/>
                                </a:rPr>
                                <m:t>𝑡</m:t>
                              </m:r>
                              <m:r>
                                <a:rPr kumimoji="0"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lim>
                          </m:limLow>
                        </m:fName>
                        <m:e>
                          <m:r>
                            <a:rPr kumimoji="0"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b="0" i="1" smtClean="0">
                              <a:latin typeface="Cambria Math" panose="02040503050406030204" pitchFamily="18" charset="0"/>
                              <a:ea typeface="Cambria Math" panose="02040503050406030204" pitchFamily="18" charset="0"/>
                              <a:cs typeface="Times New Roman" panose="02020603050405020304" pitchFamily="18" charset="0"/>
                            </a:rPr>
                            <m:t>𝑦</m:t>
                          </m:r>
                          <m:d>
                            <m:dPr>
                              <m:ctrlPr>
                                <a:rPr kumimoji="0"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b="0" i="1" smtClean="0">
                                  <a:latin typeface="Cambria Math" panose="02040503050406030204" pitchFamily="18" charset="0"/>
                                  <a:ea typeface="Cambria Math" panose="02040503050406030204" pitchFamily="18" charset="0"/>
                                  <a:cs typeface="Times New Roman" panose="02020603050405020304" pitchFamily="18" charset="0"/>
                                </a:rPr>
                                <m:t>𝑡</m:t>
                              </m:r>
                            </m:e>
                          </m:d>
                          <m:r>
                            <a:rPr kumimoji="0"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altLang="zh-CN"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b="0" i="1" smtClean="0">
                                  <a:latin typeface="Cambria Math" panose="02040503050406030204" pitchFamily="18" charset="0"/>
                                  <a:ea typeface="Cambria Math" panose="02040503050406030204" pitchFamily="18" charset="0"/>
                                  <a:cs typeface="Times New Roman" panose="02020603050405020304" pitchFamily="18" charset="0"/>
                                </a:rPr>
                                <m:t>𝑦</m:t>
                              </m:r>
                            </m:e>
                            <m:sup>
                              <m:r>
                                <a:rPr kumimoji="0" lang="en-US" altLang="zh-CN" b="0" i="1" smtClean="0">
                                  <a:latin typeface="Cambria Math" panose="02040503050406030204" pitchFamily="18" charset="0"/>
                                  <a:ea typeface="Cambria Math" panose="02040503050406030204" pitchFamily="18" charset="0"/>
                                  <a:cs typeface="Times New Roman" panose="02020603050405020304" pitchFamily="18" charset="0"/>
                                </a:rPr>
                                <m:t>𝑚</m:t>
                              </m:r>
                            </m:sup>
                          </m:sSup>
                          <m:r>
                            <a:rPr kumimoji="0"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b="0" i="1" smtClean="0">
                              <a:latin typeface="Cambria Math" panose="02040503050406030204" pitchFamily="18" charset="0"/>
                              <a:ea typeface="Cambria Math" panose="02040503050406030204" pitchFamily="18" charset="0"/>
                              <a:cs typeface="Times New Roman" panose="02020603050405020304" pitchFamily="18" charset="0"/>
                            </a:rPr>
                            <m:t>𝑡</m:t>
                          </m:r>
                          <m:r>
                            <a:rPr kumimoji="0"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e>
                      </m:func>
                      <m:r>
                        <a:rPr kumimoji="0" lang="en-US" altLang="zh-CN" b="0" i="1" smtClean="0">
                          <a:latin typeface="Cambria Math" panose="02040503050406030204" pitchFamily="18" charset="0"/>
                          <a:ea typeface="Cambria Math" panose="02040503050406030204" pitchFamily="18" charset="0"/>
                          <a:cs typeface="Times New Roman" panose="02020603050405020304" pitchFamily="18" charset="0"/>
                        </a:rPr>
                        <m:t>≤</m:t>
                      </m:r>
                      <m:r>
                        <a:rPr kumimoji="0" lang="zh-CN" altLang="en-US" b="0" i="1" smtClean="0">
                          <a:latin typeface="Cambria Math" panose="02040503050406030204" pitchFamily="18" charset="0"/>
                          <a:ea typeface="Cambria Math" panose="02040503050406030204" pitchFamily="18" charset="0"/>
                          <a:cs typeface="Times New Roman" panose="02020603050405020304" pitchFamily="18" charset="0"/>
                        </a:rPr>
                        <m:t>𝜀</m:t>
                      </m:r>
                    </m:oMath>
                  </m:oMathPara>
                </a14:m>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endParaRPr kumimoji="0" lang="en-US" altLang="zh-CN" b="0" dirty="0">
                  <a:latin typeface="Times New Roman" panose="02020603050405020304" pitchFamily="18" charset="0"/>
                  <a:ea typeface="仿宋" panose="02010609060101010101" pitchFamily="49" charset="-122"/>
                  <a:cs typeface="Times New Roman" panose="02020603050405020304" pitchFamily="18" charset="0"/>
                </a:endParaRPr>
              </a:p>
              <a:p>
                <a:endParaRPr kumimoji="0" lang="zh-CN" altLang="en-US" b="0" dirty="0"/>
              </a:p>
            </p:txBody>
          </p:sp>
        </mc:Choice>
        <mc:Fallback xmlns="">
          <p:sp>
            <p:nvSpPr>
              <p:cNvPr id="6" name="内容占位符 2"/>
              <p:cNvSpPr txBox="1">
                <a:spLocks noRot="1" noChangeAspect="1" noMove="1" noResize="1" noEditPoints="1" noAdjustHandles="1" noChangeArrowheads="1" noChangeShapeType="1" noTextEdit="1"/>
              </p:cNvSpPr>
              <p:nvPr/>
            </p:nvSpPr>
            <p:spPr>
              <a:xfrm>
                <a:off x="0" y="1550616"/>
                <a:ext cx="8964488" cy="4326656"/>
              </a:xfrm>
              <a:prstGeom prst="rect">
                <a:avLst/>
              </a:prstGeom>
              <a:blipFill>
                <a:blip r:embed="rId3"/>
                <a:stretch>
                  <a:fillRect l="-1564" t="-3521"/>
                </a:stretch>
              </a:blipFill>
            </p:spPr>
            <p:txBody>
              <a:bodyPr/>
              <a:lstStyle/>
              <a:p>
                <a:r>
                  <a:rPr lang="zh-CN" altLang="en-US">
                    <a:noFill/>
                  </a:rPr>
                  <a:t> </a:t>
                </a:r>
              </a:p>
            </p:txBody>
          </p:sp>
        </mc:Fallback>
      </mc:AlternateContent>
      <p:sp>
        <p:nvSpPr>
          <p:cNvPr id="7" name="标题 1"/>
          <p:cNvSpPr>
            <a:spLocks noGrp="1"/>
          </p:cNvSpPr>
          <p:nvPr>
            <p:ph type="title"/>
          </p:nvPr>
        </p:nvSpPr>
        <p:spPr>
          <a:xfrm>
            <a:off x="457200" y="557808"/>
            <a:ext cx="8229600" cy="1143000"/>
          </a:xfrm>
        </p:spPr>
        <p:txBody>
          <a:bodyPr/>
          <a:lstStyle/>
          <a:p>
            <a:r>
              <a:rPr lang="zh-CN" altLang="en-US" dirty="0"/>
              <a:t>神经网络自适应控制</a:t>
            </a:r>
          </a:p>
        </p:txBody>
      </p:sp>
    </p:spTree>
    <p:extLst>
      <p:ext uri="{BB962C8B-B14F-4D97-AF65-F5344CB8AC3E}">
        <p14:creationId xmlns:p14="http://schemas.microsoft.com/office/powerpoint/2010/main" val="24554478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084169" y="51135"/>
            <a:ext cx="2880320" cy="433387"/>
          </a:xfrm>
        </p:spPr>
        <p:txBody>
          <a:bodyPr/>
          <a:lstStyle/>
          <a:p>
            <a:r>
              <a:rPr lang="zh-CN" altLang="en-US" dirty="0"/>
              <a:t>直接参考模型自适应控制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109</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19410" y="1700809"/>
                <a:ext cx="9124590" cy="2520280"/>
              </a:xfrm>
              <a:prstGeom prst="rect">
                <a:avLst/>
              </a:prstGeom>
              <a:ln>
                <a:noFill/>
              </a:ln>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zh-CN" altLang="en-US" sz="2800" b="0" dirty="0">
                    <a:latin typeface="隶书" panose="02010509060101010101" pitchFamily="49" charset="-122"/>
                    <a:ea typeface="隶书" panose="02010509060101010101" pitchFamily="49" charset="-122"/>
                  </a:rPr>
                  <a:t>使被控对象与参考模型输出之差</a:t>
                </a:r>
                <a14:m>
                  <m:oMath xmlns:m="http://schemas.openxmlformats.org/officeDocument/2006/math">
                    <m:sSub>
                      <m:sSubPr>
                        <m:ctrlPr>
                          <a:rPr kumimoji="0" lang="en-US" altLang="zh-CN" sz="2800" b="0" i="1" smtClean="0">
                            <a:latin typeface="Cambria Math" panose="02040503050406030204" pitchFamily="18" charset="0"/>
                          </a:rPr>
                        </m:ctrlPr>
                      </m:sSubPr>
                      <m:e>
                        <m:r>
                          <a:rPr kumimoji="0" lang="en-US" altLang="zh-CN" sz="2800" b="0" i="1" smtClean="0">
                            <a:latin typeface="Cambria Math" panose="02040503050406030204" pitchFamily="18" charset="0"/>
                          </a:rPr>
                          <m:t>𝑒</m:t>
                        </m:r>
                      </m:e>
                      <m:sub>
                        <m:r>
                          <a:rPr kumimoji="0" lang="en-US" altLang="zh-CN" sz="2800" b="0" i="1" smtClean="0">
                            <a:latin typeface="Cambria Math" panose="02040503050406030204" pitchFamily="18" charset="0"/>
                          </a:rPr>
                          <m:t>𝑐</m:t>
                        </m:r>
                      </m:sub>
                    </m:sSub>
                    <m:d>
                      <m:dPr>
                        <m:ctrlPr>
                          <a:rPr kumimoji="0" lang="en-US" altLang="zh-CN" sz="2800" b="0" i="1" smtClean="0">
                            <a:latin typeface="Cambria Math" panose="02040503050406030204" pitchFamily="18" charset="0"/>
                          </a:rPr>
                        </m:ctrlPr>
                      </m:dPr>
                      <m:e>
                        <m:r>
                          <a:rPr kumimoji="0" lang="en-US" altLang="zh-CN" sz="2800" b="0" i="1" smtClean="0">
                            <a:latin typeface="Cambria Math" panose="02040503050406030204" pitchFamily="18" charset="0"/>
                          </a:rPr>
                          <m:t>𝑡</m:t>
                        </m:r>
                      </m:e>
                    </m:d>
                    <m:r>
                      <a:rPr kumimoji="0" lang="en-US" altLang="zh-CN" sz="2800" b="0" i="1" smtClean="0">
                        <a:latin typeface="Cambria Math" panose="02040503050406030204" pitchFamily="18" charset="0"/>
                      </a:rPr>
                      <m:t>=</m:t>
                    </m:r>
                    <m:r>
                      <a:rPr kumimoji="0" lang="en-US" altLang="zh-CN" sz="2800" b="0" i="1" smtClean="0">
                        <a:latin typeface="Cambria Math" panose="02040503050406030204" pitchFamily="18" charset="0"/>
                      </a:rPr>
                      <m:t>𝑦</m:t>
                    </m:r>
                    <m:d>
                      <m:dPr>
                        <m:ctrlPr>
                          <a:rPr kumimoji="0" lang="en-US" altLang="zh-CN" sz="2800" b="0" i="1" smtClean="0">
                            <a:latin typeface="Cambria Math" panose="02040503050406030204" pitchFamily="18" charset="0"/>
                          </a:rPr>
                        </m:ctrlPr>
                      </m:dPr>
                      <m:e>
                        <m:r>
                          <a:rPr kumimoji="0" lang="en-US" altLang="zh-CN" sz="2800" b="0" i="1" smtClean="0">
                            <a:latin typeface="Cambria Math" panose="02040503050406030204" pitchFamily="18" charset="0"/>
                          </a:rPr>
                          <m:t>𝑡</m:t>
                        </m:r>
                      </m:e>
                    </m:d>
                    <m:r>
                      <a:rPr kumimoji="0" lang="en-US" altLang="zh-CN" sz="2800" b="0" i="1" smtClean="0">
                        <a:latin typeface="Cambria Math" panose="02040503050406030204" pitchFamily="18" charset="0"/>
                      </a:rPr>
                      <m:t>−</m:t>
                    </m:r>
                    <m:sSup>
                      <m:sSupPr>
                        <m:ctrlPr>
                          <a:rPr kumimoji="0" lang="en-US" altLang="zh-CN" sz="2800" b="0" i="1" smtClean="0">
                            <a:latin typeface="Cambria Math" panose="02040503050406030204" pitchFamily="18" charset="0"/>
                          </a:rPr>
                        </m:ctrlPr>
                      </m:sSupPr>
                      <m:e>
                        <m:r>
                          <a:rPr kumimoji="0" lang="en-US" altLang="zh-CN" sz="2800" b="0" i="1" smtClean="0">
                            <a:latin typeface="Cambria Math" panose="02040503050406030204" pitchFamily="18" charset="0"/>
                          </a:rPr>
                          <m:t>𝑦</m:t>
                        </m:r>
                      </m:e>
                      <m:sup>
                        <m:r>
                          <a:rPr kumimoji="0" lang="en-US" altLang="zh-CN" sz="2800" b="0" i="1" smtClean="0">
                            <a:latin typeface="Cambria Math" panose="02040503050406030204" pitchFamily="18" charset="0"/>
                          </a:rPr>
                          <m:t>𝑚</m:t>
                        </m:r>
                      </m:sup>
                    </m:sSup>
                    <m:r>
                      <a:rPr kumimoji="0" lang="en-US" altLang="zh-CN" sz="2800" b="0" i="1" smtClean="0">
                        <a:latin typeface="Cambria Math" panose="02040503050406030204" pitchFamily="18" charset="0"/>
                      </a:rPr>
                      <m:t>(</m:t>
                    </m:r>
                    <m:r>
                      <a:rPr kumimoji="0" lang="en-US" altLang="zh-CN" sz="2800" b="0" i="1" smtClean="0">
                        <a:latin typeface="Cambria Math" panose="02040503050406030204" pitchFamily="18" charset="0"/>
                      </a:rPr>
                      <m:t>𝑡</m:t>
                    </m:r>
                    <m:r>
                      <a:rPr kumimoji="0" lang="en-US" altLang="zh-CN" sz="2800" b="0" i="1" smtClean="0">
                        <a:latin typeface="Cambria Math" panose="02040503050406030204" pitchFamily="18" charset="0"/>
                      </a:rPr>
                      <m:t>)→0</m:t>
                    </m:r>
                  </m:oMath>
                </a14:m>
                <a:r>
                  <a:rPr kumimoji="0" lang="zh-CN" altLang="en-US" sz="2800" b="0" dirty="0">
                    <a:latin typeface="隶书" panose="02010509060101010101" pitchFamily="49" charset="-122"/>
                    <a:ea typeface="隶书" panose="02010509060101010101" pitchFamily="49" charset="-122"/>
                  </a:rPr>
                  <a:t>或</a:t>
                </a:r>
                <a14:m>
                  <m:oMath xmlns:m="http://schemas.openxmlformats.org/officeDocument/2006/math">
                    <m:sSub>
                      <m:sSubPr>
                        <m:ctrlPr>
                          <a:rPr kumimoji="0" lang="en-US" altLang="zh-CN" sz="2800" b="0" i="1">
                            <a:latin typeface="Cambria Math" panose="02040503050406030204" pitchFamily="18" charset="0"/>
                          </a:rPr>
                        </m:ctrlPr>
                      </m:sSubPr>
                      <m:e>
                        <m:r>
                          <a:rPr kumimoji="0" lang="en-US" altLang="zh-CN" sz="2800" b="0" i="1">
                            <a:latin typeface="Cambria Math" panose="02040503050406030204" pitchFamily="18" charset="0"/>
                          </a:rPr>
                          <m:t>𝑒</m:t>
                        </m:r>
                      </m:e>
                      <m:sub>
                        <m:r>
                          <a:rPr kumimoji="0" lang="en-US" altLang="zh-CN" sz="2800" b="0" i="1">
                            <a:latin typeface="Cambria Math" panose="02040503050406030204" pitchFamily="18" charset="0"/>
                          </a:rPr>
                          <m:t>𝑐</m:t>
                        </m:r>
                      </m:sub>
                    </m:sSub>
                    <m:d>
                      <m:dPr>
                        <m:ctrlPr>
                          <a:rPr kumimoji="0" lang="en-US" altLang="zh-CN" sz="2800" b="0" i="1">
                            <a:latin typeface="Cambria Math" panose="02040503050406030204" pitchFamily="18" charset="0"/>
                          </a:rPr>
                        </m:ctrlPr>
                      </m:dPr>
                      <m:e>
                        <m:r>
                          <a:rPr kumimoji="0" lang="en-US" altLang="zh-CN" sz="2800" b="0" i="1">
                            <a:latin typeface="Cambria Math" panose="02040503050406030204" pitchFamily="18" charset="0"/>
                          </a:rPr>
                          <m:t>𝑡</m:t>
                        </m:r>
                      </m:e>
                    </m:d>
                  </m:oMath>
                </a14:m>
                <a:r>
                  <a:rPr kumimoji="0" lang="zh-CN" altLang="en-US" sz="2800" b="0" dirty="0">
                    <a:latin typeface="隶书" panose="02010509060101010101" pitchFamily="49" charset="-122"/>
                    <a:ea typeface="隶书" panose="02010509060101010101" pitchFamily="49" charset="-122"/>
                  </a:rPr>
                  <a:t>的二次型最小</a:t>
                </a:r>
                <a:endParaRPr kumimoji="0" lang="en-US" altLang="zh-CN" sz="2800" b="0" dirty="0">
                  <a:latin typeface="隶书" panose="02010509060101010101" pitchFamily="49" charset="-122"/>
                  <a:ea typeface="隶书" panose="02010509060101010101" pitchFamily="49" charset="-122"/>
                </a:endParaRPr>
              </a:p>
              <a:p>
                <a:r>
                  <a:rPr kumimoji="0" lang="zh-CN" altLang="en-US" sz="2800" b="0" dirty="0">
                    <a:latin typeface="隶书" panose="02010509060101010101" pitchFamily="49" charset="-122"/>
                    <a:ea typeface="隶书" panose="02010509060101010101" pitchFamily="49" charset="-122"/>
                  </a:rPr>
                  <a:t>需要知道对象的数学模型</a:t>
                </a:r>
                <a:r>
                  <a:rPr kumimoji="0" lang="en-US" altLang="zh-CN" sz="2800" b="0" dirty="0">
                    <a:latin typeface="隶书" panose="02010509060101010101" pitchFamily="49" charset="-122"/>
                    <a:ea typeface="隶书" panose="02010509060101010101" pitchFamily="49" charset="-122"/>
                  </a:rPr>
                  <a:t>(</a:t>
                </a:r>
                <a:r>
                  <a:rPr kumimoji="0" lang="en-US" altLang="zh-CN" sz="2800" b="0" dirty="0" err="1">
                    <a:latin typeface="Times New Roman" panose="02020603050405020304" pitchFamily="18" charset="0"/>
                    <a:ea typeface="隶书" panose="02010509060101010101" pitchFamily="49" charset="-122"/>
                    <a:cs typeface="Times New Roman" panose="02020603050405020304" pitchFamily="18" charset="0"/>
                  </a:rPr>
                  <a:t>Jacobian</a:t>
                </a:r>
                <a:r>
                  <a:rPr kumimoji="0" lang="zh-CN" altLang="en-US" sz="2800" b="0" dirty="0">
                    <a:latin typeface="隶书" panose="02010509060101010101" pitchFamily="49" charset="-122"/>
                    <a:ea typeface="隶书" panose="02010509060101010101" pitchFamily="49" charset="-122"/>
                  </a:rPr>
                  <a:t>信息</a:t>
                </a:r>
                <a14:m>
                  <m:oMath xmlns:m="http://schemas.openxmlformats.org/officeDocument/2006/math">
                    <m:f>
                      <m:fPr>
                        <m:ctrlPr>
                          <a:rPr kumimoji="0" lang="en-US" altLang="zh-CN" sz="2800" b="0" i="1">
                            <a:latin typeface="Cambria Math" panose="02040503050406030204" pitchFamily="18" charset="0"/>
                            <a:ea typeface="隶书" panose="02010509060101010101" pitchFamily="49" charset="-122"/>
                          </a:rPr>
                        </m:ctrlPr>
                      </m:fPr>
                      <m:num>
                        <m:r>
                          <a:rPr kumimoji="0" lang="en-US" altLang="zh-CN" sz="2800" b="0">
                            <a:latin typeface="Cambria Math" panose="02040503050406030204" pitchFamily="18" charset="0"/>
                            <a:ea typeface="隶书" panose="02010509060101010101" pitchFamily="49" charset="-122"/>
                          </a:rPr>
                          <m:t>𝜕</m:t>
                        </m:r>
                        <m:r>
                          <a:rPr kumimoji="0" lang="en-US" altLang="zh-CN" sz="2800" b="0">
                            <a:latin typeface="Cambria Math" panose="02040503050406030204" pitchFamily="18" charset="0"/>
                            <a:ea typeface="隶书" panose="02010509060101010101" pitchFamily="49" charset="-122"/>
                          </a:rPr>
                          <m:t>𝑦</m:t>
                        </m:r>
                      </m:num>
                      <m:den>
                        <m:r>
                          <a:rPr kumimoji="0" lang="en-US" altLang="zh-CN" sz="2800" b="0">
                            <a:latin typeface="Cambria Math" panose="02040503050406030204" pitchFamily="18" charset="0"/>
                            <a:ea typeface="隶书" panose="02010509060101010101" pitchFamily="49" charset="-122"/>
                          </a:rPr>
                          <m:t>𝜕</m:t>
                        </m:r>
                        <m:r>
                          <a:rPr kumimoji="0" lang="en-US" altLang="zh-CN" sz="2800" b="0">
                            <a:latin typeface="Cambria Math" panose="02040503050406030204" pitchFamily="18" charset="0"/>
                            <a:ea typeface="隶书" panose="02010509060101010101" pitchFamily="49" charset="-122"/>
                          </a:rPr>
                          <m:t>𝑢</m:t>
                        </m:r>
                      </m:den>
                    </m:f>
                  </m:oMath>
                </a14:m>
                <a:r>
                  <a:rPr kumimoji="0" lang="en-US" altLang="zh-CN" sz="2800" b="0" dirty="0">
                    <a:latin typeface="隶书" panose="02010509060101010101" pitchFamily="49" charset="-122"/>
                    <a:ea typeface="隶书" panose="02010509060101010101" pitchFamily="49" charset="-122"/>
                  </a:rPr>
                  <a:t>)</a:t>
                </a:r>
                <a:r>
                  <a:rPr kumimoji="0" lang="zh-CN" altLang="en-US" sz="2800" b="0" dirty="0">
                    <a:latin typeface="隶书" panose="02010509060101010101" pitchFamily="49" charset="-122"/>
                    <a:ea typeface="隶书" panose="02010509060101010101" pitchFamily="49" charset="-122"/>
                  </a:rPr>
                  <a:t>才能通过误差反向传播算法修正网络权值，但对象通常含有未知参数</a:t>
                </a:r>
                <a:endParaRPr kumimoji="0" lang="en-US" altLang="zh-CN" sz="28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19410" y="1700809"/>
                <a:ext cx="9124590" cy="2520280"/>
              </a:xfrm>
              <a:prstGeom prst="rect">
                <a:avLst/>
              </a:prstGeom>
              <a:blipFill>
                <a:blip r:embed="rId2"/>
                <a:stretch>
                  <a:fillRect l="-1202" t="-2906" r="-668" b="-8232"/>
                </a:stretch>
              </a:blipFill>
              <a:ln>
                <a:noFill/>
              </a:ln>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4225501" y="3933056"/>
            <a:ext cx="4748178" cy="2444083"/>
          </a:xfrm>
          <a:prstGeom prst="rect">
            <a:avLst/>
          </a:prstGeom>
        </p:spPr>
      </p:pic>
      <p:sp>
        <p:nvSpPr>
          <p:cNvPr id="2" name="文本框 1"/>
          <p:cNvSpPr txBox="1"/>
          <p:nvPr/>
        </p:nvSpPr>
        <p:spPr>
          <a:xfrm>
            <a:off x="323528" y="4784057"/>
            <a:ext cx="4134465" cy="954107"/>
          </a:xfrm>
          <a:prstGeom prst="rect">
            <a:avLst/>
          </a:prstGeom>
          <a:noFill/>
        </p:spPr>
        <p:txBody>
          <a:bodyPr wrap="none" rtlCol="0">
            <a:spAutoFit/>
          </a:bodyPr>
          <a:lstStyle/>
          <a:p>
            <a:r>
              <a:rPr kumimoji="0" lang="zh-CN" altLang="en-US" b="0" dirty="0">
                <a:solidFill>
                  <a:srgbClr val="FF0000"/>
                </a:solidFill>
                <a:latin typeface="隶书" panose="02010509060101010101" pitchFamily="49" charset="-122"/>
              </a:rPr>
              <a:t>直接参考模型自适应控制</a:t>
            </a:r>
            <a:endParaRPr kumimoji="0" lang="en-US" altLang="zh-CN" b="0" dirty="0">
              <a:solidFill>
                <a:srgbClr val="FF0000"/>
              </a:solidFill>
              <a:latin typeface="隶书" panose="02010509060101010101" pitchFamily="49" charset="-122"/>
            </a:endParaRPr>
          </a:p>
          <a:p>
            <a:endParaRPr lang="zh-CN" altLang="en-US" dirty="0"/>
          </a:p>
        </p:txBody>
      </p:sp>
      <p:sp>
        <p:nvSpPr>
          <p:cNvPr id="8" name="标题 1"/>
          <p:cNvSpPr>
            <a:spLocks noGrp="1"/>
          </p:cNvSpPr>
          <p:nvPr>
            <p:ph type="title"/>
          </p:nvPr>
        </p:nvSpPr>
        <p:spPr>
          <a:xfrm>
            <a:off x="457200" y="557808"/>
            <a:ext cx="8229600" cy="1143000"/>
          </a:xfrm>
        </p:spPr>
        <p:txBody>
          <a:bodyPr/>
          <a:lstStyle/>
          <a:p>
            <a:r>
              <a:rPr lang="zh-CN" altLang="en-US" dirty="0"/>
              <a:t>神经网络自适应控制</a:t>
            </a:r>
          </a:p>
        </p:txBody>
      </p:sp>
    </p:spTree>
    <p:extLst>
      <p:ext uri="{BB962C8B-B14F-4D97-AF65-F5344CB8AC3E}">
        <p14:creationId xmlns:p14="http://schemas.microsoft.com/office/powerpoint/2010/main" val="998371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人工神经元模型</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11</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556791"/>
                <a:ext cx="8569077" cy="5164683"/>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ü"/>
                  <a:defRPr/>
                </a:pPr>
                <a:r>
                  <a:rPr kumimoji="0" lang="en-US" altLang="zh-CN" sz="3000" b="0" dirty="0" err="1">
                    <a:latin typeface="Times New Roman" panose="02020603050405020304" pitchFamily="18" charset="0"/>
                    <a:ea typeface="隶书" panose="02010509060101010101" pitchFamily="49" charset="-122"/>
                    <a:cs typeface="Times New Roman" panose="02020603050405020304" pitchFamily="18" charset="0"/>
                  </a:rPr>
                  <a:t>ReLU</a:t>
                </a:r>
                <a:r>
                  <a:rPr kumimoji="0" lang="zh-CN" altLang="en-US" sz="3000" b="0" dirty="0">
                    <a:latin typeface="Times New Roman" panose="02020603050405020304" pitchFamily="18" charset="0"/>
                    <a:ea typeface="隶书" panose="02010509060101010101" pitchFamily="49" charset="-122"/>
                    <a:cs typeface="Times New Roman" panose="02020603050405020304" pitchFamily="18" charset="0"/>
                  </a:rPr>
                  <a:t>函数（</a:t>
                </a:r>
                <a:r>
                  <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rPr>
                  <a:t>Rectified Linear Unit, </a:t>
                </a:r>
                <a:r>
                  <a:rPr kumimoji="0" lang="en-US" altLang="zh-CN" sz="3000" b="0" dirty="0" err="1">
                    <a:latin typeface="Times New Roman" panose="02020603050405020304" pitchFamily="18" charset="0"/>
                    <a:ea typeface="隶书" panose="02010509060101010101" pitchFamily="49" charset="-122"/>
                    <a:cs typeface="Times New Roman" panose="02020603050405020304" pitchFamily="18" charset="0"/>
                  </a:rPr>
                  <a:t>ReLU</a:t>
                </a:r>
                <a:r>
                  <a:rPr kumimoji="0" lang="zh-CN" altLang="en-US" sz="3000" b="0" dirty="0">
                    <a:latin typeface="Times New Roman" panose="02020603050405020304" pitchFamily="18" charset="0"/>
                    <a:ea typeface="隶书" panose="02010509060101010101" pitchFamily="49" charset="-122"/>
                    <a:cs typeface="Times New Roman" panose="02020603050405020304" pitchFamily="18" charset="0"/>
                  </a:rPr>
                  <a:t>）</a:t>
                </a:r>
                <a:endPar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defRPr/>
                </a:pPr>
                <a:r>
                  <a:rPr kumimoji="0" lang="zh-CN" altLang="en-US" sz="2800" b="0" dirty="0">
                    <a:latin typeface="隶书" panose="02010509060101010101" pitchFamily="49" charset="-122"/>
                    <a:ea typeface="隶书" panose="02010509060101010101" pitchFamily="49" charset="-122"/>
                  </a:rPr>
                  <a:t>  线性整流函数</a:t>
                </a:r>
                <a:r>
                  <a:rPr kumimoji="0" lang="en-US" altLang="zh-CN" sz="2800" b="0" dirty="0">
                    <a:latin typeface="隶书" panose="02010509060101010101" pitchFamily="49" charset="-122"/>
                    <a:ea typeface="隶书" panose="02010509060101010101" pitchFamily="49" charset="-122"/>
                  </a:rPr>
                  <a:t>,</a:t>
                </a:r>
                <a:r>
                  <a:rPr kumimoji="0" lang="zh-CN" altLang="en-US" sz="2800" b="0" dirty="0">
                    <a:latin typeface="隶书" panose="02010509060101010101" pitchFamily="49" charset="-122"/>
                    <a:ea typeface="隶书" panose="02010509060101010101" pitchFamily="49" charset="-122"/>
                  </a:rPr>
                  <a:t>又称修正线性单元</a:t>
                </a:r>
                <a:endParaRPr kumimoji="0" lang="en-US" altLang="zh-CN" sz="2800" b="0" dirty="0">
                  <a:latin typeface="隶书" panose="02010509060101010101" pitchFamily="49" charset="-122"/>
                  <a:ea typeface="隶书" panose="02010509060101010101" pitchFamily="49" charset="-122"/>
                </a:endParaRPr>
              </a:p>
              <a:p>
                <a:pPr>
                  <a:defRPr/>
                </a:pPr>
                <a:r>
                  <a:rPr kumimoji="0" lang="zh-CN" altLang="en-US" sz="2800" b="0" dirty="0">
                    <a:latin typeface="隶书" panose="02010509060101010101" pitchFamily="49" charset="-122"/>
                    <a:ea typeface="隶书" panose="02010509060101010101" pitchFamily="49" charset="-122"/>
                  </a:rPr>
                  <a:t>更加有效率的梯度下降以及反向传播：避免了梯度爆炸和梯度消失问题，加快训练速度</a:t>
                </a:r>
                <a:endParaRPr kumimoji="0" lang="en-US" altLang="zh-CN" sz="2800" b="0" dirty="0">
                  <a:latin typeface="隶书" panose="02010509060101010101" pitchFamily="49" charset="-122"/>
                  <a:ea typeface="隶书" panose="02010509060101010101" pitchFamily="49" charset="-122"/>
                </a:endParaRPr>
              </a:p>
              <a:p>
                <a:pPr>
                  <a:defRPr/>
                </a:pPr>
                <a:r>
                  <a:rPr kumimoji="0" lang="zh-CN" altLang="en-US" sz="2800" b="0" dirty="0">
                    <a:latin typeface="隶书" panose="02010509060101010101" pitchFamily="49" charset="-122"/>
                    <a:ea typeface="隶书" panose="02010509060101010101" pitchFamily="49" charset="-122"/>
                  </a:rPr>
                  <a:t>计算简单</a:t>
                </a:r>
                <a:endParaRPr kumimoji="0" lang="en-US" altLang="zh-CN" sz="28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endParaRPr kumimoji="0" lang="en-US" altLang="zh-CN" sz="28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endParaRPr kumimoji="0" lang="en-US" altLang="zh-CN" sz="30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r>
                  <a:rPr lang="zh-CN" altLang="en-US" sz="1800" b="0" i="0" u="none" strike="noStrike" dirty="0">
                    <a:latin typeface="Inherited"/>
                  </a:rPr>
                  <a:t> </a:t>
                </a:r>
                <a:endParaRPr kumimoji="0" lang="en-US" altLang="zh-CN" sz="30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14:m>
                  <m:oMathPara xmlns:m="http://schemas.openxmlformats.org/officeDocument/2006/math">
                    <m:oMathParaPr>
                      <m:jc m:val="centerGroup"/>
                    </m:oMathParaPr>
                    <m:oMath xmlns:m="http://schemas.openxmlformats.org/officeDocument/2006/math">
                      <m:r>
                        <a:rPr kumimoji="0" lang="en-US" altLang="zh-CN" sz="3000" b="0" i="1" smtClean="0">
                          <a:latin typeface="Cambria Math" panose="02040503050406030204" pitchFamily="18" charset="0"/>
                          <a:ea typeface="隶书" panose="02010509060101010101" pitchFamily="49" charset="-122"/>
                        </a:rPr>
                        <m:t> </m:t>
                      </m:r>
                    </m:oMath>
                  </m:oMathPara>
                </a14:m>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556791"/>
                <a:ext cx="8569077" cy="5164683"/>
              </a:xfrm>
              <a:prstGeom prst="rect">
                <a:avLst/>
              </a:prstGeom>
              <a:blipFill>
                <a:blip r:embed="rId2"/>
                <a:stretch>
                  <a:fillRect l="-1494" t="-1887"/>
                </a:stretch>
              </a:blipFill>
            </p:spPr>
            <p:txBody>
              <a:bodyPr/>
              <a:lstStyle/>
              <a:p>
                <a:r>
                  <a:rPr lang="zh-CN" altLang="en-US">
                    <a:noFill/>
                  </a:rPr>
                  <a:t> </a:t>
                </a:r>
              </a:p>
            </p:txBody>
          </p:sp>
        </mc:Fallback>
      </mc:AlternateContent>
      <p:sp>
        <p:nvSpPr>
          <p:cNvPr id="9" name="文本占位符 3"/>
          <p:cNvSpPr>
            <a:spLocks noGrp="1"/>
          </p:cNvSpPr>
          <p:nvPr>
            <p:ph type="body" sz="quarter" idx="14"/>
          </p:nvPr>
        </p:nvSpPr>
        <p:spPr>
          <a:xfrm>
            <a:off x="6553200" y="50800"/>
            <a:ext cx="2411413" cy="433388"/>
          </a:xfrm>
        </p:spPr>
        <p:txBody>
          <a:bodyPr/>
          <a:lstStyle/>
          <a:p>
            <a:endParaRPr lang="zh-CN" altLang="en-US" dirty="0"/>
          </a:p>
        </p:txBody>
      </p:sp>
      <p:pic>
        <p:nvPicPr>
          <p:cNvPr id="8" name="图片 7">
            <a:extLst>
              <a:ext uri="{FF2B5EF4-FFF2-40B4-BE49-F238E27FC236}">
                <a16:creationId xmlns:a16="http://schemas.microsoft.com/office/drawing/2014/main" id="{691CD950-3FF5-4196-A3C5-89EE862C7891}"/>
              </a:ext>
            </a:extLst>
          </p:cNvPr>
          <p:cNvPicPr>
            <a:picLocks noChangeAspect="1"/>
          </p:cNvPicPr>
          <p:nvPr/>
        </p:nvPicPr>
        <p:blipFill>
          <a:blip r:embed="rId3"/>
          <a:stretch>
            <a:fillRect/>
          </a:stretch>
        </p:blipFill>
        <p:spPr>
          <a:xfrm>
            <a:off x="4323056" y="4257203"/>
            <a:ext cx="4621169" cy="2341067"/>
          </a:xfrm>
          <a:prstGeom prst="rect">
            <a:avLst/>
          </a:prstGeom>
        </p:spPr>
      </p:pic>
    </p:spTree>
    <p:extLst>
      <p:ext uri="{BB962C8B-B14F-4D97-AF65-F5344CB8AC3E}">
        <p14:creationId xmlns:p14="http://schemas.microsoft.com/office/powerpoint/2010/main" val="41080972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5868145" y="51135"/>
            <a:ext cx="3096344" cy="433387"/>
          </a:xfrm>
        </p:spPr>
        <p:txBody>
          <a:bodyPr/>
          <a:lstStyle/>
          <a:p>
            <a:r>
              <a:rPr lang="zh-CN" altLang="en-US" dirty="0"/>
              <a:t>间接参考模型自适应控制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110</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88488" y="692696"/>
                <a:ext cx="9036496" cy="3240360"/>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en-US" altLang="zh-CN" sz="2800" b="0" dirty="0">
                    <a:latin typeface="Times New Roman" panose="02020603050405020304" pitchFamily="18" charset="0"/>
                    <a:ea typeface="隶书" panose="02010509060101010101" pitchFamily="49" charset="-122"/>
                    <a:cs typeface="Times New Roman" panose="02020603050405020304" pitchFamily="18" charset="0"/>
                  </a:rPr>
                  <a:t>NNI</a:t>
                </a:r>
                <a:r>
                  <a:rPr kumimoji="0" lang="zh-CN" altLang="en-US" sz="2800" b="0" dirty="0">
                    <a:latin typeface="Times New Roman" panose="02020603050405020304" pitchFamily="18" charset="0"/>
                    <a:ea typeface="隶书" panose="02010509060101010101" pitchFamily="49" charset="-122"/>
                    <a:cs typeface="Times New Roman" panose="02020603050405020304" pitchFamily="18" charset="0"/>
                  </a:rPr>
                  <a:t>首先离线辨识被控对象的正向模型，并可由</a:t>
                </a:r>
                <a14:m>
                  <m:oMath xmlns:m="http://schemas.openxmlformats.org/officeDocument/2006/math">
                    <m:sSub>
                      <m:sSubPr>
                        <m:ctrlPr>
                          <a:rPr kumimoji="0" lang="en-US" altLang="zh-CN" sz="2800" b="0" i="1" smtClean="0">
                            <a:latin typeface="Cambria Math" panose="02040503050406030204" pitchFamily="18" charset="0"/>
                          </a:rPr>
                        </m:ctrlPr>
                      </m:sSubPr>
                      <m:e>
                        <m:r>
                          <a:rPr kumimoji="0" lang="en-US" altLang="zh-CN" sz="2800" b="0" i="1" smtClean="0">
                            <a:latin typeface="Cambria Math" panose="02040503050406030204" pitchFamily="18" charset="0"/>
                          </a:rPr>
                          <m:t>𝑒</m:t>
                        </m:r>
                      </m:e>
                      <m:sub>
                        <m:r>
                          <a:rPr kumimoji="0" lang="en-US" altLang="zh-CN" sz="2800" b="0" i="1" smtClean="0">
                            <a:latin typeface="Cambria Math" panose="02040503050406030204" pitchFamily="18" charset="0"/>
                          </a:rPr>
                          <m:t>𝑖</m:t>
                        </m:r>
                      </m:sub>
                    </m:sSub>
                    <m:r>
                      <a:rPr kumimoji="0" lang="en-US" altLang="zh-CN" sz="2800" b="0" i="1" smtClean="0">
                        <a:latin typeface="Cambria Math" panose="02040503050406030204" pitchFamily="18" charset="0"/>
                      </a:rPr>
                      <m:t>(</m:t>
                    </m:r>
                    <m:r>
                      <a:rPr kumimoji="0" lang="en-US" altLang="zh-CN" sz="2800" b="0" i="1" smtClean="0">
                        <a:latin typeface="Cambria Math" panose="02040503050406030204" pitchFamily="18" charset="0"/>
                      </a:rPr>
                      <m:t>𝑡</m:t>
                    </m:r>
                    <m:r>
                      <a:rPr kumimoji="0" lang="en-US" altLang="zh-CN" sz="2800" b="0" i="1" smtClean="0">
                        <a:latin typeface="Cambria Math" panose="02040503050406030204" pitchFamily="18" charset="0"/>
                      </a:rPr>
                      <m:t>)</m:t>
                    </m:r>
                  </m:oMath>
                </a14:m>
                <a:r>
                  <a:rPr kumimoji="0" lang="zh-CN" altLang="en-US" sz="2800" b="0" dirty="0">
                    <a:latin typeface="Times New Roman" panose="02020603050405020304" pitchFamily="18" charset="0"/>
                    <a:ea typeface="隶书" panose="02010509060101010101" pitchFamily="49" charset="-122"/>
                    <a:cs typeface="Times New Roman" panose="02020603050405020304" pitchFamily="18" charset="0"/>
                  </a:rPr>
                  <a:t>进行在线学习</a:t>
                </a:r>
                <a:endParaRPr kumimoji="0" lang="en-US" altLang="zh-CN" sz="2800" b="0" dirty="0">
                  <a:latin typeface="Times New Roman" panose="02020603050405020304" pitchFamily="18" charset="0"/>
                  <a:ea typeface="隶书" panose="02010509060101010101" pitchFamily="49" charset="-122"/>
                  <a:cs typeface="Times New Roman" panose="02020603050405020304" pitchFamily="18" charset="0"/>
                </a:endParaRPr>
              </a:p>
              <a:p>
                <a:r>
                  <a:rPr kumimoji="0" lang="en-US" altLang="zh-CN" sz="2800" b="0" dirty="0">
                    <a:latin typeface="Times New Roman" panose="02020603050405020304" pitchFamily="18" charset="0"/>
                    <a:ea typeface="隶书" panose="02010509060101010101" pitchFamily="49" charset="-122"/>
                    <a:cs typeface="Times New Roman" panose="02020603050405020304" pitchFamily="18" charset="0"/>
                  </a:rPr>
                  <a:t>NNI</a:t>
                </a:r>
                <a:r>
                  <a:rPr kumimoji="0" lang="zh-CN" altLang="en-US" sz="2800" b="0" dirty="0">
                    <a:latin typeface="Times New Roman" panose="02020603050405020304" pitchFamily="18" charset="0"/>
                    <a:ea typeface="隶书" panose="02010509060101010101" pitchFamily="49" charset="-122"/>
                    <a:cs typeface="Times New Roman" panose="02020603050405020304" pitchFamily="18" charset="0"/>
                  </a:rPr>
                  <a:t>可为</a:t>
                </a:r>
                <a:r>
                  <a:rPr kumimoji="0" lang="en-US" altLang="zh-CN" sz="2800" b="0" dirty="0">
                    <a:latin typeface="Times New Roman" panose="02020603050405020304" pitchFamily="18" charset="0"/>
                    <a:ea typeface="隶书" panose="02010509060101010101" pitchFamily="49" charset="-122"/>
                    <a:cs typeface="Times New Roman" panose="02020603050405020304" pitchFamily="18" charset="0"/>
                  </a:rPr>
                  <a:t>NNC</a:t>
                </a:r>
                <a:r>
                  <a:rPr kumimoji="0" lang="zh-CN" altLang="en-US" sz="2800" b="0" dirty="0">
                    <a:latin typeface="Times New Roman" panose="02020603050405020304" pitchFamily="18" charset="0"/>
                    <a:ea typeface="隶书" panose="02010509060101010101" pitchFamily="49" charset="-122"/>
                    <a:cs typeface="Times New Roman" panose="02020603050405020304" pitchFamily="18" charset="0"/>
                  </a:rPr>
                  <a:t>提供误差</a:t>
                </a:r>
                <a14:m>
                  <m:oMath xmlns:m="http://schemas.openxmlformats.org/officeDocument/2006/math">
                    <m:sSub>
                      <m:sSubPr>
                        <m:ctrlPr>
                          <a:rPr kumimoji="0" lang="en-US" altLang="zh-CN" sz="2800" b="0" i="1">
                            <a:latin typeface="Cambria Math" panose="02040503050406030204" pitchFamily="18" charset="0"/>
                          </a:rPr>
                        </m:ctrlPr>
                      </m:sSubPr>
                      <m:e>
                        <m:r>
                          <a:rPr kumimoji="0" lang="en-US" altLang="zh-CN" sz="2800" b="0" i="1">
                            <a:latin typeface="Cambria Math" panose="02040503050406030204" pitchFamily="18" charset="0"/>
                          </a:rPr>
                          <m:t>𝑒</m:t>
                        </m:r>
                      </m:e>
                      <m:sub>
                        <m:r>
                          <a:rPr kumimoji="0" lang="en-US" altLang="zh-CN" sz="2800" b="0" i="1" smtClean="0">
                            <a:latin typeface="Cambria Math" panose="02040503050406030204" pitchFamily="18" charset="0"/>
                          </a:rPr>
                          <m:t>𝑟</m:t>
                        </m:r>
                      </m:sub>
                    </m:sSub>
                    <m:d>
                      <m:dPr>
                        <m:ctrlPr>
                          <a:rPr kumimoji="0" lang="en-US" altLang="zh-CN" sz="2800" b="0" i="1">
                            <a:latin typeface="Cambria Math" panose="02040503050406030204" pitchFamily="18" charset="0"/>
                          </a:rPr>
                        </m:ctrlPr>
                      </m:dPr>
                      <m:e>
                        <m:r>
                          <a:rPr kumimoji="0" lang="en-US" altLang="zh-CN" sz="2800" b="0" i="1">
                            <a:latin typeface="Cambria Math" panose="02040503050406030204" pitchFamily="18" charset="0"/>
                          </a:rPr>
                          <m:t>𝑡</m:t>
                        </m:r>
                      </m:e>
                    </m:d>
                  </m:oMath>
                </a14:m>
                <a:r>
                  <a:rPr kumimoji="0" lang="zh-CN" altLang="en-US" sz="2800" b="0" dirty="0">
                    <a:latin typeface="Times New Roman" panose="02020603050405020304" pitchFamily="18" charset="0"/>
                    <a:ea typeface="隶书" panose="02010509060101010101" pitchFamily="49" charset="-122"/>
                    <a:cs typeface="Times New Roman" panose="02020603050405020304" pitchFamily="18" charset="0"/>
                  </a:rPr>
                  <a:t>或其梯度的反向传播通道</a:t>
                </a:r>
                <a:endParaRPr kumimoji="0" lang="en-US" altLang="zh-CN" sz="2800" b="0" dirty="0">
                  <a:latin typeface="Times New Roman" panose="02020603050405020304" pitchFamily="18" charset="0"/>
                  <a:ea typeface="隶书" panose="02010509060101010101" pitchFamily="49" charset="-122"/>
                  <a:cs typeface="Times New Roman" panose="02020603050405020304" pitchFamily="18" charset="0"/>
                </a:endParaRPr>
              </a:p>
              <a:p>
                <a:r>
                  <a:rPr kumimoji="0" lang="zh-CN" altLang="en-US" sz="2800"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神经网络辨识器</a:t>
                </a:r>
                <a:r>
                  <a:rPr kumimoji="0" lang="en-US" altLang="zh-CN" sz="2800"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NNI</a:t>
                </a:r>
                <a:r>
                  <a:rPr kumimoji="0" lang="zh-CN" altLang="en-US" sz="2800"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向神经网络控制器提供对象的</a:t>
                </a:r>
                <a:r>
                  <a:rPr kumimoji="0" lang="en-US" altLang="zh-CN" sz="2800" b="0" dirty="0" err="1">
                    <a:solidFill>
                      <a:prstClr val="black"/>
                    </a:solidFill>
                    <a:latin typeface="Times New Roman" panose="02020603050405020304" pitchFamily="18" charset="0"/>
                    <a:ea typeface="隶书" panose="02010509060101010101" pitchFamily="49" charset="-122"/>
                    <a:cs typeface="Times New Roman" panose="02020603050405020304" pitchFamily="18" charset="0"/>
                  </a:rPr>
                  <a:t>Jacobian</a:t>
                </a:r>
                <a:r>
                  <a:rPr kumimoji="0" lang="zh-CN" altLang="en-US" sz="2800"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信息</a:t>
                </a:r>
                <a:endParaRPr kumimoji="0" lang="zh-CN" altLang="en-US" sz="2800" b="0" dirty="0">
                  <a:latin typeface="Times New Roman" panose="02020603050405020304" pitchFamily="18" charset="0"/>
                  <a:ea typeface="隶书" panose="02010509060101010101" pitchFamily="49" charset="-122"/>
                  <a:cs typeface="Times New Roman" panose="02020603050405020304" pitchFamily="18" charset="0"/>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88488" y="692696"/>
                <a:ext cx="9036496" cy="3240360"/>
              </a:xfrm>
              <a:prstGeom prst="rect">
                <a:avLst/>
              </a:prstGeom>
              <a:blipFill>
                <a:blip r:embed="rId3"/>
                <a:stretch>
                  <a:fillRect l="-1215" t="-2637" r="-607"/>
                </a:stretch>
              </a:blipFill>
            </p:spPr>
            <p:txBody>
              <a:bodyPr/>
              <a:lstStyle/>
              <a:p>
                <a:r>
                  <a:rPr lang="zh-CN" altLang="en-US">
                    <a:noFill/>
                  </a:rPr>
                  <a:t> </a:t>
                </a:r>
              </a:p>
            </p:txBody>
          </p:sp>
        </mc:Fallback>
      </mc:AlternateContent>
      <p:sp>
        <p:nvSpPr>
          <p:cNvPr id="2" name="文本框 1"/>
          <p:cNvSpPr txBox="1"/>
          <p:nvPr/>
        </p:nvSpPr>
        <p:spPr>
          <a:xfrm>
            <a:off x="0" y="4235163"/>
            <a:ext cx="4134465" cy="954107"/>
          </a:xfrm>
          <a:prstGeom prst="rect">
            <a:avLst/>
          </a:prstGeom>
          <a:noFill/>
        </p:spPr>
        <p:txBody>
          <a:bodyPr wrap="none" rtlCol="0">
            <a:spAutoFit/>
          </a:bodyPr>
          <a:lstStyle/>
          <a:p>
            <a:r>
              <a:rPr kumimoji="0" lang="zh-CN" altLang="en-US" b="0" dirty="0">
                <a:solidFill>
                  <a:srgbClr val="FF0000"/>
                </a:solidFill>
              </a:rPr>
              <a:t>间接参考模型自适应控制</a:t>
            </a:r>
            <a:endParaRPr kumimoji="0" lang="en-US" altLang="zh-CN" b="0" dirty="0">
              <a:solidFill>
                <a:srgbClr val="FF0000"/>
              </a:solidFill>
            </a:endParaRPr>
          </a:p>
          <a:p>
            <a:endParaRPr lang="zh-CN" altLang="en-US" dirty="0"/>
          </a:p>
        </p:txBody>
      </p:sp>
      <p:pic>
        <p:nvPicPr>
          <p:cNvPr id="8" name="图片 7"/>
          <p:cNvPicPr>
            <a:picLocks noChangeAspect="1"/>
          </p:cNvPicPr>
          <p:nvPr/>
        </p:nvPicPr>
        <p:blipFill>
          <a:blip r:embed="rId4"/>
          <a:stretch>
            <a:fillRect/>
          </a:stretch>
        </p:blipFill>
        <p:spPr>
          <a:xfrm>
            <a:off x="3419872" y="3068960"/>
            <a:ext cx="5594365" cy="3376526"/>
          </a:xfrm>
          <a:prstGeom prst="rect">
            <a:avLst/>
          </a:prstGeom>
        </p:spPr>
      </p:pic>
    </p:spTree>
    <p:extLst>
      <p:ext uri="{BB962C8B-B14F-4D97-AF65-F5344CB8AC3E}">
        <p14:creationId xmlns:p14="http://schemas.microsoft.com/office/powerpoint/2010/main" val="39173342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内模控制</a:t>
            </a:r>
          </a:p>
        </p:txBody>
      </p:sp>
      <p:sp>
        <p:nvSpPr>
          <p:cNvPr id="7" name="内容占位符 2"/>
          <p:cNvSpPr txBox="1">
            <a:spLocks/>
          </p:cNvSpPr>
          <p:nvPr/>
        </p:nvSpPr>
        <p:spPr>
          <a:xfrm>
            <a:off x="109707" y="1484784"/>
            <a:ext cx="8668238" cy="21602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2400" dirty="0">
                <a:latin typeface="隶书" panose="02010509060101010101" pitchFamily="49" charset="-122"/>
                <a:ea typeface="隶书" panose="02010509060101010101" pitchFamily="49" charset="-122"/>
              </a:rPr>
              <a:t>经典内模控制</a:t>
            </a:r>
            <a:endParaRPr lang="en-US" altLang="zh-CN" sz="2400" dirty="0">
              <a:latin typeface="隶书" panose="02010509060101010101" pitchFamily="49" charset="-122"/>
              <a:ea typeface="隶书" panose="02010509060101010101" pitchFamily="49" charset="-122"/>
            </a:endParaRPr>
          </a:p>
          <a:p>
            <a:r>
              <a:rPr lang="zh-CN" altLang="en-US" sz="2400" dirty="0">
                <a:latin typeface="隶书" panose="02010509060101010101" pitchFamily="49" charset="-122"/>
                <a:ea typeface="隶书" panose="02010509060101010101" pitchFamily="49" charset="-122"/>
              </a:rPr>
              <a:t>将被控系统的正向模型和逆模型直接加入反馈回路</a:t>
            </a:r>
            <a:endParaRPr lang="en-US" altLang="zh-CN" sz="2400" dirty="0">
              <a:latin typeface="隶书" panose="02010509060101010101" pitchFamily="49" charset="-122"/>
              <a:ea typeface="隶书" panose="02010509060101010101" pitchFamily="49" charset="-122"/>
            </a:endParaRPr>
          </a:p>
          <a:p>
            <a:r>
              <a:rPr lang="zh-CN" altLang="en-US" sz="2400" dirty="0">
                <a:latin typeface="隶书" panose="02010509060101010101" pitchFamily="49" charset="-122"/>
                <a:ea typeface="隶书" panose="02010509060101010101" pitchFamily="49" charset="-122"/>
              </a:rPr>
              <a:t>正向模型作为被控对象的近似模型，与实际对象并联；</a:t>
            </a:r>
          </a:p>
          <a:p>
            <a:r>
              <a:rPr lang="zh-CN" altLang="en-US" sz="2400" dirty="0">
                <a:latin typeface="隶书" panose="02010509060101010101" pitchFamily="49" charset="-122"/>
                <a:ea typeface="隶书" panose="02010509060101010101" pitchFamily="49" charset="-122"/>
              </a:rPr>
              <a:t>控制器与对象的逆有关，可以是对象的逆；</a:t>
            </a:r>
          </a:p>
          <a:p>
            <a:r>
              <a:rPr lang="zh-CN" altLang="en-US" sz="2400" dirty="0">
                <a:latin typeface="隶书" panose="02010509060101010101" pitchFamily="49" charset="-122"/>
                <a:ea typeface="隶书" panose="02010509060101010101" pitchFamily="49" charset="-122"/>
              </a:rPr>
              <a:t>滤波器通常为线性的，可提高系统的鲁棒性。</a:t>
            </a:r>
          </a:p>
        </p:txBody>
      </p:sp>
      <p:sp>
        <p:nvSpPr>
          <p:cNvPr id="9" name="标题 1"/>
          <p:cNvSpPr>
            <a:spLocks noGrp="1"/>
          </p:cNvSpPr>
          <p:nvPr>
            <p:ph type="title"/>
          </p:nvPr>
        </p:nvSpPr>
        <p:spPr>
          <a:xfrm>
            <a:off x="457200" y="557808"/>
            <a:ext cx="8229600" cy="1143000"/>
          </a:xfrm>
        </p:spPr>
        <p:txBody>
          <a:bodyPr/>
          <a:lstStyle/>
          <a:p>
            <a:r>
              <a:rPr lang="zh-CN" altLang="en-US" dirty="0"/>
              <a:t>神经网络内模控制</a:t>
            </a:r>
          </a:p>
        </p:txBody>
      </p:sp>
      <p:pic>
        <p:nvPicPr>
          <p:cNvPr id="2" name="Picture 1"/>
          <p:cNvPicPr>
            <a:picLocks noChangeAspect="1"/>
          </p:cNvPicPr>
          <p:nvPr/>
        </p:nvPicPr>
        <p:blipFill>
          <a:blip r:embed="rId3"/>
          <a:stretch>
            <a:fillRect/>
          </a:stretch>
        </p:blipFill>
        <p:spPr>
          <a:xfrm>
            <a:off x="1403612" y="3625627"/>
            <a:ext cx="7374333" cy="3024336"/>
          </a:xfrm>
          <a:prstGeom prst="rect">
            <a:avLst/>
          </a:prstGeom>
        </p:spPr>
      </p:pic>
    </p:spTree>
    <p:extLst>
      <p:ext uri="{BB962C8B-B14F-4D97-AF65-F5344CB8AC3E}">
        <p14:creationId xmlns:p14="http://schemas.microsoft.com/office/powerpoint/2010/main" val="10480151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预测控制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112</a:t>
            </a:fld>
            <a:endParaRPr lang="en-US" altLang="zh-CN"/>
          </a:p>
        </p:txBody>
      </p:sp>
      <p:pic>
        <p:nvPicPr>
          <p:cNvPr id="2" name="图片 1"/>
          <p:cNvPicPr>
            <a:picLocks noChangeAspect="1"/>
          </p:cNvPicPr>
          <p:nvPr/>
        </p:nvPicPr>
        <p:blipFill>
          <a:blip r:embed="rId3"/>
          <a:stretch>
            <a:fillRect/>
          </a:stretch>
        </p:blipFill>
        <p:spPr>
          <a:xfrm>
            <a:off x="1109671" y="2357027"/>
            <a:ext cx="6523285" cy="3999323"/>
          </a:xfrm>
          <a:prstGeom prst="rect">
            <a:avLst/>
          </a:prstGeom>
        </p:spPr>
      </p:pic>
      <p:sp>
        <p:nvSpPr>
          <p:cNvPr id="6" name="文本框 5"/>
          <p:cNvSpPr txBox="1"/>
          <p:nvPr/>
        </p:nvSpPr>
        <p:spPr>
          <a:xfrm>
            <a:off x="539552" y="1730292"/>
            <a:ext cx="1627369" cy="523220"/>
          </a:xfrm>
          <a:prstGeom prst="rect">
            <a:avLst/>
          </a:prstGeom>
          <a:noFill/>
        </p:spPr>
        <p:txBody>
          <a:bodyPr wrap="none" rtlCol="0">
            <a:spAutoFit/>
          </a:bodyPr>
          <a:lstStyle/>
          <a:p>
            <a:r>
              <a:rPr lang="zh-CN" altLang="en-US" dirty="0"/>
              <a:t>预测模型</a:t>
            </a:r>
          </a:p>
        </p:txBody>
      </p:sp>
      <p:sp>
        <p:nvSpPr>
          <p:cNvPr id="7" name="标题 1"/>
          <p:cNvSpPr>
            <a:spLocks noGrp="1"/>
          </p:cNvSpPr>
          <p:nvPr>
            <p:ph type="title"/>
          </p:nvPr>
        </p:nvSpPr>
        <p:spPr>
          <a:xfrm>
            <a:off x="457200" y="557808"/>
            <a:ext cx="8229600" cy="1143000"/>
          </a:xfrm>
        </p:spPr>
        <p:txBody>
          <a:bodyPr/>
          <a:lstStyle/>
          <a:p>
            <a:r>
              <a:rPr lang="zh-CN" altLang="en-US" dirty="0"/>
              <a:t>神经网络预测控制</a:t>
            </a:r>
          </a:p>
        </p:txBody>
      </p:sp>
    </p:spTree>
    <p:extLst>
      <p:ext uri="{BB962C8B-B14F-4D97-AF65-F5344CB8AC3E}">
        <p14:creationId xmlns:p14="http://schemas.microsoft.com/office/powerpoint/2010/main" val="16224517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预测控制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113</a:t>
            </a:fld>
            <a:endParaRPr lang="en-US" altLang="zh-CN"/>
          </a:p>
        </p:txBody>
      </p:sp>
      <p:pic>
        <p:nvPicPr>
          <p:cNvPr id="85" name="图片 84"/>
          <p:cNvPicPr>
            <a:picLocks noChangeAspect="1"/>
          </p:cNvPicPr>
          <p:nvPr/>
        </p:nvPicPr>
        <p:blipFill>
          <a:blip r:embed="rId3"/>
          <a:stretch>
            <a:fillRect/>
          </a:stretch>
        </p:blipFill>
        <p:spPr>
          <a:xfrm>
            <a:off x="1007616" y="1949236"/>
            <a:ext cx="7248772" cy="4767485"/>
          </a:xfrm>
          <a:prstGeom prst="rect">
            <a:avLst/>
          </a:prstGeom>
        </p:spPr>
      </p:pic>
      <p:sp>
        <p:nvSpPr>
          <p:cNvPr id="86" name="文本框 85"/>
          <p:cNvSpPr txBox="1"/>
          <p:nvPr/>
        </p:nvSpPr>
        <p:spPr>
          <a:xfrm>
            <a:off x="6629019" y="4437112"/>
            <a:ext cx="1627369" cy="523220"/>
          </a:xfrm>
          <a:prstGeom prst="rect">
            <a:avLst/>
          </a:prstGeom>
          <a:noFill/>
        </p:spPr>
        <p:txBody>
          <a:bodyPr wrap="none" rtlCol="0">
            <a:spAutoFit/>
          </a:bodyPr>
          <a:lstStyle/>
          <a:p>
            <a:r>
              <a:rPr lang="zh-CN" altLang="en-US" dirty="0"/>
              <a:t>滚动优化</a:t>
            </a:r>
          </a:p>
        </p:txBody>
      </p:sp>
      <p:sp>
        <p:nvSpPr>
          <p:cNvPr id="7" name="标题 1"/>
          <p:cNvSpPr>
            <a:spLocks noGrp="1"/>
          </p:cNvSpPr>
          <p:nvPr>
            <p:ph type="title"/>
          </p:nvPr>
        </p:nvSpPr>
        <p:spPr>
          <a:xfrm>
            <a:off x="457200" y="557808"/>
            <a:ext cx="8229600" cy="1143000"/>
          </a:xfrm>
        </p:spPr>
        <p:txBody>
          <a:bodyPr/>
          <a:lstStyle/>
          <a:p>
            <a:r>
              <a:rPr lang="zh-CN" altLang="en-US" dirty="0"/>
              <a:t>神经网络预测控制</a:t>
            </a:r>
          </a:p>
        </p:txBody>
      </p:sp>
    </p:spTree>
    <p:extLst>
      <p:ext uri="{BB962C8B-B14F-4D97-AF65-F5344CB8AC3E}">
        <p14:creationId xmlns:p14="http://schemas.microsoft.com/office/powerpoint/2010/main" val="22028877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114</a:t>
            </a:fld>
            <a:endParaRPr lang="en-US" altLang="zh-CN"/>
          </a:p>
        </p:txBody>
      </p:sp>
      <p:pic>
        <p:nvPicPr>
          <p:cNvPr id="6" name="图片 5"/>
          <p:cNvPicPr>
            <a:picLocks noChangeAspect="1"/>
          </p:cNvPicPr>
          <p:nvPr/>
        </p:nvPicPr>
        <p:blipFill>
          <a:blip r:embed="rId3"/>
          <a:stretch>
            <a:fillRect/>
          </a:stretch>
        </p:blipFill>
        <p:spPr>
          <a:xfrm>
            <a:off x="1145487" y="1844585"/>
            <a:ext cx="6474513" cy="4694327"/>
          </a:xfrm>
          <a:prstGeom prst="rect">
            <a:avLst/>
          </a:prstGeom>
        </p:spPr>
      </p:pic>
      <p:sp>
        <p:nvSpPr>
          <p:cNvPr id="7" name="文本框 6"/>
          <p:cNvSpPr txBox="1"/>
          <p:nvPr/>
        </p:nvSpPr>
        <p:spPr>
          <a:xfrm>
            <a:off x="6948264" y="3501008"/>
            <a:ext cx="1627369" cy="523220"/>
          </a:xfrm>
          <a:prstGeom prst="rect">
            <a:avLst/>
          </a:prstGeom>
          <a:noFill/>
        </p:spPr>
        <p:txBody>
          <a:bodyPr wrap="none" rtlCol="0">
            <a:spAutoFit/>
          </a:bodyPr>
          <a:lstStyle/>
          <a:p>
            <a:r>
              <a:rPr lang="zh-CN" altLang="en-US" dirty="0"/>
              <a:t>反馈校正</a:t>
            </a:r>
          </a:p>
        </p:txBody>
      </p:sp>
      <p:sp>
        <p:nvSpPr>
          <p:cNvPr id="8" name="标题 1"/>
          <p:cNvSpPr>
            <a:spLocks noGrp="1"/>
          </p:cNvSpPr>
          <p:nvPr>
            <p:ph type="title"/>
          </p:nvPr>
        </p:nvSpPr>
        <p:spPr>
          <a:xfrm>
            <a:off x="457200" y="557808"/>
            <a:ext cx="8229600" cy="1143000"/>
          </a:xfrm>
        </p:spPr>
        <p:txBody>
          <a:bodyPr/>
          <a:lstStyle/>
          <a:p>
            <a:r>
              <a:rPr lang="zh-CN" altLang="en-US" dirty="0"/>
              <a:t>神经网络预测控制</a:t>
            </a:r>
          </a:p>
        </p:txBody>
      </p:sp>
    </p:spTree>
    <p:extLst>
      <p:ext uri="{BB962C8B-B14F-4D97-AF65-F5344CB8AC3E}">
        <p14:creationId xmlns:p14="http://schemas.microsoft.com/office/powerpoint/2010/main" val="40238765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预测控制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115</a:t>
            </a:fld>
            <a:endParaRPr lang="en-US" altLang="zh-CN"/>
          </a:p>
        </p:txBody>
      </p:sp>
      <p:pic>
        <p:nvPicPr>
          <p:cNvPr id="6"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4517310"/>
            <a:ext cx="4618037"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2"/>
          <p:cNvSpPr txBox="1">
            <a:spLocks/>
          </p:cNvSpPr>
          <p:nvPr/>
        </p:nvSpPr>
        <p:spPr>
          <a:xfrm>
            <a:off x="107504" y="1539738"/>
            <a:ext cx="9036496" cy="810419"/>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zh-CN" altLang="en-US" sz="2800" b="0" dirty="0">
                <a:latin typeface="隶书" panose="02010509060101010101" pitchFamily="49" charset="-122"/>
                <a:ea typeface="隶书" panose="02010509060101010101" pitchFamily="49" charset="-122"/>
              </a:rPr>
              <a:t>神经网络建立被控对象的预测模型，并在线学习修正</a:t>
            </a:r>
          </a:p>
        </p:txBody>
      </p:sp>
      <p:sp>
        <p:nvSpPr>
          <p:cNvPr id="8" name="标题 1"/>
          <p:cNvSpPr>
            <a:spLocks noGrp="1"/>
          </p:cNvSpPr>
          <p:nvPr>
            <p:ph type="title"/>
          </p:nvPr>
        </p:nvSpPr>
        <p:spPr/>
        <p:txBody>
          <a:bodyPr/>
          <a:lstStyle/>
          <a:p>
            <a:r>
              <a:rPr lang="zh-CN" altLang="en-US" dirty="0"/>
              <a:t>神经网络预测控制</a:t>
            </a:r>
          </a:p>
        </p:txBody>
      </p:sp>
      <mc:AlternateContent xmlns:mc="http://schemas.openxmlformats.org/markup-compatibility/2006" xmlns:a14="http://schemas.microsoft.com/office/drawing/2010/main">
        <mc:Choice Requires="a14">
          <p:sp>
            <p:nvSpPr>
              <p:cNvPr id="2" name="文本框 1"/>
              <p:cNvSpPr txBox="1"/>
              <p:nvPr/>
            </p:nvSpPr>
            <p:spPr>
              <a:xfrm>
                <a:off x="304712" y="2147585"/>
                <a:ext cx="8813182" cy="461665"/>
              </a:xfrm>
              <a:prstGeom prst="rect">
                <a:avLst/>
              </a:prstGeom>
              <a:noFill/>
            </p:spPr>
            <p:txBody>
              <a:bodyPr wrap="none" rtlCol="0">
                <a:spAutoFit/>
              </a:bodyPr>
              <a:lstStyle/>
              <a:p>
                <a:r>
                  <a:rPr lang="zh-CN" altLang="en-US" sz="2400" dirty="0"/>
                  <a:t>根据目前输入</a:t>
                </a:r>
                <a14:m>
                  <m:oMath xmlns:m="http://schemas.openxmlformats.org/officeDocument/2006/math">
                    <m:r>
                      <a:rPr lang="en-US" altLang="zh-CN" sz="2400" b="1" i="1" smtClean="0">
                        <a:latin typeface="Cambria Math" panose="02040503050406030204" pitchFamily="18" charset="0"/>
                      </a:rPr>
                      <m:t>𝒖</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𝒕</m:t>
                        </m:r>
                      </m:e>
                    </m:d>
                    <m:r>
                      <a:rPr lang="en-US" altLang="zh-CN" sz="2400" b="1" i="1" smtClean="0">
                        <a:latin typeface="Cambria Math" panose="02040503050406030204" pitchFamily="18" charset="0"/>
                      </a:rPr>
                      <m:t>,</m:t>
                    </m:r>
                    <m:r>
                      <a:rPr lang="zh-CN" altLang="en-US" sz="2400" i="1">
                        <a:latin typeface="Cambria Math" panose="02040503050406030204" pitchFamily="18" charset="0"/>
                      </a:rPr>
                      <m:t>预测</m:t>
                    </m:r>
                  </m:oMath>
                </a14:m>
                <a:r>
                  <a:rPr lang="zh-CN" altLang="en-US" sz="2400" dirty="0"/>
                  <a:t>未来输出</a:t>
                </a:r>
                <a14:m>
                  <m:oMath xmlns:m="http://schemas.openxmlformats.org/officeDocument/2006/math">
                    <m:r>
                      <a:rPr lang="en-US" altLang="zh-CN" sz="2400" b="1" i="1" smtClean="0">
                        <a:latin typeface="Cambria Math" panose="02040503050406030204" pitchFamily="18" charset="0"/>
                      </a:rPr>
                      <m:t>𝒚</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𝒋</m:t>
                        </m:r>
                      </m:e>
                      <m:e>
                        <m:r>
                          <a:rPr lang="en-US" altLang="zh-CN" sz="2400" b="1" i="1" smtClean="0">
                            <a:latin typeface="Cambria Math" panose="02040503050406030204" pitchFamily="18" charset="0"/>
                          </a:rPr>
                          <m:t>𝒕</m:t>
                        </m:r>
                      </m:e>
                    </m:d>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𝒋</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𝑵</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𝑵</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𝑵</m:t>
                        </m:r>
                      </m:e>
                      <m:sub>
                        <m:r>
                          <a:rPr lang="en-US" altLang="zh-CN" sz="2400" b="1" i="1" smtClean="0">
                            <a:latin typeface="Cambria Math" panose="02040503050406030204" pitchFamily="18" charset="0"/>
                          </a:rPr>
                          <m:t>𝟐</m:t>
                        </m:r>
                      </m:sub>
                    </m:sSub>
                  </m:oMath>
                </a14:m>
                <a:endParaRPr lang="zh-CN" altLang="en-US" sz="2400" dirty="0"/>
              </a:p>
            </p:txBody>
          </p:sp>
        </mc:Choice>
        <mc:Fallback xmlns="">
          <p:sp>
            <p:nvSpPr>
              <p:cNvPr id="2" name="文本框 1"/>
              <p:cNvSpPr txBox="1">
                <a:spLocks noRot="1" noChangeAspect="1" noMove="1" noResize="1" noEditPoints="1" noAdjustHandles="1" noChangeArrowheads="1" noChangeShapeType="1" noTextEdit="1"/>
              </p:cNvSpPr>
              <p:nvPr/>
            </p:nvSpPr>
            <p:spPr>
              <a:xfrm>
                <a:off x="304712" y="2147585"/>
                <a:ext cx="8813182" cy="461665"/>
              </a:xfrm>
              <a:prstGeom prst="rect">
                <a:avLst/>
              </a:prstGeom>
              <a:blipFill>
                <a:blip r:embed="rId4"/>
                <a:stretch>
                  <a:fillRect l="-1107"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70481" y="2612260"/>
                <a:ext cx="456528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𝒆</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𝒋</m:t>
                          </m:r>
                        </m:e>
                      </m:d>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1" i="1" smtClean="0">
                              <a:latin typeface="Cambria Math" panose="02040503050406030204" pitchFamily="18" charset="0"/>
                            </a:rPr>
                            <m:t>𝒅</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𝒋</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𝒋</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oMath>
                  </m:oMathPara>
                </a14:m>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370481" y="2612260"/>
                <a:ext cx="4565289" cy="461665"/>
              </a:xfrm>
              <a:prstGeom prst="rect">
                <a:avLst/>
              </a:prstGeom>
              <a:blipFill>
                <a:blip r:embed="rId5"/>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313953" y="3137357"/>
                <a:ext cx="5543056" cy="7677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FF0000"/>
                          </a:solidFill>
                          <a:latin typeface="Cambria Math" panose="02040503050406030204" pitchFamily="18" charset="0"/>
                        </a:rPr>
                        <m:t>𝑱</m:t>
                      </m:r>
                      <m:r>
                        <a:rPr lang="en-US" altLang="zh-CN" sz="2000" b="1" i="1" smtClean="0">
                          <a:solidFill>
                            <a:srgbClr val="FF0000"/>
                          </a:solidFill>
                          <a:latin typeface="Cambria Math" panose="02040503050406030204" pitchFamily="18" charset="0"/>
                        </a:rPr>
                        <m:t>=</m:t>
                      </m:r>
                      <m:f>
                        <m:fPr>
                          <m:ctrlPr>
                            <a:rPr lang="en-US" altLang="zh-CN" sz="2000" b="1" i="1" smtClean="0">
                              <a:solidFill>
                                <a:srgbClr val="FF0000"/>
                              </a:solidFill>
                              <a:latin typeface="Cambria Math" panose="02040503050406030204" pitchFamily="18" charset="0"/>
                            </a:rPr>
                          </m:ctrlPr>
                        </m:fPr>
                        <m:num>
                          <m:r>
                            <a:rPr lang="en-US" altLang="zh-CN" sz="2000" b="1" i="1" smtClean="0">
                              <a:solidFill>
                                <a:srgbClr val="FF0000"/>
                              </a:solidFill>
                              <a:latin typeface="Cambria Math" panose="02040503050406030204" pitchFamily="18" charset="0"/>
                            </a:rPr>
                            <m:t>𝟏</m:t>
                          </m:r>
                        </m:num>
                        <m:den>
                          <m:r>
                            <a:rPr lang="en-US" altLang="zh-CN" sz="2000" b="1" i="1" smtClean="0">
                              <a:solidFill>
                                <a:srgbClr val="FF0000"/>
                              </a:solidFill>
                              <a:latin typeface="Cambria Math" panose="02040503050406030204" pitchFamily="18" charset="0"/>
                            </a:rPr>
                            <m:t>𝟐</m:t>
                          </m:r>
                        </m:den>
                      </m:f>
                      <m:nary>
                        <m:naryPr>
                          <m:chr m:val="∑"/>
                          <m:limLoc m:val="subSup"/>
                          <m:ctrlPr>
                            <a:rPr lang="en-US" altLang="zh-CN" sz="2000" b="1" i="1" smtClean="0">
                              <a:solidFill>
                                <a:srgbClr val="FF0000"/>
                              </a:solidFill>
                              <a:latin typeface="Cambria Math" panose="02040503050406030204" pitchFamily="18" charset="0"/>
                            </a:rPr>
                          </m:ctrlPr>
                        </m:naryPr>
                        <m:sub>
                          <m:r>
                            <m:rPr>
                              <m:brk m:alnAt="25"/>
                            </m:rPr>
                            <a:rPr lang="en-US" altLang="zh-CN" sz="2000" b="1" i="1" smtClean="0">
                              <a:solidFill>
                                <a:srgbClr val="FF0000"/>
                              </a:solidFill>
                              <a:latin typeface="Cambria Math" panose="02040503050406030204" pitchFamily="18" charset="0"/>
                            </a:rPr>
                            <m:t>𝒋</m:t>
                          </m:r>
                          <m:r>
                            <a:rPr lang="en-US" altLang="zh-CN" sz="2000" b="1" i="1" smtClean="0">
                              <a:solidFill>
                                <a:srgbClr val="FF0000"/>
                              </a:solidFill>
                              <a:latin typeface="Cambria Math" panose="02040503050406030204" pitchFamily="18" charset="0"/>
                            </a:rPr>
                            <m:t>=</m:t>
                          </m:r>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𝑵</m:t>
                              </m:r>
                            </m:e>
                            <m:sub>
                              <m:r>
                                <a:rPr lang="en-US" altLang="zh-CN" sz="2000" b="1" i="1" smtClean="0">
                                  <a:solidFill>
                                    <a:srgbClr val="FF0000"/>
                                  </a:solidFill>
                                  <a:latin typeface="Cambria Math" panose="02040503050406030204" pitchFamily="18" charset="0"/>
                                </a:rPr>
                                <m:t>𝟏</m:t>
                              </m:r>
                            </m:sub>
                          </m:sSub>
                        </m:sub>
                        <m:sup>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𝑵</m:t>
                              </m:r>
                            </m:e>
                            <m:sub>
                              <m:r>
                                <a:rPr lang="en-US" altLang="zh-CN" sz="2000" b="1" i="1" smtClean="0">
                                  <a:solidFill>
                                    <a:srgbClr val="FF0000"/>
                                  </a:solidFill>
                                  <a:latin typeface="Cambria Math" panose="02040503050406030204" pitchFamily="18" charset="0"/>
                                </a:rPr>
                                <m:t>𝟐</m:t>
                              </m:r>
                            </m:sub>
                          </m:sSub>
                        </m:sup>
                        <m:e>
                          <m:sSup>
                            <m:sSupPr>
                              <m:ctrlPr>
                                <a:rPr lang="en-US" altLang="zh-CN" sz="2000" b="1" i="1" smtClean="0">
                                  <a:solidFill>
                                    <a:srgbClr val="FF0000"/>
                                  </a:solidFill>
                                  <a:latin typeface="Cambria Math" panose="02040503050406030204" pitchFamily="18" charset="0"/>
                                </a:rPr>
                              </m:ctrlPr>
                            </m:sSupPr>
                            <m:e>
                              <m:r>
                                <a:rPr lang="en-US" altLang="zh-CN" sz="2000" b="1" i="1" smtClean="0">
                                  <a:solidFill>
                                    <a:srgbClr val="FF0000"/>
                                  </a:solidFill>
                                  <a:latin typeface="Cambria Math" panose="02040503050406030204" pitchFamily="18" charset="0"/>
                                </a:rPr>
                                <m:t>𝒆</m:t>
                              </m:r>
                            </m:e>
                            <m:sup>
                              <m:r>
                                <a:rPr lang="en-US" altLang="zh-CN" sz="2000" b="1" i="1" smtClean="0">
                                  <a:solidFill>
                                    <a:srgbClr val="FF0000"/>
                                  </a:solidFill>
                                  <a:latin typeface="Cambria Math" panose="02040503050406030204" pitchFamily="18" charset="0"/>
                                </a:rPr>
                                <m:t>𝟐</m:t>
                              </m:r>
                            </m:sup>
                          </m:sSup>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𝒕</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𝒋</m:t>
                          </m:r>
                          <m:r>
                            <a:rPr lang="en-US" altLang="zh-CN" sz="2000" b="1" i="1" smtClean="0">
                              <a:solidFill>
                                <a:srgbClr val="FF0000"/>
                              </a:solidFill>
                              <a:latin typeface="Cambria Math" panose="02040503050406030204" pitchFamily="18" charset="0"/>
                            </a:rPr>
                            <m:t>)</m:t>
                          </m:r>
                        </m:e>
                      </m:nary>
                      <m:r>
                        <a:rPr lang="en-US" altLang="zh-CN" sz="2000" b="1" i="1" smtClean="0">
                          <a:solidFill>
                            <a:srgbClr val="FF0000"/>
                          </a:solidFill>
                          <a:latin typeface="Cambria Math" panose="02040503050406030204" pitchFamily="18" charset="0"/>
                        </a:rPr>
                        <m:t>+</m:t>
                      </m:r>
                      <m:nary>
                        <m:naryPr>
                          <m:chr m:val="∑"/>
                          <m:limLoc m:val="subSup"/>
                          <m:ctrlPr>
                            <a:rPr lang="en-US" altLang="zh-CN" sz="2000" b="1" i="1" smtClean="0">
                              <a:solidFill>
                                <a:srgbClr val="FF0000"/>
                              </a:solidFill>
                              <a:latin typeface="Cambria Math" panose="02040503050406030204" pitchFamily="18" charset="0"/>
                            </a:rPr>
                          </m:ctrlPr>
                        </m:naryPr>
                        <m:sub>
                          <m:r>
                            <m:rPr>
                              <m:brk m:alnAt="25"/>
                            </m:rPr>
                            <a:rPr lang="en-US" altLang="zh-CN" sz="2000" b="1" i="1" smtClean="0">
                              <a:solidFill>
                                <a:srgbClr val="FF0000"/>
                              </a:solidFill>
                              <a:latin typeface="Cambria Math" panose="02040503050406030204" pitchFamily="18" charset="0"/>
                            </a:rPr>
                            <m:t>𝒋</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sub>
                        <m:sup>
                          <m:sSub>
                            <m:sSubPr>
                              <m:ctrlPr>
                                <a:rPr lang="en-US" altLang="zh-CN" sz="2000" b="1" i="1" smtClean="0">
                                  <a:solidFill>
                                    <a:srgbClr val="FF0000"/>
                                  </a:solidFill>
                                  <a:latin typeface="Cambria Math" panose="02040503050406030204" pitchFamily="18" charset="0"/>
                                </a:rPr>
                              </m:ctrlPr>
                            </m:sSubPr>
                            <m:e>
                              <m:r>
                                <a:rPr lang="en-US" altLang="zh-CN" sz="2000" b="1" i="1" smtClean="0">
                                  <a:solidFill>
                                    <a:srgbClr val="FF0000"/>
                                  </a:solidFill>
                                  <a:latin typeface="Cambria Math" panose="02040503050406030204" pitchFamily="18" charset="0"/>
                                </a:rPr>
                                <m:t>𝑵</m:t>
                              </m:r>
                            </m:e>
                            <m:sub>
                              <m:r>
                                <a:rPr lang="en-US" altLang="zh-CN" sz="2000" b="1" i="1" smtClean="0">
                                  <a:solidFill>
                                    <a:srgbClr val="FF0000"/>
                                  </a:solidFill>
                                  <a:latin typeface="Cambria Math" panose="02040503050406030204" pitchFamily="18" charset="0"/>
                                </a:rPr>
                                <m:t>𝟐</m:t>
                              </m:r>
                            </m:sub>
                          </m:sSub>
                        </m:sup>
                        <m:e>
                          <m:sSub>
                            <m:sSubPr>
                              <m:ctrlPr>
                                <a:rPr lang="en-US" altLang="zh-CN" sz="2000" b="1" i="1" smtClean="0">
                                  <a:solidFill>
                                    <a:srgbClr val="FF0000"/>
                                  </a:solidFill>
                                  <a:latin typeface="Cambria Math" panose="02040503050406030204" pitchFamily="18" charset="0"/>
                                </a:rPr>
                              </m:ctrlPr>
                            </m:sSubPr>
                            <m:e>
                              <m:r>
                                <a:rPr lang="zh-CN" altLang="en-US" sz="2000" b="1" i="1" smtClean="0">
                                  <a:solidFill>
                                    <a:srgbClr val="FF0000"/>
                                  </a:solidFill>
                                  <a:latin typeface="Cambria Math" panose="02040503050406030204" pitchFamily="18" charset="0"/>
                                </a:rPr>
                                <m:t>𝝀</m:t>
                              </m:r>
                            </m:e>
                            <m:sub>
                              <m:r>
                                <a:rPr lang="en-US" altLang="zh-CN" sz="2000" b="1" i="1" smtClean="0">
                                  <a:solidFill>
                                    <a:srgbClr val="FF0000"/>
                                  </a:solidFill>
                                  <a:latin typeface="Cambria Math" panose="02040503050406030204" pitchFamily="18" charset="0"/>
                                </a:rPr>
                                <m:t>𝒋</m:t>
                              </m:r>
                            </m:sub>
                          </m:sSub>
                          <m:sSup>
                            <m:sSupPr>
                              <m:ctrlPr>
                                <a:rPr lang="en-US" altLang="zh-CN" sz="2000" b="1" i="1" smtClean="0">
                                  <a:solidFill>
                                    <a:srgbClr val="FF0000"/>
                                  </a:solidFill>
                                  <a:latin typeface="Cambria Math" panose="02040503050406030204" pitchFamily="18" charset="0"/>
                                </a:rPr>
                              </m:ctrlPr>
                            </m:sSupPr>
                            <m:e>
                              <m:r>
                                <a:rPr lang="zh-CN" altLang="en-US" sz="2000" b="1" i="1" smtClean="0">
                                  <a:solidFill>
                                    <a:srgbClr val="FF0000"/>
                                  </a:solidFill>
                                  <a:latin typeface="Cambria Math" panose="02040503050406030204" pitchFamily="18" charset="0"/>
                                </a:rPr>
                                <m:t>𝚫</m:t>
                              </m:r>
                              <m:r>
                                <a:rPr lang="en-US" altLang="zh-CN" sz="2000" b="1" i="1" smtClean="0">
                                  <a:solidFill>
                                    <a:srgbClr val="FF0000"/>
                                  </a:solidFill>
                                  <a:latin typeface="Cambria Math" panose="02040503050406030204" pitchFamily="18" charset="0"/>
                                </a:rPr>
                                <m:t>𝒖</m:t>
                              </m:r>
                            </m:e>
                            <m:sup>
                              <m:r>
                                <a:rPr lang="en-US" altLang="zh-CN" sz="2000" b="1" i="1" smtClean="0">
                                  <a:solidFill>
                                    <a:srgbClr val="FF0000"/>
                                  </a:solidFill>
                                  <a:latin typeface="Cambria Math" panose="02040503050406030204" pitchFamily="18" charset="0"/>
                                </a:rPr>
                                <m:t>𝟐</m:t>
                              </m:r>
                            </m:sup>
                          </m:sSup>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𝒕</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𝒋</m:t>
                          </m:r>
                          <m:r>
                            <a:rPr lang="en-US" altLang="zh-CN" sz="2000" b="1" i="1" smtClean="0">
                              <a:solidFill>
                                <a:srgbClr val="FF0000"/>
                              </a:solidFill>
                              <a:latin typeface="Cambria Math" panose="02040503050406030204" pitchFamily="18" charset="0"/>
                            </a:rPr>
                            <m:t>−</m:t>
                          </m:r>
                          <m:r>
                            <a:rPr lang="en-US" altLang="zh-CN" sz="2000" b="1" i="1" smtClean="0">
                              <a:solidFill>
                                <a:srgbClr val="FF0000"/>
                              </a:solidFill>
                              <a:latin typeface="Cambria Math" panose="02040503050406030204" pitchFamily="18" charset="0"/>
                            </a:rPr>
                            <m:t>𝟏</m:t>
                          </m:r>
                          <m:r>
                            <a:rPr lang="en-US" altLang="zh-CN" sz="2000" b="1" i="1" smtClean="0">
                              <a:solidFill>
                                <a:srgbClr val="FF0000"/>
                              </a:solidFill>
                              <a:latin typeface="Cambria Math" panose="02040503050406030204" pitchFamily="18" charset="0"/>
                            </a:rPr>
                            <m:t>)</m:t>
                          </m:r>
                        </m:e>
                      </m:nary>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313953" y="3137357"/>
                <a:ext cx="5543056" cy="76777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338666" y="3905131"/>
                <a:ext cx="60899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𝚫</m:t>
                      </m:r>
                      <m:r>
                        <a:rPr lang="en-US" altLang="zh-CN" sz="2400" b="1" i="1" smtClean="0">
                          <a:latin typeface="Cambria Math" panose="02040503050406030204" pitchFamily="18" charset="0"/>
                        </a:rPr>
                        <m:t>𝒖</m:t>
                      </m:r>
                      <m:d>
                        <m:dPr>
                          <m:ctrlPr>
                            <a:rPr lang="en-US" altLang="zh-CN" sz="2400" b="1" i="1" smtClean="0">
                              <a:latin typeface="Cambria Math" panose="02040503050406030204" pitchFamily="18" charset="0"/>
                            </a:rPr>
                          </m:ctrlPr>
                        </m:dPr>
                        <m:e>
                          <m:r>
                            <a:rPr lang="en-US" altLang="zh-CN" sz="2400" i="1">
                              <a:latin typeface="Cambria Math" panose="02040503050406030204" pitchFamily="18" charset="0"/>
                            </a:rPr>
                            <m:t>𝒕</m:t>
                          </m:r>
                          <m:r>
                            <a:rPr lang="en-US" altLang="zh-CN" sz="2400" i="1">
                              <a:latin typeface="Cambria Math" panose="02040503050406030204" pitchFamily="18" charset="0"/>
                            </a:rPr>
                            <m:t>+</m:t>
                          </m:r>
                          <m:r>
                            <a:rPr lang="en-US" altLang="zh-CN" sz="2400" i="1">
                              <a:latin typeface="Cambria Math" panose="02040503050406030204" pitchFamily="18" charset="0"/>
                            </a:rPr>
                            <m:t>𝒋</m:t>
                          </m:r>
                          <m:r>
                            <a:rPr lang="en-US" altLang="zh-CN" sz="2400" i="1">
                              <a:latin typeface="Cambria Math" panose="02040503050406030204" pitchFamily="18" charset="0"/>
                            </a:rPr>
                            <m:t>−</m:t>
                          </m:r>
                          <m:r>
                            <a:rPr lang="en-US" altLang="zh-CN" sz="2400" i="1">
                              <a:latin typeface="Cambria Math" panose="02040503050406030204" pitchFamily="18" charset="0"/>
                            </a:rPr>
                            <m:t>𝟏</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𝒖</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𝒋</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𝒖</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𝒋</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m:t>
                      </m:r>
                    </m:oMath>
                  </m:oMathPara>
                </a14:m>
                <a:endParaRPr lang="zh-CN" altLang="en-US" sz="24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338666" y="3905131"/>
                <a:ext cx="6089936" cy="461665"/>
              </a:xfrm>
              <a:prstGeom prst="rect">
                <a:avLst/>
              </a:prstGeom>
              <a:blipFill>
                <a:blip r:embed="rId7"/>
                <a:stretch>
                  <a:fillRect b="-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65684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预测控制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116</a:t>
            </a:fld>
            <a:endParaRPr lang="en-US" altLang="zh-CN"/>
          </a:p>
        </p:txBody>
      </p:sp>
      <p:sp>
        <p:nvSpPr>
          <p:cNvPr id="8" name="标题 1"/>
          <p:cNvSpPr>
            <a:spLocks noGrp="1"/>
          </p:cNvSpPr>
          <p:nvPr>
            <p:ph type="title"/>
          </p:nvPr>
        </p:nvSpPr>
        <p:spPr/>
        <p:txBody>
          <a:bodyPr/>
          <a:lstStyle/>
          <a:p>
            <a:r>
              <a:rPr lang="zh-CN" altLang="en-US" dirty="0"/>
              <a:t>神经网络预测控制</a:t>
            </a:r>
          </a:p>
        </p:txBody>
      </p:sp>
      <mc:AlternateContent xmlns:mc="http://schemas.openxmlformats.org/markup-compatibility/2006" xmlns:a14="http://schemas.microsoft.com/office/drawing/2010/main">
        <mc:Choice Requires="a14">
          <p:sp>
            <p:nvSpPr>
              <p:cNvPr id="11" name="文本框 10"/>
              <p:cNvSpPr txBox="1"/>
              <p:nvPr/>
            </p:nvSpPr>
            <p:spPr>
              <a:xfrm>
                <a:off x="107504" y="1913178"/>
                <a:ext cx="8660641" cy="523220"/>
              </a:xfrm>
              <a:prstGeom prst="rect">
                <a:avLst/>
              </a:prstGeom>
              <a:noFill/>
            </p:spPr>
            <p:txBody>
              <a:bodyPr wrap="none" rtlCol="0">
                <a:spAutoFit/>
              </a:bodyPr>
              <a:lstStyle/>
              <a:p>
                <a:r>
                  <a:rPr lang="en-US" altLang="zh-CN" dirty="0"/>
                  <a:t>1)</a:t>
                </a:r>
                <a:r>
                  <a:rPr lang="zh-CN" altLang="en-US" dirty="0"/>
                  <a:t>计算未来期望输出序列</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1" i="1" smtClean="0">
                            <a:latin typeface="Cambria Math" panose="02040503050406030204" pitchFamily="18" charset="0"/>
                          </a:rPr>
                          <m:t>𝒅</m:t>
                        </m:r>
                      </m:sub>
                    </m:sSub>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𝒋</m:t>
                        </m:r>
                      </m:e>
                    </m:d>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𝒋</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𝑵</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𝑵</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𝑵</m:t>
                        </m:r>
                      </m:e>
                      <m:sub>
                        <m:r>
                          <a:rPr lang="en-US" altLang="zh-CN" sz="2400" b="1" i="1" smtClean="0">
                            <a:latin typeface="Cambria Math" panose="02040503050406030204" pitchFamily="18" charset="0"/>
                            <a:ea typeface="Cambria Math" panose="02040503050406030204" pitchFamily="18" charset="0"/>
                          </a:rPr>
                          <m:t>𝟐</m:t>
                        </m:r>
                      </m:sub>
                    </m:sSub>
                  </m:oMath>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07504" y="1913178"/>
                <a:ext cx="8660641" cy="523220"/>
              </a:xfrm>
              <a:prstGeom prst="rect">
                <a:avLst/>
              </a:prstGeom>
              <a:blipFill>
                <a:blip r:embed="rId3"/>
                <a:stretch>
                  <a:fillRect l="-1479" t="-16279" b="-325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07504" y="2648768"/>
                <a:ext cx="9168472" cy="954107"/>
              </a:xfrm>
              <a:prstGeom prst="rect">
                <a:avLst/>
              </a:prstGeom>
              <a:noFill/>
            </p:spPr>
            <p:txBody>
              <a:bodyPr wrap="none" rtlCol="0">
                <a:spAutoFit/>
              </a:bodyPr>
              <a:lstStyle/>
              <a:p>
                <a:r>
                  <a:rPr lang="en-US" altLang="zh-CN" dirty="0"/>
                  <a:t>2)</a:t>
                </a:r>
                <a:r>
                  <a:rPr lang="zh-CN" altLang="en-US" dirty="0"/>
                  <a:t>利用神经网络产生预报输出</a:t>
                </a:r>
                <a14:m>
                  <m:oMath xmlns:m="http://schemas.openxmlformats.org/officeDocument/2006/math">
                    <m:r>
                      <a:rPr lang="en-US" altLang="zh-CN" sz="2400" i="1">
                        <a:latin typeface="Cambria Math" panose="02040503050406030204" pitchFamily="18" charset="0"/>
                      </a:rPr>
                      <m:t>𝒚</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𝒕</m:t>
                        </m:r>
                        <m:r>
                          <a:rPr lang="en-US" altLang="zh-CN" sz="2400" i="1">
                            <a:latin typeface="Cambria Math" panose="02040503050406030204" pitchFamily="18" charset="0"/>
                          </a:rPr>
                          <m:t>+</m:t>
                        </m:r>
                        <m:r>
                          <a:rPr lang="en-US" altLang="zh-CN" sz="2400" i="1">
                            <a:latin typeface="Cambria Math" panose="02040503050406030204" pitchFamily="18" charset="0"/>
                          </a:rPr>
                          <m:t>𝒋</m:t>
                        </m:r>
                      </m:e>
                      <m:e>
                        <m:r>
                          <a:rPr lang="en-US" altLang="zh-CN" sz="2400" i="1">
                            <a:latin typeface="Cambria Math" panose="02040503050406030204" pitchFamily="18" charset="0"/>
                          </a:rPr>
                          <m:t>𝒕</m:t>
                        </m:r>
                      </m:e>
                    </m:d>
                    <m:r>
                      <a:rPr lang="en-US" altLang="zh-CN" sz="2400" i="1">
                        <a:latin typeface="Cambria Math" panose="02040503050406030204" pitchFamily="18" charset="0"/>
                      </a:rPr>
                      <m:t> </m:t>
                    </m:r>
                    <m:r>
                      <a:rPr lang="en-US" altLang="zh-CN" sz="2400" b="1" i="1" smtClean="0">
                        <a:latin typeface="Cambria Math" panose="02040503050406030204" pitchFamily="18" charset="0"/>
                      </a:rPr>
                      <m:t>  </m:t>
                    </m:r>
                    <m:r>
                      <a:rPr lang="en-US" altLang="zh-CN" sz="2400" i="1">
                        <a:latin typeface="Cambria Math" panose="02040503050406030204" pitchFamily="18" charset="0"/>
                      </a:rPr>
                      <m:t>𝒋</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𝑵</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𝑵</m:t>
                        </m:r>
                      </m:e>
                      <m:sub>
                        <m:r>
                          <a:rPr lang="en-US" altLang="zh-CN" sz="2400" i="1">
                            <a:latin typeface="Cambria Math" panose="02040503050406030204" pitchFamily="18" charset="0"/>
                          </a:rPr>
                          <m:t>𝟏</m:t>
                        </m:r>
                      </m:sub>
                    </m:sSub>
                    <m:r>
                      <a:rPr lang="en-US" altLang="zh-CN" sz="2400" i="1">
                        <a:latin typeface="Cambria Math" panose="02040503050406030204" pitchFamily="18" charset="0"/>
                      </a:rPr>
                      <m:t>+</m:t>
                    </m:r>
                    <m:r>
                      <a:rPr lang="en-US" altLang="zh-CN" sz="2400" i="1">
                        <a:latin typeface="Cambria Math" panose="02040503050406030204" pitchFamily="18" charset="0"/>
                      </a:rPr>
                      <m:t>𝟏</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𝑵</m:t>
                        </m:r>
                      </m:e>
                      <m:sub>
                        <m:r>
                          <a:rPr lang="en-US" altLang="zh-CN" sz="2400" i="1">
                            <a:latin typeface="Cambria Math" panose="02040503050406030204" pitchFamily="18" charset="0"/>
                          </a:rPr>
                          <m:t>𝟐</m:t>
                        </m:r>
                      </m:sub>
                    </m:sSub>
                  </m:oMath>
                </a14:m>
                <a:endParaRPr lang="zh-CN" altLang="en-US" dirty="0"/>
              </a:p>
              <a:p>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07504" y="2648768"/>
                <a:ext cx="9168472" cy="954107"/>
              </a:xfrm>
              <a:prstGeom prst="rect">
                <a:avLst/>
              </a:prstGeom>
              <a:blipFill>
                <a:blip r:embed="rId4"/>
                <a:stretch>
                  <a:fillRect l="-1396" t="-89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09707" y="3228297"/>
                <a:ext cx="8928534" cy="954107"/>
              </a:xfrm>
              <a:prstGeom prst="rect">
                <a:avLst/>
              </a:prstGeom>
              <a:noFill/>
            </p:spPr>
            <p:txBody>
              <a:bodyPr wrap="none" rtlCol="0">
                <a:spAutoFit/>
              </a:bodyPr>
              <a:lstStyle/>
              <a:p>
                <a:r>
                  <a:rPr lang="en-US" altLang="zh-CN" dirty="0"/>
                  <a:t>3)</a:t>
                </a:r>
                <a:r>
                  <a:rPr lang="zh-CN" altLang="en-US" dirty="0"/>
                  <a:t>计算预报误差</a:t>
                </a:r>
                <a14:m>
                  <m:oMath xmlns:m="http://schemas.openxmlformats.org/officeDocument/2006/math">
                    <m:r>
                      <a:rPr lang="en-US" altLang="zh-CN" sz="2000" i="1">
                        <a:latin typeface="Cambria Math" panose="02040503050406030204" pitchFamily="18" charset="0"/>
                      </a:rPr>
                      <m:t>𝒆</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𝒕</m:t>
                        </m:r>
                        <m:r>
                          <a:rPr lang="en-US" altLang="zh-CN" sz="2000" i="1">
                            <a:latin typeface="Cambria Math" panose="02040503050406030204" pitchFamily="18" charset="0"/>
                          </a:rPr>
                          <m:t>+</m:t>
                        </m:r>
                        <m:r>
                          <a:rPr lang="en-US" altLang="zh-CN" sz="2000" i="1">
                            <a:latin typeface="Cambria Math" panose="02040503050406030204" pitchFamily="18" charset="0"/>
                          </a:rPr>
                          <m:t>𝒋</m:t>
                        </m:r>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𝒚</m:t>
                        </m:r>
                      </m:e>
                      <m:sub>
                        <m:r>
                          <a:rPr lang="en-US" altLang="zh-CN" sz="2000" i="1">
                            <a:latin typeface="Cambria Math" panose="02040503050406030204" pitchFamily="18" charset="0"/>
                          </a:rPr>
                          <m:t>𝒅</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𝒕</m:t>
                        </m:r>
                        <m:r>
                          <a:rPr lang="en-US" altLang="zh-CN" sz="2000" i="1">
                            <a:latin typeface="Cambria Math" panose="02040503050406030204" pitchFamily="18" charset="0"/>
                          </a:rPr>
                          <m:t>+</m:t>
                        </m:r>
                        <m:r>
                          <a:rPr lang="en-US" altLang="zh-CN" sz="2000" i="1">
                            <a:latin typeface="Cambria Math" panose="02040503050406030204" pitchFamily="18" charset="0"/>
                          </a:rPr>
                          <m:t>𝒋</m:t>
                        </m:r>
                      </m:e>
                    </m:d>
                    <m:r>
                      <a:rPr lang="en-US" altLang="zh-CN" sz="2000" i="1">
                        <a:latin typeface="Cambria Math" panose="02040503050406030204" pitchFamily="18" charset="0"/>
                      </a:rPr>
                      <m:t>−</m:t>
                    </m:r>
                    <m:r>
                      <a:rPr lang="en-US" altLang="zh-CN" sz="2000" i="1">
                        <a:latin typeface="Cambria Math" panose="02040503050406030204" pitchFamily="18" charset="0"/>
                      </a:rPr>
                      <m:t>𝒚</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𝒕</m:t>
                        </m:r>
                        <m:r>
                          <a:rPr lang="en-US" altLang="zh-CN" sz="2000" i="1">
                            <a:latin typeface="Cambria Math" panose="02040503050406030204" pitchFamily="18" charset="0"/>
                          </a:rPr>
                          <m:t>+</m:t>
                        </m:r>
                        <m:r>
                          <a:rPr lang="en-US" altLang="zh-CN" sz="2000" i="1">
                            <a:latin typeface="Cambria Math" panose="02040503050406030204" pitchFamily="18" charset="0"/>
                          </a:rPr>
                          <m:t>𝒋</m:t>
                        </m:r>
                      </m:e>
                      <m:e>
                        <m:r>
                          <a:rPr lang="en-US" altLang="zh-CN" sz="2000" i="1">
                            <a:latin typeface="Cambria Math" panose="02040503050406030204" pitchFamily="18" charset="0"/>
                          </a:rPr>
                          <m:t>𝒕</m:t>
                        </m:r>
                      </m:e>
                    </m:d>
                    <m:r>
                      <a:rPr lang="en-US" altLang="zh-CN" sz="2000" b="1" i="1" smtClean="0">
                        <a:latin typeface="Cambria Math" panose="02040503050406030204" pitchFamily="18" charset="0"/>
                      </a:rPr>
                      <m:t>,     </m:t>
                    </m:r>
                    <m:r>
                      <a:rPr lang="en-US" altLang="zh-CN" sz="2000" i="1">
                        <a:latin typeface="Cambria Math" panose="02040503050406030204" pitchFamily="18" charset="0"/>
                      </a:rPr>
                      <m:t>𝒋</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𝑵</m:t>
                        </m:r>
                      </m:e>
                      <m:sub>
                        <m:r>
                          <a:rPr lang="en-US" altLang="zh-CN" sz="2000" i="1">
                            <a:latin typeface="Cambria Math" panose="02040503050406030204" pitchFamily="18" charset="0"/>
                          </a:rPr>
                          <m:t>𝟏</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𝑵</m:t>
                        </m:r>
                      </m:e>
                      <m:sub>
                        <m:r>
                          <a:rPr lang="en-US" altLang="zh-CN" sz="2000" i="1">
                            <a:latin typeface="Cambria Math" panose="02040503050406030204" pitchFamily="18" charset="0"/>
                          </a:rPr>
                          <m:t>𝟏</m:t>
                        </m:r>
                      </m:sub>
                    </m:sSub>
                    <m:r>
                      <a:rPr lang="en-US" altLang="zh-CN" sz="2000" i="1">
                        <a:latin typeface="Cambria Math" panose="02040503050406030204" pitchFamily="18" charset="0"/>
                      </a:rPr>
                      <m:t>+</m:t>
                    </m:r>
                    <m:r>
                      <a:rPr lang="en-US" altLang="zh-CN" sz="2000" i="1">
                        <a:latin typeface="Cambria Math" panose="02040503050406030204" pitchFamily="18" charset="0"/>
                      </a:rPr>
                      <m:t>𝟏</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𝑵</m:t>
                        </m:r>
                      </m:e>
                      <m:sub>
                        <m:r>
                          <a:rPr lang="en-US" altLang="zh-CN" sz="2000" i="1">
                            <a:latin typeface="Cambria Math" panose="02040503050406030204" pitchFamily="18" charset="0"/>
                          </a:rPr>
                          <m:t>𝟐</m:t>
                        </m:r>
                      </m:sub>
                    </m:sSub>
                  </m:oMath>
                </a14:m>
                <a:endParaRPr lang="zh-CN" altLang="en-US" sz="2400" dirty="0"/>
              </a:p>
              <a:p>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109707" y="3228297"/>
                <a:ext cx="8928534" cy="954107"/>
              </a:xfrm>
              <a:prstGeom prst="rect">
                <a:avLst/>
              </a:prstGeom>
              <a:blipFill>
                <a:blip r:embed="rId5"/>
                <a:stretch>
                  <a:fillRect l="-1433" t="-89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06578" y="3952706"/>
                <a:ext cx="8787406" cy="523220"/>
              </a:xfrm>
              <a:prstGeom prst="rect">
                <a:avLst/>
              </a:prstGeom>
              <a:noFill/>
            </p:spPr>
            <p:txBody>
              <a:bodyPr wrap="none" rtlCol="0">
                <a:spAutoFit/>
              </a:bodyPr>
              <a:lstStyle/>
              <a:p>
                <a:r>
                  <a:rPr lang="en-US" altLang="zh-CN" dirty="0"/>
                  <a:t>4)</a:t>
                </a:r>
                <a:r>
                  <a:rPr lang="zh-CN" altLang="en-US" dirty="0"/>
                  <a:t>极小化性能指标</a:t>
                </a:r>
                <a14:m>
                  <m:oMath xmlns:m="http://schemas.openxmlformats.org/officeDocument/2006/math">
                    <m:r>
                      <a:rPr lang="en-US" altLang="zh-CN" b="1" i="1" smtClean="0">
                        <a:latin typeface="Cambria Math" panose="02040503050406030204" pitchFamily="18" charset="0"/>
                      </a:rPr>
                      <m:t>𝑱</m:t>
                    </m:r>
                    <m:r>
                      <a:rPr lang="en-US" altLang="zh-CN" b="1" i="1" smtClean="0">
                        <a:latin typeface="Cambria Math" panose="02040503050406030204" pitchFamily="18" charset="0"/>
                      </a:rPr>
                      <m:t>,</m:t>
                    </m:r>
                    <m:r>
                      <a:rPr lang="zh-CN" altLang="en-US" i="1">
                        <a:latin typeface="Cambria Math" panose="02040503050406030204" pitchFamily="18" charset="0"/>
                      </a:rPr>
                      <m:t>获得</m:t>
                    </m:r>
                  </m:oMath>
                </a14:m>
                <a:r>
                  <a:rPr lang="zh-CN" altLang="en-US" dirty="0"/>
                  <a:t>控制序列</a:t>
                </a:r>
                <a14:m>
                  <m:oMath xmlns:m="http://schemas.openxmlformats.org/officeDocument/2006/math">
                    <m:r>
                      <a:rPr lang="en-US" altLang="zh-CN" sz="2400" b="1" i="1" dirty="0" smtClean="0">
                        <a:latin typeface="Cambria Math" panose="02040503050406030204" pitchFamily="18" charset="0"/>
                      </a:rPr>
                      <m:t>𝒖</m:t>
                    </m:r>
                    <m:d>
                      <m:dPr>
                        <m:ctrlPr>
                          <a:rPr lang="en-US" altLang="zh-CN" sz="2400" b="1" i="1" dirty="0" smtClean="0">
                            <a:latin typeface="Cambria Math" panose="02040503050406030204" pitchFamily="18" charset="0"/>
                          </a:rPr>
                        </m:ctrlPr>
                      </m:dPr>
                      <m:e>
                        <m:r>
                          <a:rPr lang="en-US" altLang="zh-CN" sz="2400" b="1" i="1" dirty="0" smtClean="0">
                            <a:latin typeface="Cambria Math" panose="02040503050406030204" pitchFamily="18" charset="0"/>
                          </a:rPr>
                          <m:t>𝒕</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𝒋</m:t>
                        </m:r>
                      </m:e>
                    </m:d>
                    <m:r>
                      <a:rPr lang="en-US" altLang="zh-CN" sz="2400" b="1" i="1" dirty="0" smtClean="0">
                        <a:latin typeface="Cambria Math" panose="02040503050406030204" pitchFamily="18" charset="0"/>
                      </a:rPr>
                      <m:t>     </m:t>
                    </m:r>
                    <m:r>
                      <a:rPr lang="en-US" altLang="zh-CN" sz="2400" b="1" i="1" dirty="0" smtClean="0">
                        <a:latin typeface="Cambria Math" panose="02040503050406030204" pitchFamily="18" charset="0"/>
                      </a:rPr>
                      <m:t>𝒋</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𝟎</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𝟏</m:t>
                    </m:r>
                    <m:r>
                      <a:rPr lang="en-US" altLang="zh-CN" sz="2400" b="1" i="1" dirty="0" smtClean="0">
                        <a:latin typeface="Cambria Math" panose="02040503050406030204" pitchFamily="18" charset="0"/>
                      </a:rPr>
                      <m:t>,⋯,</m:t>
                    </m:r>
                    <m:sSub>
                      <m:sSubPr>
                        <m:ctrlPr>
                          <a:rPr lang="en-US" altLang="zh-CN" sz="2400" b="1" i="1" dirty="0" smtClean="0">
                            <a:latin typeface="Cambria Math" panose="02040503050406030204" pitchFamily="18" charset="0"/>
                            <a:ea typeface="Cambria Math" panose="02040503050406030204" pitchFamily="18" charset="0"/>
                          </a:rPr>
                        </m:ctrlPr>
                      </m:sSubPr>
                      <m:e>
                        <m:r>
                          <a:rPr lang="en-US" altLang="zh-CN" sz="2400" b="1" i="1" dirty="0" smtClean="0">
                            <a:latin typeface="Cambria Math" panose="02040503050406030204" pitchFamily="18" charset="0"/>
                            <a:ea typeface="Cambria Math" panose="02040503050406030204" pitchFamily="18" charset="0"/>
                          </a:rPr>
                          <m:t>𝑵</m:t>
                        </m:r>
                      </m:e>
                      <m:sub>
                        <m:r>
                          <a:rPr lang="en-US" altLang="zh-CN" sz="2400" b="1" i="1" dirty="0" smtClean="0">
                            <a:latin typeface="Cambria Math" panose="02040503050406030204" pitchFamily="18" charset="0"/>
                            <a:ea typeface="Cambria Math" panose="02040503050406030204" pitchFamily="18" charset="0"/>
                          </a:rPr>
                          <m:t>𝟐</m:t>
                        </m:r>
                      </m:sub>
                    </m:sSub>
                  </m:oMath>
                </a14:m>
                <a:endParaRPr lang="zh-CN" altLang="en-US" sz="240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06578" y="3952706"/>
                <a:ext cx="8787406" cy="523220"/>
              </a:xfrm>
              <a:prstGeom prst="rect">
                <a:avLst/>
              </a:prstGeom>
              <a:blipFill>
                <a:blip r:embed="rId6"/>
                <a:stretch>
                  <a:fillRect l="-1387" t="-15116" b="-325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06578" y="4614988"/>
                <a:ext cx="6164252" cy="523220"/>
              </a:xfrm>
              <a:prstGeom prst="rect">
                <a:avLst/>
              </a:prstGeom>
              <a:noFill/>
            </p:spPr>
            <p:txBody>
              <a:bodyPr wrap="none" rtlCol="0">
                <a:spAutoFit/>
              </a:bodyPr>
              <a:lstStyle/>
              <a:p>
                <a:r>
                  <a:rPr lang="en-US" altLang="zh-CN" dirty="0"/>
                  <a:t>5)</a:t>
                </a:r>
                <a:r>
                  <a:rPr lang="zh-CN" altLang="en-US" dirty="0"/>
                  <a:t>采用第一控制量</a:t>
                </a:r>
                <a14:m>
                  <m:oMath xmlns:m="http://schemas.openxmlformats.org/officeDocument/2006/math">
                    <m:r>
                      <a:rPr lang="en-US" altLang="zh-CN" b="1" i="1" smtClean="0">
                        <a:latin typeface="Cambria Math" panose="02040503050406030204" pitchFamily="18" charset="0"/>
                      </a:rPr>
                      <m:t>𝒖</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𝒕</m:t>
                        </m:r>
                      </m:e>
                    </m:d>
                    <m:r>
                      <a:rPr lang="en-US" altLang="zh-CN" b="1" i="1" smtClean="0">
                        <a:latin typeface="Cambria Math" panose="02040503050406030204" pitchFamily="18" charset="0"/>
                      </a:rPr>
                      <m:t>,</m:t>
                    </m:r>
                    <m:r>
                      <a:rPr lang="zh-CN" altLang="en-US" i="1">
                        <a:latin typeface="Cambria Math" panose="02040503050406030204" pitchFamily="18" charset="0"/>
                      </a:rPr>
                      <m:t>然后</m:t>
                    </m:r>
                  </m:oMath>
                </a14:m>
                <a:r>
                  <a:rPr lang="zh-CN" altLang="en-US" dirty="0"/>
                  <a:t>返回（</a:t>
                </a:r>
                <a:r>
                  <a:rPr lang="en-US" altLang="zh-CN" dirty="0"/>
                  <a:t>1</a:t>
                </a:r>
                <a:r>
                  <a:rPr lang="zh-CN" altLang="en-US" dirty="0"/>
                  <a:t>）</a:t>
                </a:r>
              </a:p>
            </p:txBody>
          </p:sp>
        </mc:Choice>
        <mc:Fallback xmlns="">
          <p:sp>
            <p:nvSpPr>
              <p:cNvPr id="15" name="文本框 14"/>
              <p:cNvSpPr txBox="1">
                <a:spLocks noRot="1" noChangeAspect="1" noMove="1" noResize="1" noEditPoints="1" noAdjustHandles="1" noChangeArrowheads="1" noChangeShapeType="1" noTextEdit="1"/>
              </p:cNvSpPr>
              <p:nvPr/>
            </p:nvSpPr>
            <p:spPr>
              <a:xfrm>
                <a:off x="106578" y="4614988"/>
                <a:ext cx="6164252" cy="523220"/>
              </a:xfrm>
              <a:prstGeom prst="rect">
                <a:avLst/>
              </a:prstGeom>
              <a:blipFill rotWithShape="0">
                <a:blip r:embed="rId7"/>
                <a:stretch>
                  <a:fillRect l="-1976" t="-15116" r="-1285" b="-325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54197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神经网络自适应评价控制</a:t>
            </a:r>
          </a:p>
        </p:txBody>
      </p:sp>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804249" y="51135"/>
            <a:ext cx="2160240" cy="433387"/>
          </a:xfrm>
        </p:spPr>
        <p:txBody>
          <a:bodyPr/>
          <a:lstStyle/>
          <a:p>
            <a:r>
              <a:rPr lang="zh-CN" altLang="en-US" dirty="0"/>
              <a:t>自适应评价控制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117</a:t>
            </a:fld>
            <a:endParaRPr lang="en-US" altLang="zh-CN" dirty="0"/>
          </a:p>
        </p:txBody>
      </p:sp>
      <p:sp>
        <p:nvSpPr>
          <p:cNvPr id="6" name="文本框 5"/>
          <p:cNvSpPr txBox="1"/>
          <p:nvPr/>
        </p:nvSpPr>
        <p:spPr>
          <a:xfrm>
            <a:off x="1669332" y="5402243"/>
            <a:ext cx="5950668" cy="523220"/>
          </a:xfrm>
          <a:prstGeom prst="rect">
            <a:avLst/>
          </a:prstGeom>
          <a:noFill/>
        </p:spPr>
        <p:txBody>
          <a:bodyPr wrap="none" rtlCol="0">
            <a:spAutoFit/>
          </a:bodyPr>
          <a:lstStyle/>
          <a:p>
            <a:r>
              <a:rPr lang="zh-CN" altLang="en-US" dirty="0"/>
              <a:t>行动</a:t>
            </a:r>
            <a:r>
              <a:rPr lang="en-US" altLang="zh-CN" dirty="0"/>
              <a:t>—</a:t>
            </a:r>
            <a:r>
              <a:rPr lang="zh-CN" altLang="en-US" dirty="0"/>
              <a:t>评价</a:t>
            </a:r>
            <a:r>
              <a:rPr lang="en-US" altLang="zh-CN" dirty="0"/>
              <a:t>—</a:t>
            </a:r>
            <a:r>
              <a:rPr lang="zh-CN" altLang="en-US" dirty="0"/>
              <a:t>改进行动方案</a:t>
            </a:r>
            <a:r>
              <a:rPr lang="en-US" altLang="zh-CN" dirty="0"/>
              <a:t>—</a:t>
            </a:r>
            <a:r>
              <a:rPr lang="zh-CN" altLang="en-US" dirty="0"/>
              <a:t>再行动</a:t>
            </a:r>
          </a:p>
        </p:txBody>
      </p:sp>
      <p:pic>
        <p:nvPicPr>
          <p:cNvPr id="7" name="图片 6"/>
          <p:cNvPicPr>
            <a:picLocks noChangeAspect="1"/>
          </p:cNvPicPr>
          <p:nvPr/>
        </p:nvPicPr>
        <p:blipFill>
          <a:blip r:embed="rId2"/>
          <a:stretch>
            <a:fillRect/>
          </a:stretch>
        </p:blipFill>
        <p:spPr>
          <a:xfrm>
            <a:off x="1403648" y="1998674"/>
            <a:ext cx="5893476" cy="2832254"/>
          </a:xfrm>
          <a:prstGeom prst="rect">
            <a:avLst/>
          </a:prstGeom>
        </p:spPr>
      </p:pic>
      <p:sp>
        <p:nvSpPr>
          <p:cNvPr id="8" name="文本框 7"/>
          <p:cNvSpPr txBox="1"/>
          <p:nvPr/>
        </p:nvSpPr>
        <p:spPr>
          <a:xfrm>
            <a:off x="1907729" y="5973558"/>
            <a:ext cx="5929828" cy="523220"/>
          </a:xfrm>
          <a:prstGeom prst="rect">
            <a:avLst/>
          </a:prstGeom>
          <a:noFill/>
        </p:spPr>
        <p:txBody>
          <a:bodyPr wrap="none" rtlCol="0">
            <a:spAutoFit/>
          </a:bodyPr>
          <a:lstStyle/>
          <a:p>
            <a:r>
              <a:rPr kumimoji="0" lang="zh-CN" altLang="en-US" b="0" dirty="0"/>
              <a:t>（增强学习、强化学习、再励学习）</a:t>
            </a:r>
            <a:endParaRPr kumimoji="0" lang="en-US" altLang="zh-CN" b="0" dirty="0"/>
          </a:p>
        </p:txBody>
      </p:sp>
    </p:spTree>
    <p:extLst>
      <p:ext uri="{BB962C8B-B14F-4D97-AF65-F5344CB8AC3E}">
        <p14:creationId xmlns:p14="http://schemas.microsoft.com/office/powerpoint/2010/main" val="41656332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444209" y="51135"/>
            <a:ext cx="2520280" cy="433387"/>
          </a:xfrm>
        </p:spPr>
        <p:txBody>
          <a:bodyPr/>
          <a:lstStyle/>
          <a:p>
            <a:r>
              <a:rPr lang="zh-CN" altLang="en-US" dirty="0"/>
              <a:t>自适应评价控制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118</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26154" y="801914"/>
                <a:ext cx="9073009" cy="2571131"/>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n"/>
                </a:pPr>
                <a:r>
                  <a:rPr kumimoji="0" lang="zh-CN" altLang="en-US" sz="2000" b="0" dirty="0">
                    <a:latin typeface="Times New Roman" panose="02020603050405020304" pitchFamily="18" charset="0"/>
                    <a:ea typeface="隶书" panose="02010509060101010101" pitchFamily="49" charset="-122"/>
                    <a:cs typeface="Times New Roman" panose="02020603050405020304" pitchFamily="18" charset="0"/>
                  </a:rPr>
                  <a:t>自适应评价网络</a:t>
                </a:r>
                <a:endParaRPr kumimoji="0" lang="en-US" altLang="zh-CN" sz="2000" b="0" dirty="0">
                  <a:latin typeface="Times New Roman" panose="02020603050405020304" pitchFamily="18" charset="0"/>
                  <a:ea typeface="隶书" panose="02010509060101010101" pitchFamily="49" charset="-122"/>
                  <a:cs typeface="Times New Roman" panose="02020603050405020304" pitchFamily="18" charset="0"/>
                </a:endParaRPr>
              </a:p>
              <a:p>
                <a:pPr>
                  <a:buFont typeface="Wingdings" panose="05000000000000000000" pitchFamily="2" charset="2"/>
                  <a:buChar char="ü"/>
                </a:pPr>
                <a:r>
                  <a:rPr kumimoji="0" lang="zh-CN" altLang="en-US" sz="2000" b="0" dirty="0">
                    <a:latin typeface="Times New Roman" panose="02020603050405020304" pitchFamily="18" charset="0"/>
                    <a:ea typeface="隶书" panose="02010509060101010101" pitchFamily="49" charset="-122"/>
                    <a:cs typeface="Times New Roman" panose="02020603050405020304" pitchFamily="18" charset="0"/>
                  </a:rPr>
                  <a:t>通过不断奖励、惩罚等再励学习，使自己逐渐成为一个合格的教师；</a:t>
                </a:r>
                <a:endParaRPr kumimoji="0" lang="en-US" altLang="zh-CN" sz="2000" b="0" dirty="0">
                  <a:latin typeface="Times New Roman" panose="02020603050405020304" pitchFamily="18" charset="0"/>
                  <a:ea typeface="隶书" panose="02010509060101010101" pitchFamily="49" charset="-122"/>
                  <a:cs typeface="Times New Roman" panose="02020603050405020304" pitchFamily="18" charset="0"/>
                </a:endParaRPr>
              </a:p>
              <a:p>
                <a:pPr>
                  <a:buFont typeface="Wingdings" panose="05000000000000000000" pitchFamily="2" charset="2"/>
                  <a:buChar char="ü"/>
                </a:pPr>
                <a:r>
                  <a:rPr kumimoji="0" lang="zh-CN" altLang="en-US" sz="2000" b="0" dirty="0">
                    <a:latin typeface="Times New Roman" panose="02020603050405020304" pitchFamily="18" charset="0"/>
                    <a:ea typeface="隶书" panose="02010509060101010101" pitchFamily="49" charset="-122"/>
                    <a:cs typeface="Times New Roman" panose="02020603050405020304" pitchFamily="18" charset="0"/>
                  </a:rPr>
                  <a:t>在学习完成后，根据被控系统目前状态和外部再励反馈信号</a:t>
                </a:r>
                <a14:m>
                  <m:oMath xmlns:m="http://schemas.openxmlformats.org/officeDocument/2006/math">
                    <m:r>
                      <a:rPr kumimoji="0" lang="en-US" altLang="zh-CN" sz="2000" b="0" i="1" smtClean="0">
                        <a:latin typeface="Cambria Math" panose="02040503050406030204" pitchFamily="18" charset="0"/>
                      </a:rPr>
                      <m:t>𝑟</m:t>
                    </m:r>
                    <m:r>
                      <a:rPr kumimoji="0" lang="en-US" altLang="zh-CN" sz="2000" b="0" i="1" smtClean="0">
                        <a:latin typeface="Cambria Math" panose="02040503050406030204" pitchFamily="18" charset="0"/>
                      </a:rPr>
                      <m:t>(</m:t>
                    </m:r>
                    <m:r>
                      <a:rPr kumimoji="0" lang="en-US" altLang="zh-CN" sz="2000" b="0" i="1" smtClean="0">
                        <a:latin typeface="Cambria Math" panose="02040503050406030204" pitchFamily="18" charset="0"/>
                      </a:rPr>
                      <m:t>𝑡</m:t>
                    </m:r>
                    <m:r>
                      <a:rPr kumimoji="0" lang="en-US" altLang="zh-CN" sz="2000" b="0" i="1" smtClean="0">
                        <a:latin typeface="Cambria Math" panose="02040503050406030204" pitchFamily="18" charset="0"/>
                      </a:rPr>
                      <m:t>)</m:t>
                    </m:r>
                    <m:r>
                      <a:rPr kumimoji="0" lang="zh-CN" altLang="en-US" sz="2000" b="0" i="1">
                        <a:latin typeface="Cambria Math" panose="02040503050406030204" pitchFamily="18" charset="0"/>
                      </a:rPr>
                      <m:t>，</m:t>
                    </m:r>
                  </m:oMath>
                </a14:m>
                <a:r>
                  <a:rPr kumimoji="0" lang="zh-CN" altLang="en-US" sz="2000" b="0" dirty="0">
                    <a:latin typeface="Times New Roman" panose="02020603050405020304" pitchFamily="18" charset="0"/>
                    <a:ea typeface="隶书" panose="02010509060101010101" pitchFamily="49" charset="-122"/>
                    <a:cs typeface="Times New Roman" panose="02020603050405020304" pitchFamily="18" charset="0"/>
                  </a:rPr>
                  <a:t>产生再励信号</a:t>
                </a:r>
                <a14:m>
                  <m:oMath xmlns:m="http://schemas.openxmlformats.org/officeDocument/2006/math">
                    <m:r>
                      <a:rPr kumimoji="0" lang="en-US" altLang="zh-CN" sz="2000" b="0" i="1" smtClean="0">
                        <a:latin typeface="Cambria Math" panose="02040503050406030204" pitchFamily="18" charset="0"/>
                      </a:rPr>
                      <m:t>𝑝</m:t>
                    </m:r>
                    <m:r>
                      <a:rPr kumimoji="0" lang="en-US" altLang="zh-CN" sz="2000" b="0" i="1" smtClean="0">
                        <a:latin typeface="Cambria Math" panose="02040503050406030204" pitchFamily="18" charset="0"/>
                      </a:rPr>
                      <m:t>(</m:t>
                    </m:r>
                    <m:r>
                      <a:rPr kumimoji="0" lang="en-US" altLang="zh-CN" sz="2000" b="0" i="1" smtClean="0">
                        <a:latin typeface="Cambria Math" panose="02040503050406030204" pitchFamily="18" charset="0"/>
                      </a:rPr>
                      <m:t>𝑡</m:t>
                    </m:r>
                    <m:r>
                      <a:rPr kumimoji="0" lang="en-US" altLang="zh-CN" sz="2000" b="0" i="1" smtClean="0">
                        <a:latin typeface="Cambria Math" panose="02040503050406030204" pitchFamily="18" charset="0"/>
                      </a:rPr>
                      <m:t>)</m:t>
                    </m:r>
                    <m:r>
                      <a:rPr kumimoji="0" lang="zh-CN" altLang="en-US" sz="2000" b="0" i="1">
                        <a:latin typeface="Cambria Math" panose="02040503050406030204" pitchFamily="18" charset="0"/>
                      </a:rPr>
                      <m:t>，</m:t>
                    </m:r>
                  </m:oMath>
                </a14:m>
                <a:r>
                  <a:rPr kumimoji="0" lang="zh-CN" altLang="en-US" sz="2000" b="0" dirty="0">
                    <a:latin typeface="Times New Roman" panose="02020603050405020304" pitchFamily="18" charset="0"/>
                    <a:ea typeface="隶书" panose="02010509060101010101" pitchFamily="49" charset="-122"/>
                    <a:cs typeface="Times New Roman" panose="02020603050405020304" pitchFamily="18" charset="0"/>
                  </a:rPr>
                  <a:t>给出内部激励信号</a:t>
                </a:r>
                <a14:m>
                  <m:oMath xmlns:m="http://schemas.openxmlformats.org/officeDocument/2006/math">
                    <m:acc>
                      <m:accPr>
                        <m:chr m:val="̂"/>
                        <m:ctrlPr>
                          <a:rPr kumimoji="0" lang="zh-CN" altLang="en-US" sz="2000" b="0" i="1" smtClean="0">
                            <a:latin typeface="Cambria Math" panose="02040503050406030204" pitchFamily="18" charset="0"/>
                          </a:rPr>
                        </m:ctrlPr>
                      </m:accPr>
                      <m:e>
                        <m:r>
                          <a:rPr kumimoji="0" lang="en-US" altLang="zh-CN" sz="2000" b="0" i="1" smtClean="0">
                            <a:latin typeface="Cambria Math" panose="02040503050406030204" pitchFamily="18" charset="0"/>
                          </a:rPr>
                          <m:t>𝑟</m:t>
                        </m:r>
                      </m:e>
                    </m:acc>
                    <m:r>
                      <a:rPr kumimoji="0" lang="en-US" altLang="zh-CN" sz="2000" b="0" i="1" smtClean="0">
                        <a:latin typeface="Cambria Math" panose="02040503050406030204" pitchFamily="18" charset="0"/>
                      </a:rPr>
                      <m:t>(</m:t>
                    </m:r>
                    <m:r>
                      <a:rPr kumimoji="0" lang="en-US" altLang="zh-CN" sz="2000" b="0" i="1" smtClean="0">
                        <a:latin typeface="Cambria Math" panose="02040503050406030204" pitchFamily="18" charset="0"/>
                      </a:rPr>
                      <m:t>𝑡</m:t>
                    </m:r>
                    <m:r>
                      <a:rPr kumimoji="0" lang="en-US" altLang="zh-CN" sz="2000" b="0" i="1" smtClean="0">
                        <a:latin typeface="Cambria Math" panose="02040503050406030204" pitchFamily="18" charset="0"/>
                      </a:rPr>
                      <m:t>)</m:t>
                    </m:r>
                    <m:r>
                      <a:rPr kumimoji="0" lang="zh-CN" altLang="en-US" sz="2000" b="0" i="1">
                        <a:latin typeface="Cambria Math" panose="02040503050406030204" pitchFamily="18" charset="0"/>
                      </a:rPr>
                      <m:t>，</m:t>
                    </m:r>
                  </m:oMath>
                </a14:m>
                <a:r>
                  <a:rPr kumimoji="0" lang="zh-CN" altLang="en-US" sz="2000" b="0" dirty="0">
                    <a:latin typeface="Times New Roman" panose="02020603050405020304" pitchFamily="18" charset="0"/>
                    <a:ea typeface="隶书" panose="02010509060101010101" pitchFamily="49" charset="-122"/>
                    <a:cs typeface="Times New Roman" panose="02020603050405020304" pitchFamily="18" charset="0"/>
                  </a:rPr>
                  <a:t>以期对目前控制作用的效果作出评价</a:t>
                </a:r>
                <a:endParaRPr kumimoji="0" lang="en-US" altLang="zh-CN" sz="2000" b="0" dirty="0">
                  <a:latin typeface="Times New Roman" panose="02020603050405020304" pitchFamily="18" charset="0"/>
                  <a:ea typeface="隶书" panose="02010509060101010101" pitchFamily="49" charset="-122"/>
                  <a:cs typeface="Times New Roman" panose="02020603050405020304" pitchFamily="18" charset="0"/>
                </a:endParaRPr>
              </a:p>
              <a:p>
                <a:pPr>
                  <a:buFont typeface="Wingdings" panose="05000000000000000000" pitchFamily="2" charset="2"/>
                  <a:buChar char="n"/>
                </a:pPr>
                <a:r>
                  <a:rPr kumimoji="0" lang="zh-CN" altLang="en-US" sz="2000" b="0" dirty="0">
                    <a:latin typeface="Times New Roman" panose="02020603050405020304" pitchFamily="18" charset="0"/>
                    <a:ea typeface="隶书" panose="02010509060101010101" pitchFamily="49" charset="-122"/>
                    <a:cs typeface="Times New Roman" panose="02020603050405020304" pitchFamily="18" charset="0"/>
                  </a:rPr>
                  <a:t>控制选择网络</a:t>
                </a:r>
                <a:endParaRPr kumimoji="0" lang="en-US" altLang="zh-CN" sz="2000" b="0" dirty="0">
                  <a:latin typeface="Times New Roman" panose="02020603050405020304" pitchFamily="18" charset="0"/>
                  <a:ea typeface="隶书" panose="02010509060101010101" pitchFamily="49" charset="-122"/>
                  <a:cs typeface="Times New Roman" panose="02020603050405020304" pitchFamily="18" charset="0"/>
                </a:endParaRPr>
              </a:p>
              <a:p>
                <a:pPr>
                  <a:buFont typeface="Wingdings" panose="05000000000000000000" pitchFamily="2" charset="2"/>
                  <a:buChar char="ü"/>
                </a:pPr>
                <a:r>
                  <a:rPr kumimoji="0" lang="zh-CN" altLang="en-US" sz="2000" b="0" dirty="0">
                    <a:latin typeface="Times New Roman" panose="02020603050405020304" pitchFamily="18" charset="0"/>
                    <a:ea typeface="隶书" panose="02010509060101010101" pitchFamily="49" charset="-122"/>
                    <a:cs typeface="Times New Roman" panose="02020603050405020304" pitchFamily="18" charset="0"/>
                  </a:rPr>
                  <a:t>在内部再励学习信号指导下进行学习的多层前馈神经网络控制器</a:t>
                </a:r>
                <a:endParaRPr kumimoji="0" lang="en-US" altLang="zh-CN" sz="2000" b="0" dirty="0">
                  <a:latin typeface="Times New Roman" panose="02020603050405020304" pitchFamily="18" charset="0"/>
                  <a:ea typeface="隶书" panose="02010509060101010101" pitchFamily="49" charset="-122"/>
                  <a:cs typeface="Times New Roman" panose="02020603050405020304" pitchFamily="18" charset="0"/>
                </a:endParaRPr>
              </a:p>
              <a:p>
                <a:pPr>
                  <a:buFont typeface="Wingdings" panose="05000000000000000000" pitchFamily="2" charset="2"/>
                  <a:buChar char="ü"/>
                </a:pPr>
                <a:r>
                  <a:rPr kumimoji="0" lang="zh-CN" altLang="en-US" sz="2000" b="0" dirty="0">
                    <a:latin typeface="Times New Roman" panose="02020603050405020304" pitchFamily="18" charset="0"/>
                    <a:ea typeface="隶书" panose="02010509060101010101" pitchFamily="49" charset="-122"/>
                    <a:cs typeface="Times New Roman" panose="02020603050405020304" pitchFamily="18" charset="0"/>
                  </a:rPr>
                  <a:t>根据编码后的系统状态，在允许控制集中选择下一步控制作用</a:t>
                </a:r>
              </a:p>
            </p:txBody>
          </p:sp>
        </mc:Choice>
        <mc:Fallback xmlns="">
          <p:sp>
            <p:nvSpPr>
              <p:cNvPr id="6" name="内容占位符 2"/>
              <p:cNvSpPr txBox="1">
                <a:spLocks noRot="1" noChangeAspect="1" noMove="1" noResize="1" noEditPoints="1" noAdjustHandles="1" noChangeArrowheads="1" noChangeShapeType="1" noTextEdit="1"/>
              </p:cNvSpPr>
              <p:nvPr/>
            </p:nvSpPr>
            <p:spPr>
              <a:xfrm>
                <a:off x="26154" y="801914"/>
                <a:ext cx="9073009" cy="2571131"/>
              </a:xfrm>
              <a:prstGeom prst="rect">
                <a:avLst/>
              </a:prstGeom>
              <a:blipFill>
                <a:blip r:embed="rId3"/>
                <a:stretch>
                  <a:fillRect l="-604" t="-1900" b="-2375"/>
                </a:stretch>
              </a:blipFill>
            </p:spPr>
            <p:txBody>
              <a:bodyPr/>
              <a:lstStyle/>
              <a:p>
                <a:r>
                  <a:rPr lang="zh-CN" altLang="en-US">
                    <a:noFill/>
                  </a:rPr>
                  <a:t> </a:t>
                </a:r>
              </a:p>
            </p:txBody>
          </p:sp>
        </mc:Fallback>
      </mc:AlternateContent>
      <p:pic>
        <p:nvPicPr>
          <p:cNvPr id="8" name="图片 7"/>
          <p:cNvPicPr>
            <a:picLocks noChangeAspect="1"/>
          </p:cNvPicPr>
          <p:nvPr/>
        </p:nvPicPr>
        <p:blipFill>
          <a:blip r:embed="rId4"/>
          <a:stretch>
            <a:fillRect/>
          </a:stretch>
        </p:blipFill>
        <p:spPr>
          <a:xfrm>
            <a:off x="2035604" y="3793810"/>
            <a:ext cx="6647883" cy="2956891"/>
          </a:xfrm>
          <a:prstGeom prst="rect">
            <a:avLst/>
          </a:prstGeom>
        </p:spPr>
      </p:pic>
      <p:sp>
        <p:nvSpPr>
          <p:cNvPr id="2" name="文本框 1"/>
          <p:cNvSpPr txBox="1"/>
          <p:nvPr/>
        </p:nvSpPr>
        <p:spPr>
          <a:xfrm>
            <a:off x="107504" y="3624628"/>
            <a:ext cx="3057247" cy="1508105"/>
          </a:xfrm>
          <a:prstGeom prst="rect">
            <a:avLst/>
          </a:prstGeom>
          <a:noFill/>
        </p:spPr>
        <p:txBody>
          <a:bodyPr wrap="none" rtlCol="0">
            <a:spAutoFit/>
          </a:bodyPr>
          <a:lstStyle/>
          <a:p>
            <a:r>
              <a:rPr kumimoji="0" lang="zh-CN" altLang="en-US" sz="3200" b="0" dirty="0"/>
              <a:t>神经网络</a:t>
            </a:r>
            <a:endParaRPr kumimoji="0" lang="en-US" altLang="zh-CN" sz="3200" b="0" dirty="0"/>
          </a:p>
          <a:p>
            <a:r>
              <a:rPr kumimoji="0" lang="zh-CN" altLang="en-US" sz="3200" b="0" dirty="0"/>
              <a:t>自适应评判控制</a:t>
            </a:r>
            <a:endParaRPr kumimoji="0" lang="en-US" altLang="zh-CN" sz="3200" b="0" dirty="0"/>
          </a:p>
          <a:p>
            <a:endParaRPr lang="zh-CN" altLang="en-US" dirty="0"/>
          </a:p>
        </p:txBody>
      </p:sp>
    </p:spTree>
    <p:extLst>
      <p:ext uri="{BB962C8B-B14F-4D97-AF65-F5344CB8AC3E}">
        <p14:creationId xmlns:p14="http://schemas.microsoft.com/office/powerpoint/2010/main" val="3165812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6596" y="581422"/>
            <a:ext cx="8229600" cy="1143000"/>
          </a:xfrm>
        </p:spPr>
        <p:txBody>
          <a:bodyPr/>
          <a:lstStyle/>
          <a:p>
            <a:r>
              <a:rPr lang="zh-CN" altLang="en-US" dirty="0"/>
              <a:t>神经网络混合控制</a:t>
            </a:r>
          </a:p>
        </p:txBody>
      </p:sp>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372201" y="51135"/>
            <a:ext cx="2592288" cy="433387"/>
          </a:xfrm>
        </p:spPr>
        <p:txBody>
          <a:bodyPr/>
          <a:lstStyle/>
          <a:p>
            <a:r>
              <a:rPr lang="zh-CN" altLang="en-US" dirty="0"/>
              <a:t>神经网络混合控制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119</a:t>
            </a:fld>
            <a:endParaRPr lang="en-US" altLang="zh-CN"/>
          </a:p>
        </p:txBody>
      </p:sp>
      <p:sp>
        <p:nvSpPr>
          <p:cNvPr id="7" name="Text Box 2"/>
          <p:cNvSpPr txBox="1">
            <a:spLocks noChangeArrowheads="1"/>
          </p:cNvSpPr>
          <p:nvPr/>
        </p:nvSpPr>
        <p:spPr bwMode="auto">
          <a:xfrm>
            <a:off x="208158" y="1600200"/>
            <a:ext cx="8458200" cy="5146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pPr>
            <a:r>
              <a:rPr lang="zh-CN" altLang="en-US" sz="3200" b="1" dirty="0">
                <a:latin typeface="隶书" panose="02010509060101010101" pitchFamily="49" charset="-122"/>
                <a:ea typeface="隶书" panose="02010509060101010101" pitchFamily="49" charset="-122"/>
              </a:rPr>
              <a:t>集成人工智能各分支的优点，由神经网络技术与模糊控制、专家系统等相结合而形成的一种具有很强学习能力的智能控制系统。</a:t>
            </a:r>
            <a:r>
              <a:rPr lang="zh-CN" altLang="en-US" sz="3200" dirty="0">
                <a:latin typeface="隶书" panose="02010509060101010101" pitchFamily="49" charset="-122"/>
                <a:ea typeface="隶书" panose="02010509060101010101" pitchFamily="49" charset="-122"/>
              </a:rPr>
              <a:t>神经网络混合控制可使控制系统同时具有学习、推理和决策能力。</a:t>
            </a:r>
            <a:r>
              <a:rPr lang="zh-CN" altLang="en-US" sz="3600" dirty="0">
                <a:latin typeface="隶书" panose="02010509060101010101" pitchFamily="49" charset="-122"/>
                <a:ea typeface="隶书" panose="02010509060101010101" pitchFamily="49" charset="-122"/>
              </a:rPr>
              <a:t> </a:t>
            </a:r>
            <a:endParaRPr lang="zh-CN" altLang="en-US" sz="3200" b="1" dirty="0">
              <a:latin typeface="隶书" panose="02010509060101010101" pitchFamily="49" charset="-122"/>
              <a:ea typeface="隶书" panose="02010509060101010101" pitchFamily="49" charset="-122"/>
            </a:endParaRPr>
          </a:p>
          <a:p>
            <a:pPr algn="just" eaLnBrk="1" hangingPunct="1">
              <a:lnSpc>
                <a:spcPct val="130000"/>
              </a:lnSpc>
              <a:spcBef>
                <a:spcPct val="50000"/>
              </a:spcBef>
            </a:pPr>
            <a:r>
              <a:rPr lang="zh-CN" altLang="en-US" sz="3200" b="1" dirty="0">
                <a:latin typeface="隶书" panose="02010509060101010101" pitchFamily="49" charset="-122"/>
                <a:ea typeface="隶书" panose="02010509060101010101" pitchFamily="49" charset="-122"/>
              </a:rPr>
              <a:t>模糊神经网络控制</a:t>
            </a:r>
            <a:endParaRPr lang="en-US" altLang="zh-CN" sz="3200" b="1" dirty="0">
              <a:latin typeface="隶书" panose="02010509060101010101" pitchFamily="49" charset="-122"/>
              <a:ea typeface="隶书" panose="02010509060101010101" pitchFamily="49" charset="-122"/>
            </a:endParaRPr>
          </a:p>
          <a:p>
            <a:pPr algn="just" eaLnBrk="1" hangingPunct="1">
              <a:lnSpc>
                <a:spcPct val="130000"/>
              </a:lnSpc>
              <a:spcBef>
                <a:spcPct val="50000"/>
              </a:spcBef>
            </a:pPr>
            <a:r>
              <a:rPr lang="zh-CN" altLang="en-US" sz="3200" b="1" dirty="0">
                <a:latin typeface="隶书" panose="02010509060101010101" pitchFamily="49" charset="-122"/>
                <a:ea typeface="隶书" panose="02010509060101010101" pitchFamily="49" charset="-122"/>
              </a:rPr>
              <a:t>神经网络专家系统</a:t>
            </a:r>
            <a:endParaRPr lang="en-US" altLang="zh-CN" sz="3200" b="1"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4201435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主要人工神经网络</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12</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556791"/>
                <a:ext cx="8569077" cy="5164683"/>
              </a:xfrm>
              <a:prstGeom prst="rect">
                <a:avLst/>
              </a:prstGeom>
            </p:spPr>
            <p:txBody>
              <a:bodyPr>
                <a:normAutofit fontScale="775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Bef>
                    <a:spcPct val="25000"/>
                  </a:spcBef>
                  <a:buFontTx/>
                  <a:buAutoNum type="arabicParenR"/>
                </a:pPr>
                <a:r>
                  <a:rPr kumimoji="0" lang="zh-CN" altLang="en-US" sz="5200" b="0" dirty="0">
                    <a:latin typeface="Times New Roman" panose="02020603050405020304" pitchFamily="18" charset="0"/>
                    <a:ea typeface="隶书" panose="02010509060101010101" pitchFamily="49" charset="-122"/>
                    <a:cs typeface="Times New Roman" panose="02020603050405020304" pitchFamily="18" charset="0"/>
                  </a:rPr>
                  <a:t>前向神经网络</a:t>
                </a:r>
              </a:p>
              <a:p>
                <a:pPr algn="just">
                  <a:spcBef>
                    <a:spcPct val="25000"/>
                  </a:spcBef>
                </a:pPr>
                <a:r>
                  <a:rPr kumimoji="0" lang="en-US" altLang="zh-CN" sz="3900" b="0" dirty="0">
                    <a:latin typeface="Times New Roman" panose="02020603050405020304" pitchFamily="18" charset="0"/>
                    <a:ea typeface="隶书" panose="02010509060101010101" pitchFamily="49" charset="-122"/>
                    <a:cs typeface="Times New Roman" panose="02020603050405020304" pitchFamily="18" charset="0"/>
                  </a:rPr>
                  <a:t>a) </a:t>
                </a:r>
                <a:r>
                  <a:rPr kumimoji="0" lang="zh-CN" altLang="en-US" sz="3900" b="0" dirty="0">
                    <a:latin typeface="Times New Roman" panose="02020603050405020304" pitchFamily="18" charset="0"/>
                    <a:ea typeface="隶书" panose="02010509060101010101" pitchFamily="49" charset="-122"/>
                    <a:cs typeface="Times New Roman" panose="02020603050405020304" pitchFamily="18" charset="0"/>
                  </a:rPr>
                  <a:t>感知器网络</a:t>
                </a:r>
              </a:p>
              <a:p>
                <a:pPr algn="just">
                  <a:spcBef>
                    <a:spcPct val="25000"/>
                  </a:spcBef>
                </a:pPr>
                <a:r>
                  <a:rPr kumimoji="0" lang="en-US" altLang="zh-CN" sz="3900" b="0" dirty="0">
                    <a:latin typeface="Times New Roman" panose="02020603050405020304" pitchFamily="18" charset="0"/>
                    <a:ea typeface="隶书" panose="02010509060101010101" pitchFamily="49" charset="-122"/>
                    <a:cs typeface="Times New Roman" panose="02020603050405020304" pitchFamily="18" charset="0"/>
                  </a:rPr>
                  <a:t>b) </a:t>
                </a:r>
                <a:r>
                  <a:rPr kumimoji="0" lang="zh-CN" altLang="en-US" sz="3900" b="0" dirty="0">
                    <a:latin typeface="Times New Roman" panose="02020603050405020304" pitchFamily="18" charset="0"/>
                    <a:ea typeface="隶书" panose="02010509060101010101" pitchFamily="49" charset="-122"/>
                    <a:cs typeface="Times New Roman" panose="02020603050405020304" pitchFamily="18" charset="0"/>
                  </a:rPr>
                  <a:t>多层感知器</a:t>
                </a:r>
                <a:r>
                  <a:rPr kumimoji="0" lang="en-US" altLang="zh-CN" sz="3900" b="0" dirty="0">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sz="3900" b="0" dirty="0">
                    <a:latin typeface="Times New Roman" panose="02020603050405020304" pitchFamily="18" charset="0"/>
                    <a:ea typeface="隶书" panose="02010509060101010101" pitchFamily="49" charset="-122"/>
                    <a:cs typeface="Times New Roman" panose="02020603050405020304" pitchFamily="18" charset="0"/>
                  </a:rPr>
                  <a:t>反向传播网络</a:t>
                </a:r>
                <a:r>
                  <a:rPr kumimoji="0" lang="en-US" altLang="zh-CN" sz="3900" b="0" dirty="0">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sz="3900" b="0" dirty="0">
                    <a:latin typeface="Times New Roman" panose="02020603050405020304" pitchFamily="18" charset="0"/>
                    <a:ea typeface="隶书" panose="02010509060101010101" pitchFamily="49" charset="-122"/>
                    <a:cs typeface="Times New Roman" panose="02020603050405020304" pitchFamily="18" charset="0"/>
                  </a:rPr>
                  <a:t>	</a:t>
                </a:r>
              </a:p>
              <a:p>
                <a:pPr algn="just">
                  <a:spcBef>
                    <a:spcPct val="25000"/>
                  </a:spcBef>
                </a:pPr>
                <a:r>
                  <a:rPr kumimoji="0" lang="en-US" altLang="zh-CN" sz="3900" b="0" dirty="0">
                    <a:latin typeface="Times New Roman" panose="02020603050405020304" pitchFamily="18" charset="0"/>
                    <a:ea typeface="隶书" panose="02010509060101010101" pitchFamily="49" charset="-122"/>
                    <a:cs typeface="Times New Roman" panose="02020603050405020304" pitchFamily="18" charset="0"/>
                  </a:rPr>
                  <a:t>c) </a:t>
                </a:r>
                <a:r>
                  <a:rPr kumimoji="0" lang="zh-CN" altLang="en-US" sz="3900" b="0" dirty="0">
                    <a:latin typeface="Times New Roman" panose="02020603050405020304" pitchFamily="18" charset="0"/>
                    <a:ea typeface="隶书" panose="02010509060101010101" pitchFamily="49" charset="-122"/>
                    <a:cs typeface="Times New Roman" panose="02020603050405020304" pitchFamily="18" charset="0"/>
                  </a:rPr>
                  <a:t>径向基函数网络</a:t>
                </a:r>
                <a:endParaRPr kumimoji="0" lang="en-US" altLang="zh-CN" sz="3900" b="0" dirty="0">
                  <a:latin typeface="Times New Roman" panose="02020603050405020304" pitchFamily="18" charset="0"/>
                  <a:ea typeface="隶书" panose="02010509060101010101" pitchFamily="49" charset="-122"/>
                  <a:cs typeface="Times New Roman" panose="02020603050405020304" pitchFamily="18" charset="0"/>
                </a:endParaRPr>
              </a:p>
              <a:p>
                <a:pPr algn="just">
                  <a:spcBef>
                    <a:spcPct val="25000"/>
                  </a:spcBef>
                </a:pPr>
                <a:endParaRPr lang="zh-CN" altLang="en-US" sz="3300" dirty="0">
                  <a:ea typeface="黑体" panose="02010609060101010101" pitchFamily="49" charset="-122"/>
                </a:endParaRPr>
              </a:p>
              <a:p>
                <a:pPr algn="just">
                  <a:spcBef>
                    <a:spcPct val="25000"/>
                  </a:spcBef>
                  <a:buFontTx/>
                  <a:buAutoNum type="arabicParenR" startAt="2"/>
                </a:pPr>
                <a:r>
                  <a:rPr kumimoji="0" lang="zh-CN" altLang="en-US" sz="5200" b="0" dirty="0">
                    <a:latin typeface="Times New Roman" panose="02020603050405020304" pitchFamily="18" charset="0"/>
                    <a:ea typeface="隶书" panose="02010509060101010101" pitchFamily="49" charset="-122"/>
                    <a:cs typeface="Times New Roman" panose="02020603050405020304" pitchFamily="18" charset="0"/>
                  </a:rPr>
                  <a:t>反馈神经网络</a:t>
                </a:r>
              </a:p>
              <a:p>
                <a:pPr algn="just">
                  <a:spcBef>
                    <a:spcPct val="25000"/>
                  </a:spcBef>
                </a:pPr>
                <a:r>
                  <a:rPr kumimoji="0" lang="en-US" altLang="zh-CN" sz="3900" b="0" dirty="0">
                    <a:latin typeface="Times New Roman" panose="02020603050405020304" pitchFamily="18" charset="0"/>
                    <a:ea typeface="隶书" panose="02010509060101010101" pitchFamily="49" charset="-122"/>
                    <a:cs typeface="Times New Roman" panose="02020603050405020304" pitchFamily="18" charset="0"/>
                  </a:rPr>
                  <a:t>a) </a:t>
                </a:r>
                <a:r>
                  <a:rPr kumimoji="0" lang="zh-CN" altLang="en-US" sz="3900" b="0" dirty="0">
                    <a:latin typeface="Times New Roman" panose="02020603050405020304" pitchFamily="18" charset="0"/>
                    <a:ea typeface="隶书" panose="02010509060101010101" pitchFamily="49" charset="-122"/>
                    <a:cs typeface="Times New Roman" panose="02020603050405020304" pitchFamily="18" charset="0"/>
                  </a:rPr>
                  <a:t>霍普菲尔德网络</a:t>
                </a:r>
              </a:p>
              <a:p>
                <a:pPr algn="just">
                  <a:spcBef>
                    <a:spcPct val="25000"/>
                  </a:spcBef>
                </a:pPr>
                <a:r>
                  <a:rPr kumimoji="0" lang="en-US" altLang="zh-CN" sz="3900" b="0" dirty="0">
                    <a:latin typeface="Times New Roman" panose="02020603050405020304" pitchFamily="18" charset="0"/>
                    <a:ea typeface="隶书" panose="02010509060101010101" pitchFamily="49" charset="-122"/>
                    <a:cs typeface="Times New Roman" panose="02020603050405020304" pitchFamily="18" charset="0"/>
                  </a:rPr>
                  <a:t>b) </a:t>
                </a:r>
                <a:r>
                  <a:rPr kumimoji="0" lang="zh-CN" altLang="en-US" sz="3900" b="0" dirty="0">
                    <a:latin typeface="Times New Roman" panose="02020603050405020304" pitchFamily="18" charset="0"/>
                    <a:ea typeface="隶书" panose="02010509060101010101" pitchFamily="49" charset="-122"/>
                    <a:cs typeface="Times New Roman" panose="02020603050405020304" pitchFamily="18" charset="0"/>
                  </a:rPr>
                  <a:t>波尔茨曼机</a:t>
                </a:r>
              </a:p>
              <a:p>
                <a:pPr algn="just">
                  <a:spcBef>
                    <a:spcPct val="25000"/>
                  </a:spcBef>
                </a:pPr>
                <a:r>
                  <a:rPr kumimoji="0" lang="en-US" altLang="zh-CN" sz="3900" b="0" dirty="0">
                    <a:latin typeface="Times New Roman" panose="02020603050405020304" pitchFamily="18" charset="0"/>
                    <a:ea typeface="隶书" panose="02010509060101010101" pitchFamily="49" charset="-122"/>
                    <a:cs typeface="Times New Roman" panose="02020603050405020304" pitchFamily="18" charset="0"/>
                  </a:rPr>
                  <a:t>c) </a:t>
                </a:r>
                <a:r>
                  <a:rPr kumimoji="0" lang="zh-CN" altLang="en-US" sz="3900" b="0" dirty="0">
                    <a:latin typeface="Times New Roman" panose="02020603050405020304" pitchFamily="18" charset="0"/>
                    <a:ea typeface="隶书" panose="02010509060101010101" pitchFamily="49" charset="-122"/>
                    <a:cs typeface="Times New Roman" panose="02020603050405020304" pitchFamily="18" charset="0"/>
                  </a:rPr>
                  <a:t>自组织映射网络</a:t>
                </a:r>
              </a:p>
              <a:p>
                <a:pPr algn="just">
                  <a:spcBef>
                    <a:spcPct val="25000"/>
                  </a:spcBef>
                </a:pPr>
                <a:r>
                  <a:rPr kumimoji="0" lang="en-US" altLang="zh-CN" sz="3900" b="0" dirty="0">
                    <a:latin typeface="Times New Roman" panose="02020603050405020304" pitchFamily="18" charset="0"/>
                    <a:ea typeface="隶书" panose="02010509060101010101" pitchFamily="49" charset="-122"/>
                    <a:cs typeface="Times New Roman" panose="02020603050405020304" pitchFamily="18" charset="0"/>
                  </a:rPr>
                  <a:t>d) </a:t>
                </a:r>
                <a:r>
                  <a:rPr kumimoji="0" lang="zh-CN" altLang="en-US" sz="3900" b="0" dirty="0">
                    <a:latin typeface="Times New Roman" panose="02020603050405020304" pitchFamily="18" charset="0"/>
                    <a:ea typeface="隶书" panose="02010509060101010101" pitchFamily="49" charset="-122"/>
                    <a:cs typeface="Times New Roman" panose="02020603050405020304" pitchFamily="18" charset="0"/>
                  </a:rPr>
                  <a:t>递归神经网络</a:t>
                </a:r>
                <a14:m>
                  <m:oMath xmlns:m="http://schemas.openxmlformats.org/officeDocument/2006/math">
                    <m:r>
                      <a:rPr kumimoji="0" lang="en-US" altLang="zh-CN" sz="3900" b="0">
                        <a:latin typeface="Cambria Math" panose="02040503050406030204" pitchFamily="18" charset="0"/>
                        <a:ea typeface="隶书" panose="02010509060101010101" pitchFamily="49" charset="-122"/>
                        <a:cs typeface="Times New Roman" panose="02020603050405020304" pitchFamily="18" charset="0"/>
                      </a:rPr>
                      <m:t> </m:t>
                    </m:r>
                  </m:oMath>
                </a14:m>
                <a:endParaRPr kumimoji="0" lang="en-US" altLang="zh-CN" sz="3900" b="0" dirty="0">
                  <a:latin typeface="Times New Roman" panose="02020603050405020304" pitchFamily="18" charset="0"/>
                  <a:ea typeface="隶书" panose="02010509060101010101" pitchFamily="49" charset="-122"/>
                  <a:cs typeface="Times New Roman" panose="02020603050405020304" pitchFamily="18" charset="0"/>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556791"/>
                <a:ext cx="8569077" cy="5164683"/>
              </a:xfrm>
              <a:prstGeom prst="rect">
                <a:avLst/>
              </a:prstGeom>
              <a:blipFill>
                <a:blip r:embed="rId3"/>
                <a:stretch>
                  <a:fillRect l="-2276" t="-5071" b="-472"/>
                </a:stretch>
              </a:blipFill>
            </p:spPr>
            <p:txBody>
              <a:bodyPr/>
              <a:lstStyle/>
              <a:p>
                <a:r>
                  <a:rPr lang="zh-CN" altLang="en-US">
                    <a:noFill/>
                  </a:rPr>
                  <a:t> </a:t>
                </a:r>
              </a:p>
            </p:txBody>
          </p:sp>
        </mc:Fallback>
      </mc:AlternateContent>
      <p:sp>
        <p:nvSpPr>
          <p:cNvPr id="7" name="文本占位符 3"/>
          <p:cNvSpPr>
            <a:spLocks noGrp="1"/>
          </p:cNvSpPr>
          <p:nvPr>
            <p:ph type="body" sz="quarter" idx="14"/>
          </p:nvPr>
        </p:nvSpPr>
        <p:spPr>
          <a:xfrm>
            <a:off x="6553200" y="50800"/>
            <a:ext cx="2411413" cy="433388"/>
          </a:xfrm>
        </p:spPr>
        <p:txBody>
          <a:bodyPr/>
          <a:lstStyle/>
          <a:p>
            <a:endParaRPr lang="zh-CN" altLang="en-US" dirty="0"/>
          </a:p>
        </p:txBody>
      </p:sp>
    </p:spTree>
    <p:extLst>
      <p:ext uri="{BB962C8B-B14F-4D97-AF65-F5344CB8AC3E}">
        <p14:creationId xmlns:p14="http://schemas.microsoft.com/office/powerpoint/2010/main" val="1707032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120</a:t>
            </a:fld>
            <a:endParaRPr lang="en-US" altLang="zh-CN"/>
          </a:p>
        </p:txBody>
      </p:sp>
      <p:sp>
        <p:nvSpPr>
          <p:cNvPr id="6" name="文本框 5"/>
          <p:cNvSpPr txBox="1"/>
          <p:nvPr/>
        </p:nvSpPr>
        <p:spPr>
          <a:xfrm>
            <a:off x="190023" y="1340768"/>
            <a:ext cx="8480207" cy="1815882"/>
          </a:xfrm>
          <a:prstGeom prst="rect">
            <a:avLst/>
          </a:prstGeom>
          <a:noFill/>
        </p:spPr>
        <p:txBody>
          <a:bodyPr wrap="none" rtlCol="0">
            <a:spAutoFit/>
          </a:bodyPr>
          <a:lstStyle/>
          <a:p>
            <a:r>
              <a:rPr lang="zh-CN" altLang="en-US" dirty="0">
                <a:solidFill>
                  <a:srgbClr val="00B050"/>
                </a:solidFill>
                <a:latin typeface="隶书" panose="02010509060101010101" pitchFamily="49" charset="-122"/>
              </a:rPr>
              <a:t>基本思想：</a:t>
            </a:r>
            <a:r>
              <a:rPr lang="zh-CN" altLang="en-US" dirty="0">
                <a:latin typeface="隶书" panose="02010509060101010101" pitchFamily="49" charset="-122"/>
              </a:rPr>
              <a:t>假设被控系统可逆，通过离线建模得到</a:t>
            </a:r>
            <a:endParaRPr lang="en-US" altLang="zh-CN" dirty="0">
              <a:latin typeface="隶书" panose="02010509060101010101" pitchFamily="49" charset="-122"/>
            </a:endParaRPr>
          </a:p>
          <a:p>
            <a:r>
              <a:rPr lang="zh-CN" altLang="en-US" dirty="0">
                <a:latin typeface="隶书" panose="02010509060101010101" pitchFamily="49" charset="-122"/>
              </a:rPr>
              <a:t>系统的逆模型网络，然后用这一逆模型网络作为控制</a:t>
            </a:r>
            <a:endParaRPr lang="en-US" altLang="zh-CN" dirty="0">
              <a:latin typeface="隶书" panose="02010509060101010101" pitchFamily="49" charset="-122"/>
            </a:endParaRPr>
          </a:p>
          <a:p>
            <a:r>
              <a:rPr lang="zh-CN" altLang="en-US" dirty="0">
                <a:latin typeface="隶书" panose="02010509060101010101" pitchFamily="49" charset="-122"/>
              </a:rPr>
              <a:t>器去直接控制被控对象</a:t>
            </a:r>
            <a:endParaRPr lang="en-US" altLang="zh-CN" dirty="0">
              <a:latin typeface="隶书" panose="02010509060101010101" pitchFamily="49" charset="-122"/>
            </a:endParaRPr>
          </a:p>
          <a:p>
            <a:endParaRPr lang="zh-CN" altLang="en-US" dirty="0"/>
          </a:p>
        </p:txBody>
      </p:sp>
      <mc:AlternateContent xmlns:mc="http://schemas.openxmlformats.org/markup-compatibility/2006" xmlns:a14="http://schemas.microsoft.com/office/drawing/2010/main">
        <mc:Choice Requires="a14">
          <p:sp>
            <p:nvSpPr>
              <p:cNvPr id="7" name="内容占位符 2"/>
              <p:cNvSpPr txBox="1">
                <a:spLocks/>
              </p:cNvSpPr>
              <p:nvPr/>
            </p:nvSpPr>
            <p:spPr>
              <a:xfrm>
                <a:off x="467544" y="2868618"/>
                <a:ext cx="7498080" cy="4152528"/>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lgn="just">
                  <a:spcBef>
                    <a:spcPts val="2400"/>
                  </a:spcBef>
                  <a:spcAft>
                    <a:spcPts val="1800"/>
                  </a:spcAft>
                  <a:buFont typeface="Arial" panose="020B0604020202020204" pitchFamily="34" charset="0"/>
                  <a:buNone/>
                </a:pPr>
                <a:r>
                  <a:rPr kumimoji="0" lang="en-US" altLang="zh-CN" sz="2800" b="1" dirty="0">
                    <a:solidFill>
                      <a:srgbClr val="00B050"/>
                    </a:solidFill>
                    <a:latin typeface="隶书" panose="02010509060101010101" pitchFamily="49" charset="-122"/>
                    <a:ea typeface="隶书" panose="02010509060101010101" pitchFamily="49" charset="-122"/>
                  </a:rPr>
                  <a:t>SISO</a:t>
                </a:r>
                <a:r>
                  <a:rPr kumimoji="0" lang="zh-CN" altLang="en-US" sz="2800" b="1" dirty="0">
                    <a:solidFill>
                      <a:srgbClr val="00B050"/>
                    </a:solidFill>
                    <a:latin typeface="隶书" panose="02010509060101010101" pitchFamily="49" charset="-122"/>
                    <a:ea typeface="隶书" panose="02010509060101010101" pitchFamily="49" charset="-122"/>
                  </a:rPr>
                  <a:t>系统模型：</a:t>
                </a:r>
                <a:endParaRPr kumimoji="0" lang="en-US" altLang="zh-CN" sz="2800" b="1" dirty="0">
                  <a:solidFill>
                    <a:srgbClr val="00B050"/>
                  </a:solidFill>
                  <a:latin typeface="隶书" panose="02010509060101010101" pitchFamily="49" charset="-122"/>
                  <a:ea typeface="隶书" panose="02010509060101010101" pitchFamily="49" charset="-122"/>
                </a:endParaRPr>
              </a:p>
              <a:p>
                <a:pPr marL="82296" indent="0" algn="just">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600" b="0" i="1" smtClean="0">
                          <a:solidFill>
                            <a:srgbClr val="FF0000"/>
                          </a:solidFill>
                          <a:latin typeface="Cambria Math"/>
                          <a:ea typeface="宋体" pitchFamily="2" charset="-122"/>
                        </a:rPr>
                        <m:t>𝑦</m:t>
                      </m:r>
                      <m:d>
                        <m:dPr>
                          <m:ctrlPr>
                            <a:rPr kumimoji="0" lang="en-US" altLang="zh-CN" sz="2600" b="0" i="1">
                              <a:solidFill>
                                <a:srgbClr val="FF0000"/>
                              </a:solidFill>
                              <a:latin typeface="Cambria Math" panose="02040503050406030204" pitchFamily="18" charset="0"/>
                              <a:ea typeface="宋体" pitchFamily="2" charset="-122"/>
                            </a:rPr>
                          </m:ctrlPr>
                        </m:dPr>
                        <m:e>
                          <m:r>
                            <a:rPr kumimoji="0" lang="en-US" altLang="zh-CN" sz="2600" b="0" i="1">
                              <a:solidFill>
                                <a:srgbClr val="FF0000"/>
                              </a:solidFill>
                              <a:latin typeface="Cambria Math"/>
                              <a:ea typeface="宋体" pitchFamily="2" charset="-122"/>
                            </a:rPr>
                            <m:t>𝑘</m:t>
                          </m:r>
                          <m:r>
                            <a:rPr kumimoji="0" lang="en-US" altLang="zh-CN" sz="2600" b="0" i="1">
                              <a:solidFill>
                                <a:srgbClr val="FF0000"/>
                              </a:solidFill>
                              <a:latin typeface="Cambria Math"/>
                              <a:ea typeface="宋体" pitchFamily="2" charset="-122"/>
                            </a:rPr>
                            <m:t>+1</m:t>
                          </m:r>
                        </m:e>
                      </m:d>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𝑓</m:t>
                      </m:r>
                      <m:r>
                        <a:rPr kumimoji="0" lang="en-US" altLang="zh-CN" sz="2600" b="0">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𝑦</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e>
                      </m:d>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𝑦</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r>
                            <a:rPr kumimoji="0" lang="en-US" altLang="zh-CN" sz="2600" b="0" i="1">
                              <a:solidFill>
                                <a:prstClr val="black"/>
                              </a:solidFill>
                              <a:latin typeface="Cambria Math"/>
                              <a:ea typeface="宋体" pitchFamily="2" charset="-122"/>
                            </a:rPr>
                            <m:t>−1</m:t>
                          </m:r>
                        </m:e>
                      </m:d>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𝑦</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𝑛</m:t>
                          </m:r>
                          <m:r>
                            <a:rPr kumimoji="0" lang="en-US" altLang="zh-CN" sz="2600" b="0" i="1">
                              <a:solidFill>
                                <a:prstClr val="black"/>
                              </a:solidFill>
                              <a:latin typeface="Cambria Math"/>
                              <a:ea typeface="宋体" pitchFamily="2" charset="-122"/>
                            </a:rPr>
                            <m:t>+1</m:t>
                          </m:r>
                        </m:e>
                      </m:d>
                      <m:r>
                        <a:rPr kumimoji="0" lang="en-US" altLang="zh-CN" sz="2600" b="0" i="1">
                          <a:solidFill>
                            <a:prstClr val="black"/>
                          </a:solidFill>
                          <a:latin typeface="Cambria Math"/>
                          <a:ea typeface="宋体" pitchFamily="2" charset="-122"/>
                        </a:rPr>
                        <m:t>;</m:t>
                      </m:r>
                    </m:oMath>
                  </m:oMathPara>
                </a14:m>
                <a:endParaRPr kumimoji="0" lang="en-US" altLang="zh-CN" sz="2600" b="0" dirty="0">
                  <a:solidFill>
                    <a:prstClr val="black"/>
                  </a:solidFill>
                  <a:latin typeface="宋体" pitchFamily="2" charset="-122"/>
                  <a:ea typeface="宋体" pitchFamily="2" charset="-122"/>
                </a:endParaRPr>
              </a:p>
              <a:p>
                <a:pPr marL="82296" indent="0" algn="just">
                  <a:buClr>
                    <a:srgbClr val="3891A7"/>
                  </a:buClr>
                  <a:buFont typeface="Arial" panose="020B0604020202020204" pitchFamily="34" charset="0"/>
                  <a:buNone/>
                </a:pPr>
                <a:r>
                  <a:rPr kumimoji="0" lang="en-US" altLang="zh-CN" sz="2600" b="0" dirty="0">
                    <a:solidFill>
                      <a:prstClr val="black"/>
                    </a:solidFill>
                    <a:ea typeface="宋体" pitchFamily="2" charset="-122"/>
                  </a:rPr>
                  <a:t>               </a:t>
                </a:r>
                <a14:m>
                  <m:oMath xmlns:m="http://schemas.openxmlformats.org/officeDocument/2006/math">
                    <m:r>
                      <a:rPr kumimoji="0" lang="en-US" altLang="zh-CN" sz="2600" b="0" i="1" smtClean="0">
                        <a:solidFill>
                          <a:srgbClr val="FF0000"/>
                        </a:solidFill>
                        <a:latin typeface="Cambria Math"/>
                        <a:ea typeface="宋体" pitchFamily="2" charset="-122"/>
                      </a:rPr>
                      <m:t>𝑢</m:t>
                    </m:r>
                    <m:d>
                      <m:dPr>
                        <m:ctrlPr>
                          <a:rPr kumimoji="0" lang="en-US" altLang="zh-CN" sz="2600" b="0" i="1">
                            <a:solidFill>
                              <a:srgbClr val="FF0000"/>
                            </a:solidFill>
                            <a:latin typeface="Cambria Math" panose="02040503050406030204" pitchFamily="18" charset="0"/>
                            <a:ea typeface="宋体" pitchFamily="2" charset="-122"/>
                          </a:rPr>
                        </m:ctrlPr>
                      </m:dPr>
                      <m:e>
                        <m:r>
                          <a:rPr kumimoji="0" lang="en-US" altLang="zh-CN" sz="2600" b="0" i="1">
                            <a:solidFill>
                              <a:srgbClr val="FF0000"/>
                            </a:solidFill>
                            <a:latin typeface="Cambria Math"/>
                            <a:ea typeface="宋体" pitchFamily="2" charset="-122"/>
                          </a:rPr>
                          <m:t>𝑘</m:t>
                        </m:r>
                      </m:e>
                    </m:d>
                    <m:r>
                      <a:rPr kumimoji="0" lang="en-US" altLang="zh-CN" sz="2600" b="0" i="1">
                        <a:solidFill>
                          <a:srgbClr val="FF0000"/>
                        </a:solidFill>
                        <a:latin typeface="Cambria Math"/>
                        <a:ea typeface="宋体" pitchFamily="2" charset="-122"/>
                      </a:rPr>
                      <m:t>,</m:t>
                    </m:r>
                    <m:r>
                      <a:rPr kumimoji="0" lang="en-US" altLang="zh-CN" sz="2600" b="0" i="1">
                        <a:solidFill>
                          <a:prstClr val="black"/>
                        </a:solidFill>
                        <a:latin typeface="Cambria Math"/>
                        <a:ea typeface="宋体" pitchFamily="2" charset="-122"/>
                      </a:rPr>
                      <m:t>𝑢</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r>
                          <a:rPr kumimoji="0" lang="en-US" altLang="zh-CN" sz="2600" b="0" i="1">
                            <a:solidFill>
                              <a:prstClr val="black"/>
                            </a:solidFill>
                            <a:latin typeface="Cambria Math"/>
                            <a:ea typeface="宋体" pitchFamily="2" charset="-122"/>
                          </a:rPr>
                          <m:t>−1</m:t>
                        </m:r>
                      </m:e>
                    </m:d>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𝑢</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𝑚</m:t>
                        </m:r>
                        <m:r>
                          <a:rPr kumimoji="0" lang="en-US" altLang="zh-CN" sz="2600" b="0" i="1">
                            <a:solidFill>
                              <a:prstClr val="black"/>
                            </a:solidFill>
                            <a:latin typeface="Cambria Math"/>
                            <a:ea typeface="宋体" pitchFamily="2" charset="-122"/>
                          </a:rPr>
                          <m:t>+1</m:t>
                        </m:r>
                      </m:e>
                    </m:d>
                    <m:r>
                      <a:rPr kumimoji="0" lang="en-US" altLang="zh-CN" sz="2600" b="0">
                        <a:solidFill>
                          <a:prstClr val="black"/>
                        </a:solidFill>
                        <a:latin typeface="Cambria Math"/>
                        <a:ea typeface="宋体" pitchFamily="2" charset="-122"/>
                      </a:rPr>
                      <m:t>]</m:t>
                    </m:r>
                  </m:oMath>
                </a14:m>
                <a:endParaRPr kumimoji="0" lang="en-US" altLang="zh-CN" sz="2600" b="1" dirty="0">
                  <a:solidFill>
                    <a:srgbClr val="00B050"/>
                  </a:solidFill>
                  <a:latin typeface="宋体" pitchFamily="2" charset="-122"/>
                  <a:ea typeface="宋体" pitchFamily="2" charset="-122"/>
                </a:endParaRPr>
              </a:p>
              <a:p>
                <a:pPr marL="82296" indent="0" algn="just">
                  <a:spcBef>
                    <a:spcPts val="1200"/>
                  </a:spcBef>
                  <a:spcAft>
                    <a:spcPts val="1200"/>
                  </a:spcAft>
                  <a:buClr>
                    <a:srgbClr val="3891A7"/>
                  </a:buClr>
                  <a:buFont typeface="Arial" panose="020B0604020202020204" pitchFamily="34" charset="0"/>
                  <a:buNone/>
                </a:pPr>
                <a:r>
                  <a:rPr kumimoji="0" lang="zh-CN" altLang="en-US" sz="2800" b="1" dirty="0">
                    <a:solidFill>
                      <a:srgbClr val="00B050"/>
                    </a:solidFill>
                    <a:latin typeface="隶书" panose="02010509060101010101" pitchFamily="49" charset="-122"/>
                    <a:ea typeface="隶书" panose="02010509060101010101" pitchFamily="49" charset="-122"/>
                  </a:rPr>
                  <a:t>逆系统：</a:t>
                </a:r>
                <a:endParaRPr kumimoji="0" lang="en-US" altLang="zh-CN" sz="2800" b="1" dirty="0">
                  <a:solidFill>
                    <a:srgbClr val="00B050"/>
                  </a:solidFill>
                  <a:latin typeface="隶书" panose="02010509060101010101" pitchFamily="49" charset="-122"/>
                  <a:ea typeface="隶书" panose="02010509060101010101" pitchFamily="49" charset="-122"/>
                </a:endParaRPr>
              </a:p>
              <a:p>
                <a:pPr marL="82296" indent="0" algn="just">
                  <a:buClr>
                    <a:srgbClr val="3891A7"/>
                  </a:buClr>
                  <a:buFont typeface="Arial" panose="020B0604020202020204" pitchFamily="34" charset="0"/>
                  <a:buNone/>
                </a:pPr>
                <a:r>
                  <a:rPr kumimoji="0" lang="en-US" altLang="zh-CN" sz="2600" b="0" dirty="0">
                    <a:solidFill>
                      <a:prstClr val="black"/>
                    </a:solidFill>
                    <a:ea typeface="宋体" pitchFamily="2" charset="-122"/>
                  </a:rPr>
                  <a:t> </a:t>
                </a:r>
                <a14:m>
                  <m:oMath xmlns:m="http://schemas.openxmlformats.org/officeDocument/2006/math">
                    <m:r>
                      <a:rPr kumimoji="0" lang="en-US" altLang="zh-CN" sz="2600" b="0" i="1" smtClean="0">
                        <a:solidFill>
                          <a:srgbClr val="FF0000"/>
                        </a:solidFill>
                        <a:latin typeface="Cambria Math"/>
                        <a:ea typeface="宋体" pitchFamily="2" charset="-122"/>
                      </a:rPr>
                      <m:t>𝑢</m:t>
                    </m:r>
                    <m:d>
                      <m:dPr>
                        <m:ctrlPr>
                          <a:rPr kumimoji="0" lang="en-US" altLang="zh-CN" sz="2600" b="0" i="1">
                            <a:solidFill>
                              <a:srgbClr val="FF0000"/>
                            </a:solidFill>
                            <a:latin typeface="Cambria Math" panose="02040503050406030204" pitchFamily="18" charset="0"/>
                            <a:ea typeface="宋体" pitchFamily="2" charset="-122"/>
                          </a:rPr>
                        </m:ctrlPr>
                      </m:dPr>
                      <m:e>
                        <m:r>
                          <a:rPr kumimoji="0" lang="en-US" altLang="zh-CN" sz="2600" b="0" i="1">
                            <a:solidFill>
                              <a:srgbClr val="FF0000"/>
                            </a:solidFill>
                            <a:latin typeface="Cambria Math"/>
                            <a:ea typeface="宋体" pitchFamily="2" charset="-122"/>
                          </a:rPr>
                          <m:t>𝑘</m:t>
                        </m:r>
                      </m:e>
                    </m:d>
                    <m:r>
                      <a:rPr kumimoji="0" lang="en-US" altLang="zh-CN" sz="2600" b="0" i="1">
                        <a:solidFill>
                          <a:prstClr val="black"/>
                        </a:solidFill>
                        <a:latin typeface="Cambria Math"/>
                        <a:ea typeface="宋体" pitchFamily="2" charset="-122"/>
                      </a:rPr>
                      <m:t>=</m:t>
                    </m:r>
                    <m:sSup>
                      <m:sSupPr>
                        <m:ctrlPr>
                          <a:rPr kumimoji="0" lang="en-US" altLang="zh-CN" sz="2600" b="0" i="1">
                            <a:solidFill>
                              <a:prstClr val="black"/>
                            </a:solidFill>
                            <a:latin typeface="Cambria Math" panose="02040503050406030204" pitchFamily="18" charset="0"/>
                            <a:ea typeface="宋体" pitchFamily="2" charset="-122"/>
                          </a:rPr>
                        </m:ctrlPr>
                      </m:sSupPr>
                      <m:e>
                        <m:r>
                          <a:rPr kumimoji="0" lang="en-US" altLang="zh-CN" sz="2600" b="0" i="1">
                            <a:solidFill>
                              <a:prstClr val="black"/>
                            </a:solidFill>
                            <a:latin typeface="Cambria Math"/>
                            <a:ea typeface="宋体" pitchFamily="2" charset="-122"/>
                          </a:rPr>
                          <m:t>𝑓</m:t>
                        </m:r>
                      </m:e>
                      <m:sup>
                        <m:r>
                          <a:rPr kumimoji="0" lang="en-US" altLang="zh-CN" sz="2600" b="0" i="1">
                            <a:solidFill>
                              <a:prstClr val="black"/>
                            </a:solidFill>
                            <a:latin typeface="Cambria Math"/>
                            <a:ea typeface="宋体" pitchFamily="2" charset="-122"/>
                          </a:rPr>
                          <m:t>−1</m:t>
                        </m:r>
                      </m:sup>
                    </m:sSup>
                    <m:r>
                      <a:rPr kumimoji="0" lang="en-US" altLang="zh-CN" sz="2600" b="0">
                        <a:solidFill>
                          <a:prstClr val="black"/>
                        </a:solidFill>
                        <a:latin typeface="Cambria Math"/>
                        <a:ea typeface="宋体" pitchFamily="2" charset="-122"/>
                      </a:rPr>
                      <m:t>[</m:t>
                    </m:r>
                    <m:r>
                      <a:rPr kumimoji="0" lang="en-US" altLang="zh-CN" sz="2600" b="0" i="1" smtClean="0">
                        <a:solidFill>
                          <a:srgbClr val="FF0000"/>
                        </a:solidFill>
                        <a:latin typeface="Cambria Math"/>
                        <a:ea typeface="宋体" pitchFamily="2" charset="-122"/>
                      </a:rPr>
                      <m:t>𝑦</m:t>
                    </m:r>
                    <m:d>
                      <m:dPr>
                        <m:ctrlPr>
                          <a:rPr kumimoji="0" lang="en-US" altLang="zh-CN" sz="2600" b="0" i="1">
                            <a:solidFill>
                              <a:srgbClr val="FF0000"/>
                            </a:solidFill>
                            <a:latin typeface="Cambria Math" panose="02040503050406030204" pitchFamily="18" charset="0"/>
                            <a:ea typeface="宋体" pitchFamily="2" charset="-122"/>
                          </a:rPr>
                        </m:ctrlPr>
                      </m:dPr>
                      <m:e>
                        <m:r>
                          <a:rPr kumimoji="0" lang="en-US" altLang="zh-CN" sz="2600" b="0" i="1">
                            <a:solidFill>
                              <a:srgbClr val="FF0000"/>
                            </a:solidFill>
                            <a:latin typeface="Cambria Math"/>
                            <a:ea typeface="宋体" pitchFamily="2" charset="-122"/>
                          </a:rPr>
                          <m:t>𝑘</m:t>
                        </m:r>
                        <m:r>
                          <a:rPr kumimoji="0" lang="en-US" altLang="zh-CN" sz="2600" b="0" i="1">
                            <a:solidFill>
                              <a:srgbClr val="FF0000"/>
                            </a:solidFill>
                            <a:latin typeface="Cambria Math"/>
                            <a:ea typeface="宋体" pitchFamily="2" charset="-122"/>
                          </a:rPr>
                          <m:t>+1</m:t>
                        </m:r>
                      </m:e>
                    </m:d>
                    <m:r>
                      <a:rPr kumimoji="0" lang="en-US" altLang="zh-CN" sz="2600" b="0" i="1" smtClean="0">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𝑦</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e>
                    </m:d>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𝑦</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r>
                          <a:rPr kumimoji="0" lang="en-US" altLang="zh-CN" sz="2600" b="0" i="1">
                            <a:solidFill>
                              <a:prstClr val="black"/>
                            </a:solidFill>
                            <a:latin typeface="Cambria Math"/>
                            <a:ea typeface="宋体" pitchFamily="2" charset="-122"/>
                          </a:rPr>
                          <m:t>−1</m:t>
                        </m:r>
                      </m:e>
                    </m:d>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𝑦</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𝑛</m:t>
                        </m:r>
                        <m:r>
                          <a:rPr kumimoji="0" lang="en-US" altLang="zh-CN" sz="2600" b="0" i="1">
                            <a:solidFill>
                              <a:prstClr val="black"/>
                            </a:solidFill>
                            <a:latin typeface="Cambria Math"/>
                            <a:ea typeface="宋体" pitchFamily="2" charset="-122"/>
                          </a:rPr>
                          <m:t>+1</m:t>
                        </m:r>
                      </m:e>
                    </m:d>
                    <m:r>
                      <a:rPr kumimoji="0" lang="en-US" altLang="zh-CN" sz="2600" b="0" i="1" smtClean="0">
                        <a:solidFill>
                          <a:prstClr val="black"/>
                        </a:solidFill>
                        <a:latin typeface="Cambria Math"/>
                        <a:ea typeface="宋体" pitchFamily="2" charset="-122"/>
                      </a:rPr>
                      <m:t>;</m:t>
                    </m:r>
                  </m:oMath>
                </a14:m>
                <a:r>
                  <a:rPr kumimoji="0" lang="en-US" altLang="zh-CN" sz="2600" b="0" dirty="0">
                    <a:solidFill>
                      <a:prstClr val="black"/>
                    </a:solidFill>
                    <a:ea typeface="宋体" pitchFamily="2" charset="-122"/>
                  </a:rPr>
                  <a:t> </a:t>
                </a:r>
                <a14:m>
                  <m:oMath xmlns:m="http://schemas.openxmlformats.org/officeDocument/2006/math">
                    <m:r>
                      <a:rPr kumimoji="0" lang="en-US" altLang="zh-CN" sz="2600" b="0" i="1">
                        <a:solidFill>
                          <a:prstClr val="black"/>
                        </a:solidFill>
                        <a:latin typeface="Cambria Math"/>
                        <a:ea typeface="宋体" pitchFamily="2" charset="-122"/>
                      </a:rPr>
                      <m:t>𝑢</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r>
                          <a:rPr kumimoji="0" lang="en-US" altLang="zh-CN" sz="2600" b="0" i="1">
                            <a:solidFill>
                              <a:prstClr val="black"/>
                            </a:solidFill>
                            <a:latin typeface="Cambria Math"/>
                            <a:ea typeface="宋体" pitchFamily="2" charset="-122"/>
                          </a:rPr>
                          <m:t>−1</m:t>
                        </m:r>
                      </m:e>
                    </m:d>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𝑢</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𝑚</m:t>
                        </m:r>
                        <m:r>
                          <a:rPr kumimoji="0" lang="en-US" altLang="zh-CN" sz="2600" b="0" i="1">
                            <a:solidFill>
                              <a:prstClr val="black"/>
                            </a:solidFill>
                            <a:latin typeface="Cambria Math"/>
                            <a:ea typeface="宋体" pitchFamily="2" charset="-122"/>
                          </a:rPr>
                          <m:t>+1</m:t>
                        </m:r>
                      </m:e>
                    </m:d>
                    <m:r>
                      <a:rPr kumimoji="0" lang="en-US" altLang="zh-CN" sz="2600" b="0">
                        <a:solidFill>
                          <a:prstClr val="black"/>
                        </a:solidFill>
                        <a:latin typeface="Cambria Math"/>
                        <a:ea typeface="宋体" pitchFamily="2" charset="-122"/>
                      </a:rPr>
                      <m:t>]</m:t>
                    </m:r>
                  </m:oMath>
                </a14:m>
                <a:endParaRPr kumimoji="0" lang="en-US" altLang="zh-CN" sz="2600" b="0" dirty="0">
                  <a:solidFill>
                    <a:prstClr val="black"/>
                  </a:solidFill>
                  <a:latin typeface="宋体" pitchFamily="2" charset="-122"/>
                  <a:ea typeface="宋体" pitchFamily="2" charset="-122"/>
                </a:endParaRPr>
              </a:p>
            </p:txBody>
          </p:sp>
        </mc:Choice>
        <mc:Fallback xmlns="">
          <p:sp>
            <p:nvSpPr>
              <p:cNvPr id="7" name="内容占位符 2"/>
              <p:cNvSpPr txBox="1">
                <a:spLocks noRot="1" noChangeAspect="1" noMove="1" noResize="1" noEditPoints="1" noAdjustHandles="1" noChangeArrowheads="1" noChangeShapeType="1" noTextEdit="1"/>
              </p:cNvSpPr>
              <p:nvPr/>
            </p:nvSpPr>
            <p:spPr>
              <a:xfrm>
                <a:off x="467544" y="2868618"/>
                <a:ext cx="7498080" cy="4152528"/>
              </a:xfrm>
              <a:prstGeom prst="rect">
                <a:avLst/>
              </a:prstGeom>
              <a:blipFill>
                <a:blip r:embed="rId2"/>
                <a:stretch>
                  <a:fillRect l="-569" t="-1615"/>
                </a:stretch>
              </a:blipFill>
            </p:spPr>
            <p:txBody>
              <a:bodyPr/>
              <a:lstStyle/>
              <a:p>
                <a:r>
                  <a:rPr lang="zh-CN" altLang="en-US">
                    <a:noFill/>
                  </a:rPr>
                  <a:t> </a:t>
                </a:r>
              </a:p>
            </p:txBody>
          </p:sp>
        </mc:Fallback>
      </mc:AlternateContent>
      <p:sp>
        <p:nvSpPr>
          <p:cNvPr id="2" name="文本框 1"/>
          <p:cNvSpPr txBox="1"/>
          <p:nvPr/>
        </p:nvSpPr>
        <p:spPr>
          <a:xfrm>
            <a:off x="1233927" y="673533"/>
            <a:ext cx="6405921" cy="954107"/>
          </a:xfrm>
          <a:prstGeom prst="rect">
            <a:avLst/>
          </a:prstGeom>
          <a:noFill/>
        </p:spPr>
        <p:txBody>
          <a:bodyPr wrap="none" rtlCol="0">
            <a:spAutoFit/>
          </a:bodyPr>
          <a:lstStyle/>
          <a:p>
            <a:r>
              <a:rPr lang="zh-CN" altLang="en-US" dirty="0"/>
              <a:t>直接逆模型神经网络控制器的设计实例 </a:t>
            </a:r>
          </a:p>
          <a:p>
            <a:endParaRPr lang="zh-CN" altLang="en-US" dirty="0"/>
          </a:p>
        </p:txBody>
      </p:sp>
    </p:spTree>
    <p:extLst>
      <p:ext uri="{BB962C8B-B14F-4D97-AF65-F5344CB8AC3E}">
        <p14:creationId xmlns:p14="http://schemas.microsoft.com/office/powerpoint/2010/main" val="1542178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121</a:t>
            </a:fld>
            <a:endParaRPr lang="en-US" altLang="zh-CN"/>
          </a:p>
        </p:txBody>
      </p:sp>
      <mc:AlternateContent xmlns:mc="http://schemas.openxmlformats.org/markup-compatibility/2006" xmlns:a14="http://schemas.microsoft.com/office/drawing/2010/main">
        <mc:Choice Requires="a14">
          <p:sp>
            <p:nvSpPr>
              <p:cNvPr id="8" name="内容占位符 2"/>
              <p:cNvSpPr txBox="1">
                <a:spLocks/>
              </p:cNvSpPr>
              <p:nvPr/>
            </p:nvSpPr>
            <p:spPr>
              <a:xfrm>
                <a:off x="1" y="1169368"/>
                <a:ext cx="8964488" cy="4923928"/>
              </a:xfrm>
              <a:prstGeom prst="rect">
                <a:avLst/>
              </a:prstGeom>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0000" indent="0" algn="just">
                  <a:spcBef>
                    <a:spcPts val="1200"/>
                  </a:spcBef>
                  <a:spcAft>
                    <a:spcPts val="1200"/>
                  </a:spcAft>
                  <a:buClr>
                    <a:srgbClr val="3891A7"/>
                  </a:buClr>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用期望值</a:t>
                </a:r>
                <a14:m>
                  <m:oMath xmlns:m="http://schemas.openxmlformats.org/officeDocument/2006/math">
                    <m:sSub>
                      <m:sSubPr>
                        <m:ctrlPr>
                          <a:rPr kumimoji="0" lang="en-US" altLang="zh-CN" sz="2600" b="0" i="1">
                            <a:solidFill>
                              <a:prstClr val="black"/>
                            </a:solidFill>
                            <a:latin typeface="Cambria Math" panose="02040503050406030204" pitchFamily="18" charset="0"/>
                            <a:ea typeface="Cambria Math" pitchFamily="18" charset="0"/>
                          </a:rPr>
                        </m:ctrlPr>
                      </m:sSubPr>
                      <m:e>
                        <m:r>
                          <a:rPr kumimoji="0" lang="en-US" altLang="zh-CN" sz="2600" b="0" i="1">
                            <a:solidFill>
                              <a:prstClr val="black"/>
                            </a:solidFill>
                            <a:latin typeface="Cambria Math" panose="02040503050406030204" pitchFamily="18" charset="0"/>
                            <a:ea typeface="Cambria Math" pitchFamily="18" charset="0"/>
                          </a:rPr>
                          <m:t>𝑦</m:t>
                        </m:r>
                      </m:e>
                      <m:sub>
                        <m:r>
                          <a:rPr kumimoji="0" lang="en-US" altLang="zh-CN" sz="2600" b="0" i="1">
                            <a:solidFill>
                              <a:prstClr val="black"/>
                            </a:solidFill>
                            <a:latin typeface="Cambria Math" panose="02040503050406030204" pitchFamily="18" charset="0"/>
                            <a:ea typeface="Cambria Math" pitchFamily="18" charset="0"/>
                          </a:rPr>
                          <m:t>𝑑</m:t>
                        </m:r>
                      </m:sub>
                    </m:sSub>
                    <m:r>
                      <a:rPr kumimoji="0" lang="en-US" altLang="zh-CN" sz="2600" b="0" i="1">
                        <a:solidFill>
                          <a:prstClr val="black"/>
                        </a:solidFill>
                        <a:latin typeface="Cambria Math" pitchFamily="18" charset="0"/>
                        <a:ea typeface="Cambria Math" pitchFamily="18" charset="0"/>
                      </a:rPr>
                      <m:t>(</m:t>
                    </m:r>
                    <m:r>
                      <a:rPr kumimoji="0" lang="en-US" altLang="zh-CN" sz="2600" b="0" i="1">
                        <a:solidFill>
                          <a:prstClr val="black"/>
                        </a:solidFill>
                        <a:latin typeface="Cambria Math" pitchFamily="18" charset="0"/>
                        <a:ea typeface="Cambria Math" pitchFamily="18" charset="0"/>
                      </a:rPr>
                      <m:t>𝑘</m:t>
                    </m:r>
                    <m:r>
                      <a:rPr kumimoji="0" lang="en-US" altLang="zh-CN" sz="2600" b="0" i="1">
                        <a:solidFill>
                          <a:prstClr val="black"/>
                        </a:solidFill>
                        <a:latin typeface="Cambria Math" pitchFamily="18" charset="0"/>
                        <a:ea typeface="Cambria Math" pitchFamily="18" charset="0"/>
                      </a:rPr>
                      <m:t>+1)</m:t>
                    </m:r>
                  </m:oMath>
                </a14:m>
                <a:r>
                  <a:rPr kumimoji="0" lang="zh-CN" altLang="en-US" sz="2600" b="0" dirty="0">
                    <a:solidFill>
                      <a:prstClr val="black"/>
                    </a:solidFill>
                    <a:latin typeface="隶书" panose="02010509060101010101" pitchFamily="49" charset="-122"/>
                    <a:ea typeface="隶书" panose="02010509060101010101" pitchFamily="49" charset="-122"/>
                  </a:rPr>
                  <a:t>代替</a:t>
                </a:r>
                <a14:m>
                  <m:oMath xmlns:m="http://schemas.openxmlformats.org/officeDocument/2006/math">
                    <m:r>
                      <a:rPr kumimoji="0" lang="en-US" altLang="zh-CN" sz="2600" b="0" i="1" smtClean="0">
                        <a:solidFill>
                          <a:prstClr val="black"/>
                        </a:solidFill>
                        <a:latin typeface="Cambria Math" pitchFamily="18" charset="0"/>
                        <a:ea typeface="Cambria Math" pitchFamily="18" charset="0"/>
                      </a:rPr>
                      <m:t>𝑘</m:t>
                    </m:r>
                  </m:oMath>
                </a14:m>
                <a:r>
                  <a:rPr kumimoji="0" lang="zh-CN" altLang="en-US" sz="2600" b="0" dirty="0">
                    <a:solidFill>
                      <a:prstClr val="black"/>
                    </a:solidFill>
                    <a:latin typeface="隶书" panose="02010509060101010101" pitchFamily="49" charset="-122"/>
                    <a:ea typeface="隶书" panose="02010509060101010101" pitchFamily="49" charset="-122"/>
                  </a:rPr>
                  <a:t>时刻的未来值</a:t>
                </a:r>
                <a14:m>
                  <m:oMath xmlns:m="http://schemas.openxmlformats.org/officeDocument/2006/math">
                    <m:r>
                      <a:rPr kumimoji="0" lang="en-US" altLang="zh-CN" sz="2600" b="0" i="1">
                        <a:solidFill>
                          <a:prstClr val="black"/>
                        </a:solidFill>
                        <a:latin typeface="Cambria Math" pitchFamily="18" charset="0"/>
                        <a:ea typeface="Cambria Math" pitchFamily="18" charset="0"/>
                      </a:rPr>
                      <m:t>𝑦</m:t>
                    </m:r>
                    <m:r>
                      <a:rPr kumimoji="0" lang="en-US" altLang="zh-CN" sz="2600" b="0" i="1">
                        <a:solidFill>
                          <a:prstClr val="black"/>
                        </a:solidFill>
                        <a:latin typeface="Cambria Math" pitchFamily="18" charset="0"/>
                        <a:ea typeface="Cambria Math" pitchFamily="18" charset="0"/>
                      </a:rPr>
                      <m:t>(</m:t>
                    </m:r>
                    <m:r>
                      <a:rPr kumimoji="0" lang="en-US" altLang="zh-CN" sz="2600" b="0" i="1">
                        <a:solidFill>
                          <a:prstClr val="black"/>
                        </a:solidFill>
                        <a:latin typeface="Cambria Math" pitchFamily="18" charset="0"/>
                        <a:ea typeface="Cambria Math" pitchFamily="18" charset="0"/>
                      </a:rPr>
                      <m:t>𝑘</m:t>
                    </m:r>
                    <m:r>
                      <a:rPr kumimoji="0" lang="en-US" altLang="zh-CN" sz="2600" b="0" i="1">
                        <a:solidFill>
                          <a:prstClr val="black"/>
                        </a:solidFill>
                        <a:latin typeface="Cambria Math" pitchFamily="18" charset="0"/>
                        <a:ea typeface="Cambria Math" pitchFamily="18" charset="0"/>
                      </a:rPr>
                      <m:t>+1)</m:t>
                    </m:r>
                  </m:oMath>
                </a14:m>
                <a:r>
                  <a:rPr kumimoji="0" lang="zh-CN" altLang="en-US" sz="2600" b="0" dirty="0">
                    <a:solidFill>
                      <a:prstClr val="black"/>
                    </a:solidFill>
                    <a:latin typeface="隶书" panose="02010509060101010101" pitchFamily="49" charset="-122"/>
                    <a:ea typeface="隶书" panose="02010509060101010101" pitchFamily="49" charset="-122"/>
                  </a:rPr>
                  <a:t>，得动态系统的逆模型：</a:t>
                </a:r>
                <a:endParaRPr kumimoji="0" lang="en-US" altLang="zh-CN" sz="2600" b="0" dirty="0">
                  <a:solidFill>
                    <a:prstClr val="black"/>
                  </a:solidFill>
                  <a:latin typeface="隶书" panose="02010509060101010101" pitchFamily="49" charset="-122"/>
                  <a:ea typeface="隶书" panose="02010509060101010101" pitchFamily="49" charset="-122"/>
                </a:endParaRPr>
              </a:p>
              <a:p>
                <a:pPr marL="0" indent="0" algn="just">
                  <a:spcBef>
                    <a:spcPts val="1200"/>
                  </a:spcBef>
                  <a:spcAft>
                    <a:spcPts val="600"/>
                  </a:spcAft>
                  <a:buClr>
                    <a:srgbClr val="3891A7"/>
                  </a:buClr>
                  <a:buFont typeface="Arial" panose="020B0604020202020204" pitchFamily="34" charset="0"/>
                  <a:buNone/>
                </a:pPr>
                <a:r>
                  <a:rPr kumimoji="0" lang="en-US" altLang="zh-CN" sz="2400" b="0" dirty="0">
                    <a:solidFill>
                      <a:prstClr val="black"/>
                    </a:solidFill>
                    <a:latin typeface="隶书" panose="02010509060101010101" pitchFamily="49" charset="-122"/>
                    <a:ea typeface="隶书" panose="02010509060101010101" pitchFamily="49" charset="-122"/>
                  </a:rPr>
                  <a:t>   </a:t>
                </a:r>
                <a14:m>
                  <m:oMath xmlns:m="http://schemas.openxmlformats.org/officeDocument/2006/math">
                    <m:r>
                      <a:rPr kumimoji="0" lang="en-US" altLang="zh-CN" sz="1800" b="0" i="1">
                        <a:solidFill>
                          <a:prstClr val="black"/>
                        </a:solidFill>
                        <a:latin typeface="Cambria Math" pitchFamily="18" charset="0"/>
                        <a:ea typeface="Cambria Math" pitchFamily="18" charset="0"/>
                      </a:rPr>
                      <m:t>𝑢</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panose="02040503050406030204" pitchFamily="18" charset="0"/>
                            <a:ea typeface="Cambria Math" pitchFamily="18" charset="0"/>
                          </a:rPr>
                          <m:t>𝑘</m:t>
                        </m:r>
                      </m:e>
                    </m:d>
                    <m:r>
                      <a:rPr kumimoji="0" lang="en-US" altLang="zh-CN" sz="1800" b="0" i="1">
                        <a:solidFill>
                          <a:prstClr val="black"/>
                        </a:solidFill>
                        <a:latin typeface="Cambria Math" pitchFamily="18" charset="0"/>
                        <a:ea typeface="Cambria Math" pitchFamily="18" charset="0"/>
                      </a:rPr>
                      <m:t>=</m:t>
                    </m:r>
                    <m:sSup>
                      <m:sSupPr>
                        <m:ctrlPr>
                          <a:rPr kumimoji="0" lang="en-US" altLang="zh-CN" sz="1800" b="0" i="1">
                            <a:solidFill>
                              <a:prstClr val="black"/>
                            </a:solidFill>
                            <a:latin typeface="Cambria Math" panose="02040503050406030204" pitchFamily="18" charset="0"/>
                            <a:ea typeface="Cambria Math" pitchFamily="18" charset="0"/>
                          </a:rPr>
                        </m:ctrlPr>
                      </m:sSupPr>
                      <m:e>
                        <m:r>
                          <a:rPr kumimoji="0" lang="en-US" altLang="zh-CN" sz="1800" b="0" i="1">
                            <a:solidFill>
                              <a:prstClr val="black"/>
                            </a:solidFill>
                            <a:latin typeface="Cambria Math" panose="02040503050406030204" pitchFamily="18" charset="0"/>
                            <a:ea typeface="Cambria Math" pitchFamily="18" charset="0"/>
                          </a:rPr>
                          <m:t>𝑓</m:t>
                        </m:r>
                      </m:e>
                      <m:sup>
                        <m:r>
                          <a:rPr kumimoji="0" lang="en-US" altLang="zh-CN" sz="1800" b="0" i="1">
                            <a:solidFill>
                              <a:prstClr val="black"/>
                            </a:solidFill>
                            <a:latin typeface="Cambria Math" panose="02040503050406030204" pitchFamily="18" charset="0"/>
                            <a:ea typeface="Cambria Math" pitchFamily="18" charset="0"/>
                          </a:rPr>
                          <m:t>−1</m:t>
                        </m:r>
                      </m:sup>
                    </m:sSup>
                    <m:r>
                      <a:rPr kumimoji="0" lang="en-US" altLang="zh-CN" sz="1800" b="0">
                        <a:solidFill>
                          <a:prstClr val="black"/>
                        </a:solidFill>
                        <a:latin typeface="Cambria Math" pitchFamily="18" charset="0"/>
                        <a:ea typeface="Cambria Math" pitchFamily="18" charset="0"/>
                      </a:rPr>
                      <m:t>[</m:t>
                    </m:r>
                    <m:sSub>
                      <m:sSubPr>
                        <m:ctrlPr>
                          <a:rPr kumimoji="0" lang="en-US" altLang="zh-CN" sz="1800" b="0" i="1" smtClean="0">
                            <a:solidFill>
                              <a:srgbClr val="FF0000"/>
                            </a:solidFill>
                            <a:latin typeface="Cambria Math" panose="02040503050406030204" pitchFamily="18" charset="0"/>
                            <a:ea typeface="Cambria Math" pitchFamily="18" charset="0"/>
                          </a:rPr>
                        </m:ctrlPr>
                      </m:sSubPr>
                      <m:e>
                        <m:r>
                          <a:rPr kumimoji="0" lang="en-US" altLang="zh-CN" sz="1800" b="0" i="1">
                            <a:solidFill>
                              <a:srgbClr val="FF0000"/>
                            </a:solidFill>
                            <a:latin typeface="Cambria Math" panose="02040503050406030204" pitchFamily="18" charset="0"/>
                            <a:ea typeface="Cambria Math" pitchFamily="18" charset="0"/>
                          </a:rPr>
                          <m:t>𝑦</m:t>
                        </m:r>
                      </m:e>
                      <m:sub>
                        <m:r>
                          <a:rPr kumimoji="0" lang="en-US" altLang="zh-CN" sz="1800" b="0" i="1">
                            <a:solidFill>
                              <a:srgbClr val="FF0000"/>
                            </a:solidFill>
                            <a:latin typeface="Cambria Math" panose="02040503050406030204" pitchFamily="18" charset="0"/>
                            <a:ea typeface="Cambria Math" pitchFamily="18" charset="0"/>
                          </a:rPr>
                          <m:t>𝑑</m:t>
                        </m:r>
                      </m:sub>
                    </m:sSub>
                    <m:d>
                      <m:dPr>
                        <m:ctrlPr>
                          <a:rPr kumimoji="0" lang="en-US" altLang="zh-CN" sz="1800" b="0" i="1">
                            <a:solidFill>
                              <a:srgbClr val="FF0000"/>
                            </a:solidFill>
                            <a:latin typeface="Cambria Math" panose="02040503050406030204" pitchFamily="18" charset="0"/>
                            <a:ea typeface="Cambria Math" pitchFamily="18" charset="0"/>
                          </a:rPr>
                        </m:ctrlPr>
                      </m:dPr>
                      <m:e>
                        <m:r>
                          <a:rPr kumimoji="0" lang="en-US" altLang="zh-CN" sz="1800" b="0" i="1">
                            <a:solidFill>
                              <a:srgbClr val="FF0000"/>
                            </a:solidFill>
                            <a:latin typeface="Cambria Math" panose="02040503050406030204" pitchFamily="18" charset="0"/>
                            <a:ea typeface="Cambria Math" pitchFamily="18" charset="0"/>
                          </a:rPr>
                          <m:t>𝑘</m:t>
                        </m:r>
                        <m:r>
                          <a:rPr kumimoji="0" lang="en-US" altLang="zh-CN" sz="1800" b="0" i="1">
                            <a:solidFill>
                              <a:srgbClr val="FF0000"/>
                            </a:solidFill>
                            <a:latin typeface="Cambria Math" panose="02040503050406030204" pitchFamily="18" charset="0"/>
                            <a:ea typeface="Cambria Math" pitchFamily="18" charset="0"/>
                          </a:rPr>
                          <m:t>+1</m:t>
                        </m:r>
                      </m:e>
                    </m:d>
                    <m:r>
                      <a:rPr kumimoji="0" lang="en-US" altLang="zh-CN" sz="1800" b="0" i="1" smtClean="0">
                        <a:solidFill>
                          <a:prstClr val="black"/>
                        </a:solidFill>
                        <a:latin typeface="Cambria Math" pitchFamily="18" charset="0"/>
                        <a:ea typeface="Cambria Math" pitchFamily="18" charset="0"/>
                      </a:rPr>
                      <m:t>,</m:t>
                    </m:r>
                    <m:r>
                      <a:rPr kumimoji="0" lang="en-US" altLang="zh-CN" sz="1800" b="0" i="1">
                        <a:solidFill>
                          <a:prstClr val="black"/>
                        </a:solidFill>
                        <a:latin typeface="Cambria Math" pitchFamily="18" charset="0"/>
                        <a:ea typeface="Cambria Math" pitchFamily="18" charset="0"/>
                      </a:rPr>
                      <m:t>𝑦</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panose="02040503050406030204" pitchFamily="18" charset="0"/>
                            <a:ea typeface="Cambria Math" pitchFamily="18" charset="0"/>
                          </a:rPr>
                          <m:t>𝑘</m:t>
                        </m:r>
                      </m:e>
                    </m:d>
                    <m:r>
                      <a:rPr kumimoji="0" lang="en-US" altLang="zh-CN" sz="1800" b="0" i="1">
                        <a:solidFill>
                          <a:prstClr val="black"/>
                        </a:solidFill>
                        <a:latin typeface="Cambria Math" pitchFamily="18" charset="0"/>
                        <a:ea typeface="Cambria Math" pitchFamily="18" charset="0"/>
                      </a:rPr>
                      <m:t>,</m:t>
                    </m:r>
                    <m:r>
                      <a:rPr kumimoji="0" lang="en-US" altLang="zh-CN" sz="1800" b="0" i="1">
                        <a:solidFill>
                          <a:prstClr val="black"/>
                        </a:solidFill>
                        <a:latin typeface="Cambria Math" pitchFamily="18" charset="0"/>
                        <a:ea typeface="Cambria Math" pitchFamily="18" charset="0"/>
                      </a:rPr>
                      <m:t>𝑦</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panose="02040503050406030204" pitchFamily="18" charset="0"/>
                            <a:ea typeface="Cambria Math" pitchFamily="18" charset="0"/>
                          </a:rPr>
                          <m:t>𝑘</m:t>
                        </m:r>
                        <m:r>
                          <a:rPr kumimoji="0" lang="en-US" altLang="zh-CN" sz="1800" b="0" i="1">
                            <a:solidFill>
                              <a:prstClr val="black"/>
                            </a:solidFill>
                            <a:latin typeface="Cambria Math" panose="02040503050406030204" pitchFamily="18" charset="0"/>
                            <a:ea typeface="Cambria Math" pitchFamily="18" charset="0"/>
                          </a:rPr>
                          <m:t>−1</m:t>
                        </m:r>
                      </m:e>
                    </m:d>
                    <m:r>
                      <a:rPr kumimoji="0" lang="en-US" altLang="zh-CN" sz="1800" b="0" i="1">
                        <a:solidFill>
                          <a:prstClr val="black"/>
                        </a:solidFill>
                        <a:latin typeface="Cambria Math" pitchFamily="18" charset="0"/>
                        <a:ea typeface="Cambria Math" pitchFamily="18" charset="0"/>
                      </a:rPr>
                      <m:t>,⋯,</m:t>
                    </m:r>
                    <m:r>
                      <a:rPr kumimoji="0" lang="en-US" altLang="zh-CN" sz="1800" b="0" i="1">
                        <a:solidFill>
                          <a:prstClr val="black"/>
                        </a:solidFill>
                        <a:latin typeface="Cambria Math" pitchFamily="18" charset="0"/>
                        <a:ea typeface="Cambria Math" pitchFamily="18" charset="0"/>
                      </a:rPr>
                      <m:t>𝑦</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panose="02040503050406030204" pitchFamily="18" charset="0"/>
                            <a:ea typeface="Cambria Math" pitchFamily="18" charset="0"/>
                          </a:rPr>
                          <m:t>𝑘</m:t>
                        </m:r>
                        <m:r>
                          <a:rPr kumimoji="0" lang="en-US" altLang="zh-CN" sz="1800" b="0" i="1">
                            <a:solidFill>
                              <a:prstClr val="black"/>
                            </a:solidFill>
                            <a:latin typeface="Cambria Math" panose="02040503050406030204" pitchFamily="18" charset="0"/>
                            <a:ea typeface="Cambria Math" pitchFamily="18" charset="0"/>
                          </a:rPr>
                          <m:t>−</m:t>
                        </m:r>
                        <m:r>
                          <a:rPr kumimoji="0" lang="en-US" altLang="zh-CN" sz="1800" b="0" i="1">
                            <a:solidFill>
                              <a:prstClr val="black"/>
                            </a:solidFill>
                            <a:latin typeface="Cambria Math" panose="02040503050406030204" pitchFamily="18" charset="0"/>
                            <a:ea typeface="Cambria Math" pitchFamily="18" charset="0"/>
                          </a:rPr>
                          <m:t>𝑛</m:t>
                        </m:r>
                        <m:r>
                          <a:rPr kumimoji="0" lang="en-US" altLang="zh-CN" sz="1800" b="0" i="1">
                            <a:solidFill>
                              <a:prstClr val="black"/>
                            </a:solidFill>
                            <a:latin typeface="Cambria Math" panose="02040503050406030204" pitchFamily="18" charset="0"/>
                            <a:ea typeface="Cambria Math" pitchFamily="18" charset="0"/>
                          </a:rPr>
                          <m:t>+1</m:t>
                        </m:r>
                      </m:e>
                    </m:d>
                    <m:r>
                      <a:rPr kumimoji="0" lang="en-US" altLang="zh-CN" sz="1800" b="0" i="1" smtClean="0">
                        <a:solidFill>
                          <a:prstClr val="black"/>
                        </a:solidFill>
                        <a:latin typeface="Cambria Math" pitchFamily="18" charset="0"/>
                        <a:ea typeface="Cambria Math" pitchFamily="18" charset="0"/>
                      </a:rPr>
                      <m:t>;</m:t>
                    </m:r>
                  </m:oMath>
                </a14:m>
                <a:r>
                  <a:rPr kumimoji="0" lang="en-US" altLang="zh-CN" sz="1800" b="0" dirty="0">
                    <a:solidFill>
                      <a:prstClr val="black"/>
                    </a:solidFill>
                    <a:latin typeface="隶书" panose="02010509060101010101" pitchFamily="49" charset="-122"/>
                    <a:ea typeface="隶书" panose="02010509060101010101" pitchFamily="49" charset="-122"/>
                  </a:rPr>
                  <a:t> </a:t>
                </a:r>
                <a14:m>
                  <m:oMath xmlns:m="http://schemas.openxmlformats.org/officeDocument/2006/math">
                    <m:r>
                      <a:rPr kumimoji="0" lang="en-US" altLang="zh-CN" sz="1800" b="0" i="1">
                        <a:solidFill>
                          <a:prstClr val="black"/>
                        </a:solidFill>
                        <a:latin typeface="Cambria Math" pitchFamily="18" charset="0"/>
                        <a:ea typeface="Cambria Math" pitchFamily="18" charset="0"/>
                      </a:rPr>
                      <m:t>𝑢</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panose="02040503050406030204" pitchFamily="18" charset="0"/>
                            <a:ea typeface="Cambria Math" pitchFamily="18" charset="0"/>
                          </a:rPr>
                          <m:t>𝑘</m:t>
                        </m:r>
                        <m:r>
                          <a:rPr kumimoji="0" lang="en-US" altLang="zh-CN" sz="1800" b="0" i="1">
                            <a:solidFill>
                              <a:prstClr val="black"/>
                            </a:solidFill>
                            <a:latin typeface="Cambria Math" panose="02040503050406030204" pitchFamily="18" charset="0"/>
                            <a:ea typeface="Cambria Math" pitchFamily="18" charset="0"/>
                          </a:rPr>
                          <m:t>−1</m:t>
                        </m:r>
                      </m:e>
                    </m:d>
                    <m:r>
                      <a:rPr kumimoji="0" lang="en-US" altLang="zh-CN" sz="1800" b="0" i="1">
                        <a:solidFill>
                          <a:prstClr val="black"/>
                        </a:solidFill>
                        <a:latin typeface="Cambria Math" pitchFamily="18" charset="0"/>
                        <a:ea typeface="Cambria Math" pitchFamily="18" charset="0"/>
                      </a:rPr>
                      <m:t>,⋯,</m:t>
                    </m:r>
                    <m:r>
                      <a:rPr kumimoji="0" lang="en-US" altLang="zh-CN" sz="1800" b="0" i="1">
                        <a:solidFill>
                          <a:prstClr val="black"/>
                        </a:solidFill>
                        <a:latin typeface="Cambria Math" pitchFamily="18" charset="0"/>
                        <a:ea typeface="Cambria Math" pitchFamily="18" charset="0"/>
                      </a:rPr>
                      <m:t>𝑢</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panose="02040503050406030204" pitchFamily="18" charset="0"/>
                            <a:ea typeface="Cambria Math" pitchFamily="18" charset="0"/>
                          </a:rPr>
                          <m:t>𝑘</m:t>
                        </m:r>
                        <m:r>
                          <a:rPr kumimoji="0" lang="en-US" altLang="zh-CN" sz="1800" b="0" i="1">
                            <a:solidFill>
                              <a:prstClr val="black"/>
                            </a:solidFill>
                            <a:latin typeface="Cambria Math" panose="02040503050406030204" pitchFamily="18" charset="0"/>
                            <a:ea typeface="Cambria Math" pitchFamily="18" charset="0"/>
                          </a:rPr>
                          <m:t>−</m:t>
                        </m:r>
                        <m:r>
                          <a:rPr kumimoji="0" lang="en-US" altLang="zh-CN" sz="1800" b="0" i="1">
                            <a:solidFill>
                              <a:prstClr val="black"/>
                            </a:solidFill>
                            <a:latin typeface="Cambria Math" panose="02040503050406030204" pitchFamily="18" charset="0"/>
                            <a:ea typeface="Cambria Math" pitchFamily="18" charset="0"/>
                          </a:rPr>
                          <m:t>𝑚</m:t>
                        </m:r>
                        <m:r>
                          <a:rPr kumimoji="0" lang="en-US" altLang="zh-CN" sz="1800" b="0" i="1">
                            <a:solidFill>
                              <a:prstClr val="black"/>
                            </a:solidFill>
                            <a:latin typeface="Cambria Math" panose="02040503050406030204" pitchFamily="18" charset="0"/>
                            <a:ea typeface="Cambria Math" pitchFamily="18" charset="0"/>
                          </a:rPr>
                          <m:t>+1</m:t>
                        </m:r>
                      </m:e>
                    </m:d>
                    <m:r>
                      <a:rPr kumimoji="0" lang="en-US" altLang="zh-CN" sz="1800" b="0">
                        <a:solidFill>
                          <a:prstClr val="black"/>
                        </a:solidFill>
                        <a:latin typeface="Cambria Math" pitchFamily="18" charset="0"/>
                        <a:ea typeface="Cambria Math" pitchFamily="18" charset="0"/>
                      </a:rPr>
                      <m:t>]</m:t>
                    </m:r>
                  </m:oMath>
                </a14:m>
                <a:endParaRPr kumimoji="0" lang="en-US" altLang="zh-CN" sz="1800" b="0" dirty="0">
                  <a:solidFill>
                    <a:prstClr val="black"/>
                  </a:solidFill>
                  <a:latin typeface="隶书" panose="02010509060101010101" pitchFamily="49" charset="-122"/>
                  <a:ea typeface="隶书" panose="02010509060101010101" pitchFamily="49" charset="-122"/>
                </a:endParaRPr>
              </a:p>
              <a:p>
                <a:pPr marL="360000" indent="0" algn="just">
                  <a:spcBef>
                    <a:spcPts val="2400"/>
                  </a:spcBef>
                  <a:spcAft>
                    <a:spcPts val="1200"/>
                  </a:spcAft>
                  <a:buClr>
                    <a:srgbClr val="3891A7"/>
                  </a:buClr>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将右边的</a:t>
                </a:r>
                <a14:m>
                  <m:oMath xmlns:m="http://schemas.openxmlformats.org/officeDocument/2006/math">
                    <m:r>
                      <a:rPr kumimoji="0" lang="en-US" altLang="zh-CN" sz="2600" b="0" i="1" smtClean="0">
                        <a:solidFill>
                          <a:prstClr val="black"/>
                        </a:solidFill>
                        <a:latin typeface="Cambria Math" pitchFamily="18" charset="0"/>
                        <a:ea typeface="Cambria Math" pitchFamily="18" charset="0"/>
                      </a:rPr>
                      <m:t>𝑛</m:t>
                    </m:r>
                    <m:r>
                      <a:rPr kumimoji="0" lang="en-US" altLang="zh-CN" sz="2600" b="0" i="1" smtClean="0">
                        <a:solidFill>
                          <a:prstClr val="black"/>
                        </a:solidFill>
                        <a:latin typeface="Cambria Math" pitchFamily="18" charset="0"/>
                        <a:ea typeface="Cambria Math" pitchFamily="18" charset="0"/>
                      </a:rPr>
                      <m:t>+</m:t>
                    </m:r>
                    <m:r>
                      <a:rPr kumimoji="0" lang="en-US" altLang="zh-CN" sz="2600" b="0" i="1" smtClean="0">
                        <a:solidFill>
                          <a:prstClr val="black"/>
                        </a:solidFill>
                        <a:latin typeface="Cambria Math" pitchFamily="18" charset="0"/>
                        <a:ea typeface="Cambria Math" pitchFamily="18" charset="0"/>
                      </a:rPr>
                      <m:t>𝑚</m:t>
                    </m:r>
                  </m:oMath>
                </a14:m>
                <a:r>
                  <a:rPr kumimoji="0" lang="zh-CN" altLang="en-US" sz="2600" b="0" dirty="0">
                    <a:solidFill>
                      <a:prstClr val="black"/>
                    </a:solidFill>
                    <a:latin typeface="隶书" panose="02010509060101010101" pitchFamily="49" charset="-122"/>
                    <a:ea typeface="隶书" panose="02010509060101010101" pitchFamily="49" charset="-122"/>
                  </a:rPr>
                  <a:t>个时刻的输入输出值作为前向网络的</a:t>
                </a:r>
                <a14:m>
                  <m:oMath xmlns:m="http://schemas.openxmlformats.org/officeDocument/2006/math">
                    <m:r>
                      <a:rPr kumimoji="0" lang="en-US" altLang="zh-CN" sz="2600" b="0" i="1" smtClean="0">
                        <a:solidFill>
                          <a:prstClr val="black"/>
                        </a:solidFill>
                        <a:latin typeface="Cambria Math" pitchFamily="18" charset="0"/>
                        <a:ea typeface="Cambria Math" pitchFamily="18" charset="0"/>
                      </a:rPr>
                      <m:t>𝑛</m:t>
                    </m:r>
                    <m:r>
                      <a:rPr kumimoji="0" lang="en-US" altLang="zh-CN" sz="2600" b="0" i="1" smtClean="0">
                        <a:solidFill>
                          <a:prstClr val="black"/>
                        </a:solidFill>
                        <a:latin typeface="Cambria Math" pitchFamily="18" charset="0"/>
                        <a:ea typeface="Cambria Math" pitchFamily="18" charset="0"/>
                      </a:rPr>
                      <m:t>+</m:t>
                    </m:r>
                    <m:r>
                      <a:rPr kumimoji="0" lang="en-US" altLang="zh-CN" sz="2600" b="0" i="1" smtClean="0">
                        <a:solidFill>
                          <a:prstClr val="black"/>
                        </a:solidFill>
                        <a:latin typeface="Cambria Math" pitchFamily="18" charset="0"/>
                        <a:ea typeface="Cambria Math" pitchFamily="18" charset="0"/>
                      </a:rPr>
                      <m:t>𝑚</m:t>
                    </m:r>
                  </m:oMath>
                </a14:m>
                <a:r>
                  <a:rPr kumimoji="0" lang="zh-CN" altLang="en-US" sz="2600" b="0" dirty="0">
                    <a:solidFill>
                      <a:prstClr val="black"/>
                    </a:solidFill>
                    <a:latin typeface="隶书" panose="02010509060101010101" pitchFamily="49" charset="-122"/>
                    <a:ea typeface="隶书" panose="02010509060101010101" pitchFamily="49" charset="-122"/>
                  </a:rPr>
                  <a:t>个输入、并记为</a:t>
                </a:r>
                <a14:m>
                  <m:oMath xmlns:m="http://schemas.openxmlformats.org/officeDocument/2006/math">
                    <m:r>
                      <a:rPr kumimoji="0" lang="en-US" altLang="zh-CN" sz="2600" b="0" i="1" smtClean="0">
                        <a:solidFill>
                          <a:prstClr val="black"/>
                        </a:solidFill>
                        <a:latin typeface="Cambria Math" pitchFamily="18" charset="0"/>
                        <a:ea typeface="Cambria Math" pitchFamily="18" charset="0"/>
                      </a:rPr>
                      <m:t>𝑋</m:t>
                    </m:r>
                  </m:oMath>
                </a14:m>
                <a:r>
                  <a:rPr kumimoji="0" lang="zh-CN" altLang="en-US" sz="2600" b="0" dirty="0">
                    <a:solidFill>
                      <a:prstClr val="black"/>
                    </a:solidFill>
                    <a:latin typeface="隶书" panose="02010509060101010101" pitchFamily="49" charset="-122"/>
                    <a:ea typeface="隶书" panose="02010509060101010101" pitchFamily="49" charset="-122"/>
                  </a:rPr>
                  <a:t>，将左边的输入值</a:t>
                </a:r>
                <a14:m>
                  <m:oMath xmlns:m="http://schemas.openxmlformats.org/officeDocument/2006/math">
                    <m:r>
                      <a:rPr kumimoji="0" lang="en-US" altLang="zh-CN" sz="2600" b="0" i="1" smtClean="0">
                        <a:solidFill>
                          <a:prstClr val="black"/>
                        </a:solidFill>
                        <a:latin typeface="Cambria Math" pitchFamily="18" charset="0"/>
                        <a:ea typeface="Cambria Math" pitchFamily="18" charset="0"/>
                      </a:rPr>
                      <m:t>𝑢</m:t>
                    </m:r>
                    <m:r>
                      <a:rPr kumimoji="0" lang="en-US" altLang="zh-CN" sz="2600" b="0" i="1" smtClean="0">
                        <a:solidFill>
                          <a:prstClr val="black"/>
                        </a:solidFill>
                        <a:latin typeface="Cambria Math" pitchFamily="18" charset="0"/>
                        <a:ea typeface="Cambria Math" pitchFamily="18" charset="0"/>
                      </a:rPr>
                      <m:t>(</m:t>
                    </m:r>
                    <m:r>
                      <a:rPr kumimoji="0" lang="en-US" altLang="zh-CN" sz="2600" b="0" i="1" smtClean="0">
                        <a:solidFill>
                          <a:prstClr val="black"/>
                        </a:solidFill>
                        <a:latin typeface="Cambria Math" pitchFamily="18" charset="0"/>
                        <a:ea typeface="Cambria Math" pitchFamily="18" charset="0"/>
                      </a:rPr>
                      <m:t>𝑘</m:t>
                    </m:r>
                    <m:r>
                      <a:rPr kumimoji="0" lang="en-US" altLang="zh-CN" sz="2600" b="0" i="1" smtClean="0">
                        <a:solidFill>
                          <a:prstClr val="black"/>
                        </a:solidFill>
                        <a:latin typeface="Cambria Math" pitchFamily="18" charset="0"/>
                        <a:ea typeface="Cambria Math" pitchFamily="18" charset="0"/>
                      </a:rPr>
                      <m:t>)</m:t>
                    </m:r>
                  </m:oMath>
                </a14:m>
                <a:r>
                  <a:rPr kumimoji="0" lang="zh-CN" altLang="en-US" sz="2600" b="0" dirty="0">
                    <a:solidFill>
                      <a:prstClr val="black"/>
                    </a:solidFill>
                    <a:latin typeface="隶书" panose="02010509060101010101" pitchFamily="49" charset="-122"/>
                    <a:ea typeface="隶书" panose="02010509060101010101" pitchFamily="49" charset="-122"/>
                  </a:rPr>
                  <a:t>作为网络的期望输出，则网络具有</a:t>
                </a:r>
                <a14:m>
                  <m:oMath xmlns:m="http://schemas.openxmlformats.org/officeDocument/2006/math">
                    <m:r>
                      <a:rPr kumimoji="0" lang="en-US" altLang="zh-CN" sz="2600" b="0" i="1">
                        <a:solidFill>
                          <a:prstClr val="black"/>
                        </a:solidFill>
                        <a:latin typeface="Cambria Math" pitchFamily="18" charset="0"/>
                        <a:ea typeface="Cambria Math" pitchFamily="18" charset="0"/>
                      </a:rPr>
                      <m:t>𝑛</m:t>
                    </m:r>
                    <m:r>
                      <a:rPr kumimoji="0" lang="en-US" altLang="zh-CN" sz="2600" b="0" i="1">
                        <a:solidFill>
                          <a:prstClr val="black"/>
                        </a:solidFill>
                        <a:latin typeface="Cambria Math" pitchFamily="18" charset="0"/>
                        <a:ea typeface="Cambria Math" pitchFamily="18" charset="0"/>
                      </a:rPr>
                      <m:t>+</m:t>
                    </m:r>
                    <m:r>
                      <a:rPr kumimoji="0" lang="en-US" altLang="zh-CN" sz="2600" b="0" i="1">
                        <a:solidFill>
                          <a:prstClr val="black"/>
                        </a:solidFill>
                        <a:latin typeface="Cambria Math" pitchFamily="18" charset="0"/>
                        <a:ea typeface="Cambria Math" pitchFamily="18" charset="0"/>
                      </a:rPr>
                      <m:t>𝑚</m:t>
                    </m:r>
                  </m:oMath>
                </a14:m>
                <a:r>
                  <a:rPr kumimoji="0" lang="zh-CN" altLang="en-US" sz="2600" b="0" dirty="0">
                    <a:solidFill>
                      <a:prstClr val="black"/>
                    </a:solidFill>
                    <a:latin typeface="隶书" panose="02010509060101010101" pitchFamily="49" charset="-122"/>
                    <a:ea typeface="隶书" panose="02010509060101010101" pitchFamily="49" charset="-122"/>
                  </a:rPr>
                  <a:t>个输入神经元和</a:t>
                </a:r>
                <a:r>
                  <a:rPr kumimoji="0" lang="en-US" altLang="zh-CN" sz="2600" b="0" dirty="0">
                    <a:solidFill>
                      <a:prstClr val="black"/>
                    </a:solidFill>
                    <a:latin typeface="隶书" panose="02010509060101010101" pitchFamily="49" charset="-122"/>
                    <a:ea typeface="隶书" panose="02010509060101010101" pitchFamily="49" charset="-122"/>
                  </a:rPr>
                  <a:t>1</a:t>
                </a:r>
                <a:r>
                  <a:rPr kumimoji="0" lang="zh-CN" altLang="en-US" sz="2600" b="0" dirty="0">
                    <a:solidFill>
                      <a:prstClr val="black"/>
                    </a:solidFill>
                    <a:latin typeface="隶书" panose="02010509060101010101" pitchFamily="49" charset="-122"/>
                    <a:ea typeface="隶书" panose="02010509060101010101" pitchFamily="49" charset="-122"/>
                  </a:rPr>
                  <a:t>个输出神经元。</a:t>
                </a:r>
                <a:endParaRPr kumimoji="0" lang="en-US" altLang="zh-CN" sz="2600" b="0" dirty="0">
                  <a:solidFill>
                    <a:prstClr val="black"/>
                  </a:solidFill>
                  <a:latin typeface="隶书" panose="02010509060101010101" pitchFamily="49" charset="-122"/>
                  <a:ea typeface="隶书" panose="02010509060101010101" pitchFamily="49" charset="-122"/>
                </a:endParaRPr>
              </a:p>
              <a:p>
                <a:pPr marL="360000" indent="0" algn="just">
                  <a:spcBef>
                    <a:spcPts val="1200"/>
                  </a:spcBef>
                  <a:buClr>
                    <a:srgbClr val="3891A7"/>
                  </a:buClr>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离线建模，使用批处理训练方式。</a:t>
                </a:r>
                <a:endParaRPr kumimoji="0" lang="en-US" altLang="zh-CN" sz="2600" b="0" dirty="0">
                  <a:solidFill>
                    <a:prstClr val="black"/>
                  </a:solidFill>
                  <a:latin typeface="隶书" panose="02010509060101010101" pitchFamily="49" charset="-122"/>
                  <a:ea typeface="隶书" panose="02010509060101010101" pitchFamily="49" charset="-122"/>
                </a:endParaRPr>
              </a:p>
            </p:txBody>
          </p:sp>
        </mc:Choice>
        <mc:Fallback xmlns="">
          <p:sp>
            <p:nvSpPr>
              <p:cNvPr id="8" name="内容占位符 2"/>
              <p:cNvSpPr txBox="1">
                <a:spLocks noRot="1" noChangeAspect="1" noMove="1" noResize="1" noEditPoints="1" noAdjustHandles="1" noChangeArrowheads="1" noChangeShapeType="1" noTextEdit="1"/>
              </p:cNvSpPr>
              <p:nvPr/>
            </p:nvSpPr>
            <p:spPr>
              <a:xfrm>
                <a:off x="1" y="1169368"/>
                <a:ext cx="8964488" cy="4923928"/>
              </a:xfrm>
              <a:prstGeom prst="rect">
                <a:avLst/>
              </a:prstGeom>
              <a:blipFill>
                <a:blip r:embed="rId2"/>
                <a:stretch>
                  <a:fillRect t="-1361" r="-11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63039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122</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107503" y="1016670"/>
                <a:ext cx="8856985" cy="5339680"/>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0000" indent="0" algn="just">
                  <a:spcAft>
                    <a:spcPts val="1800"/>
                  </a:spcAft>
                  <a:buClr>
                    <a:srgbClr val="3891A7"/>
                  </a:buClr>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假定：已测得动力系统的以下数据序列</a:t>
                </a:r>
                <a:endParaRPr kumimoji="0" lang="en-US" altLang="zh-CN" sz="2600" b="0" dirty="0">
                  <a:solidFill>
                    <a:prstClr val="black"/>
                  </a:solidFill>
                  <a:latin typeface="隶书" panose="02010509060101010101" pitchFamily="49" charset="-122"/>
                  <a:ea typeface="隶书" panose="02010509060101010101" pitchFamily="49" charset="-122"/>
                </a:endParaRPr>
              </a:p>
              <a:p>
                <a:pPr marL="360000" indent="0" algn="just">
                  <a:buClr>
                    <a:srgbClr val="3891A7"/>
                  </a:buClr>
                  <a:buFont typeface="Arial" panose="020B0604020202020204" pitchFamily="34" charset="0"/>
                  <a:buNone/>
                </a:pPr>
                <a14:m>
                  <m:oMathPara xmlns:m="http://schemas.openxmlformats.org/officeDocument/2006/math">
                    <m:oMathParaPr>
                      <m:jc m:val="right"/>
                    </m:oMathParaPr>
                    <m:oMath xmlns:m="http://schemas.openxmlformats.org/officeDocument/2006/math">
                      <m:d>
                        <m:dPr>
                          <m:begChr m:val="{"/>
                          <m:endChr m:val="}"/>
                          <m:ctrlPr>
                            <a:rPr kumimoji="0" lang="en-US" altLang="zh-CN" sz="1800" b="0" i="1">
                              <a:solidFill>
                                <a:prstClr val="black"/>
                              </a:solidFill>
                              <a:latin typeface="Cambria Math" panose="02040503050406030204" pitchFamily="18" charset="0"/>
                              <a:ea typeface="Cambria Math" pitchFamily="18" charset="0"/>
                            </a:rPr>
                          </m:ctrlPr>
                        </m:dPr>
                        <m:e>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a:ea typeface="Cambria Math" pitchFamily="18" charset="0"/>
                                </a:rPr>
                                <m:t>𝑦</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a:ea typeface="Cambria Math" pitchFamily="18" charset="0"/>
                                    </a:rPr>
                                    <m:t>𝑘</m:t>
                                  </m:r>
                                </m:e>
                              </m:d>
                              <m:r>
                                <a:rPr kumimoji="0" lang="en-US" altLang="zh-CN" sz="1800" b="0" i="1">
                                  <a:solidFill>
                                    <a:prstClr val="black"/>
                                  </a:solidFill>
                                  <a:latin typeface="Cambria Math"/>
                                  <a:ea typeface="Cambria Math" pitchFamily="18" charset="0"/>
                                </a:rPr>
                                <m:t>,</m:t>
                              </m:r>
                              <m:r>
                                <a:rPr kumimoji="0" lang="en-US" altLang="zh-CN" sz="1800" b="0" i="1">
                                  <a:solidFill>
                                    <a:prstClr val="black"/>
                                  </a:solidFill>
                                  <a:latin typeface="Cambria Math"/>
                                  <a:ea typeface="Cambria Math" pitchFamily="18" charset="0"/>
                                </a:rPr>
                                <m:t>𝑢</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a:ea typeface="Cambria Math" pitchFamily="18" charset="0"/>
                                    </a:rPr>
                                    <m:t>𝑘</m:t>
                                  </m:r>
                                  <m:r>
                                    <a:rPr kumimoji="0" lang="en-US" altLang="zh-CN" sz="1800" b="0" i="1">
                                      <a:solidFill>
                                        <a:prstClr val="black"/>
                                      </a:solidFill>
                                      <a:latin typeface="Cambria Math"/>
                                      <a:ea typeface="Cambria Math" pitchFamily="18" charset="0"/>
                                    </a:rPr>
                                    <m:t>−1</m:t>
                                  </m:r>
                                </m:e>
                              </m:d>
                            </m:e>
                          </m:d>
                          <m:r>
                            <a:rPr kumimoji="0" lang="en-US" altLang="zh-CN" sz="1800" b="0" i="1">
                              <a:solidFill>
                                <a:prstClr val="black"/>
                              </a:solidFill>
                              <a:latin typeface="Cambria Math"/>
                              <a:ea typeface="Cambria Math" pitchFamily="18" charset="0"/>
                            </a:rPr>
                            <m:t>,</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a:ea typeface="Cambria Math" pitchFamily="18" charset="0"/>
                                </a:rPr>
                                <m:t>𝑦</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a:ea typeface="Cambria Math" pitchFamily="18" charset="0"/>
                                    </a:rPr>
                                    <m:t>𝑘</m:t>
                                  </m:r>
                                  <m:r>
                                    <a:rPr kumimoji="0" lang="en-US" altLang="zh-CN" sz="1800" b="0" i="1">
                                      <a:solidFill>
                                        <a:prstClr val="black"/>
                                      </a:solidFill>
                                      <a:latin typeface="Cambria Math"/>
                                      <a:ea typeface="Cambria Math" pitchFamily="18" charset="0"/>
                                    </a:rPr>
                                    <m:t>−1</m:t>
                                  </m:r>
                                </m:e>
                              </m:d>
                              <m:r>
                                <a:rPr kumimoji="0" lang="en-US" altLang="zh-CN" sz="1800" b="0" i="1">
                                  <a:solidFill>
                                    <a:prstClr val="black"/>
                                  </a:solidFill>
                                  <a:latin typeface="Cambria Math"/>
                                  <a:ea typeface="Cambria Math" pitchFamily="18" charset="0"/>
                                </a:rPr>
                                <m:t>,</m:t>
                              </m:r>
                              <m:r>
                                <a:rPr kumimoji="0" lang="en-US" altLang="zh-CN" sz="1800" b="0" i="1">
                                  <a:solidFill>
                                    <a:prstClr val="black"/>
                                  </a:solidFill>
                                  <a:latin typeface="Cambria Math"/>
                                  <a:ea typeface="Cambria Math" pitchFamily="18" charset="0"/>
                                </a:rPr>
                                <m:t>𝑢</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a:ea typeface="Cambria Math" pitchFamily="18" charset="0"/>
                                    </a:rPr>
                                    <m:t>𝑘</m:t>
                                  </m:r>
                                  <m:r>
                                    <a:rPr kumimoji="0" lang="en-US" altLang="zh-CN" sz="1800" b="0" i="1">
                                      <a:solidFill>
                                        <a:prstClr val="black"/>
                                      </a:solidFill>
                                      <a:latin typeface="Cambria Math"/>
                                      <a:ea typeface="Cambria Math" pitchFamily="18" charset="0"/>
                                    </a:rPr>
                                    <m:t>−2</m:t>
                                  </m:r>
                                </m:e>
                              </m:d>
                            </m:e>
                          </m:d>
                          <m:r>
                            <a:rPr kumimoji="0" lang="en-US" altLang="zh-CN" sz="1800" b="0" i="1">
                              <a:solidFill>
                                <a:prstClr val="black"/>
                              </a:solidFill>
                              <a:latin typeface="Cambria Math"/>
                              <a:ea typeface="Cambria Math" pitchFamily="18" charset="0"/>
                            </a:rPr>
                            <m:t>,⋯,</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a:ea typeface="Cambria Math" pitchFamily="18" charset="0"/>
                                </a:rPr>
                                <m:t>𝑦</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a:ea typeface="Cambria Math" pitchFamily="18" charset="0"/>
                                    </a:rPr>
                                    <m:t>𝑘</m:t>
                                  </m:r>
                                  <m:r>
                                    <a:rPr kumimoji="0" lang="en-US" altLang="zh-CN" sz="1800" b="0" i="1">
                                      <a:solidFill>
                                        <a:prstClr val="black"/>
                                      </a:solidFill>
                                      <a:latin typeface="Cambria Math"/>
                                      <a:ea typeface="Cambria Math" pitchFamily="18" charset="0"/>
                                    </a:rPr>
                                    <m:t>−</m:t>
                                  </m:r>
                                  <m:r>
                                    <a:rPr kumimoji="0" lang="en-US" altLang="zh-CN" sz="1800" b="0" i="1">
                                      <a:solidFill>
                                        <a:prstClr val="black"/>
                                      </a:solidFill>
                                      <a:latin typeface="Cambria Math"/>
                                      <a:ea typeface="Cambria Math" pitchFamily="18" charset="0"/>
                                    </a:rPr>
                                    <m:t>𝑛</m:t>
                                  </m:r>
                                  <m:r>
                                    <a:rPr kumimoji="0" lang="en-US" altLang="zh-CN" sz="1800" b="0" i="1">
                                      <a:solidFill>
                                        <a:prstClr val="black"/>
                                      </a:solidFill>
                                      <a:latin typeface="Cambria Math"/>
                                      <a:ea typeface="Cambria Math" pitchFamily="18" charset="0"/>
                                    </a:rPr>
                                    <m:t>−</m:t>
                                  </m:r>
                                  <m:r>
                                    <a:rPr kumimoji="0" lang="en-US" altLang="zh-CN" sz="1800" b="0" i="1">
                                      <a:solidFill>
                                        <a:prstClr val="black"/>
                                      </a:solidFill>
                                      <a:latin typeface="Cambria Math"/>
                                      <a:ea typeface="Cambria Math" pitchFamily="18" charset="0"/>
                                    </a:rPr>
                                    <m:t>𝑃</m:t>
                                  </m:r>
                                  <m:r>
                                    <a:rPr kumimoji="0" lang="en-US" altLang="zh-CN" sz="1800" b="0" i="1">
                                      <a:solidFill>
                                        <a:prstClr val="black"/>
                                      </a:solidFill>
                                      <a:latin typeface="Cambria Math"/>
                                      <a:ea typeface="Cambria Math" pitchFamily="18" charset="0"/>
                                    </a:rPr>
                                    <m:t>+1</m:t>
                                  </m:r>
                                </m:e>
                              </m:d>
                              <m:r>
                                <a:rPr kumimoji="0" lang="en-US" altLang="zh-CN" sz="1800" b="0" i="1">
                                  <a:solidFill>
                                    <a:prstClr val="black"/>
                                  </a:solidFill>
                                  <a:latin typeface="Cambria Math"/>
                                  <a:ea typeface="Cambria Math" pitchFamily="18" charset="0"/>
                                </a:rPr>
                                <m:t>,</m:t>
                              </m:r>
                              <m:r>
                                <a:rPr kumimoji="0" lang="en-US" altLang="zh-CN" sz="1800" b="0" i="1">
                                  <a:solidFill>
                                    <a:prstClr val="black"/>
                                  </a:solidFill>
                                  <a:latin typeface="Cambria Math"/>
                                  <a:ea typeface="Cambria Math" pitchFamily="18" charset="0"/>
                                </a:rPr>
                                <m:t>𝑢</m:t>
                              </m:r>
                              <m:d>
                                <m:dPr>
                                  <m:ctrlPr>
                                    <a:rPr kumimoji="0" lang="en-US" altLang="zh-CN" sz="1800" b="0" i="1">
                                      <a:solidFill>
                                        <a:prstClr val="black"/>
                                      </a:solidFill>
                                      <a:latin typeface="Cambria Math" panose="02040503050406030204" pitchFamily="18" charset="0"/>
                                      <a:ea typeface="Cambria Math" pitchFamily="18" charset="0"/>
                                    </a:rPr>
                                  </m:ctrlPr>
                                </m:dPr>
                                <m:e>
                                  <m:r>
                                    <a:rPr kumimoji="0" lang="en-US" altLang="zh-CN" sz="1800" b="0" i="1">
                                      <a:solidFill>
                                        <a:prstClr val="black"/>
                                      </a:solidFill>
                                      <a:latin typeface="Cambria Math"/>
                                      <a:ea typeface="Cambria Math" pitchFamily="18" charset="0"/>
                                    </a:rPr>
                                    <m:t>𝑘</m:t>
                                  </m:r>
                                  <m:r>
                                    <a:rPr kumimoji="0" lang="en-US" altLang="zh-CN" sz="1800" b="0" i="1">
                                      <a:solidFill>
                                        <a:prstClr val="black"/>
                                      </a:solidFill>
                                      <a:latin typeface="Cambria Math"/>
                                      <a:ea typeface="Cambria Math" pitchFamily="18" charset="0"/>
                                    </a:rPr>
                                    <m:t>−</m:t>
                                  </m:r>
                                  <m:r>
                                    <a:rPr kumimoji="0" lang="en-US" altLang="zh-CN" sz="1800" b="0" i="1" smtClean="0">
                                      <a:solidFill>
                                        <a:prstClr val="black"/>
                                      </a:solidFill>
                                      <a:latin typeface="Cambria Math"/>
                                      <a:ea typeface="Cambria Math" pitchFamily="18" charset="0"/>
                                    </a:rPr>
                                    <m:t>𝑛</m:t>
                                  </m:r>
                                  <m:r>
                                    <a:rPr kumimoji="0" lang="en-US" altLang="zh-CN" sz="1800" b="0" i="1" smtClean="0">
                                      <a:solidFill>
                                        <a:prstClr val="black"/>
                                      </a:solidFill>
                                      <a:latin typeface="Cambria Math"/>
                                      <a:ea typeface="Cambria Math" pitchFamily="18" charset="0"/>
                                    </a:rPr>
                                    <m:t>−</m:t>
                                  </m:r>
                                  <m:r>
                                    <a:rPr kumimoji="0" lang="en-US" altLang="zh-CN" sz="1800" b="0" i="1" smtClean="0">
                                      <a:solidFill>
                                        <a:prstClr val="black"/>
                                      </a:solidFill>
                                      <a:latin typeface="Cambria Math"/>
                                      <a:ea typeface="Cambria Math" pitchFamily="18" charset="0"/>
                                    </a:rPr>
                                    <m:t>𝑃</m:t>
                                  </m:r>
                                </m:e>
                              </m:d>
                            </m:e>
                          </m:d>
                        </m:e>
                      </m:d>
                    </m:oMath>
                  </m:oMathPara>
                </a14:m>
                <a:endParaRPr kumimoji="0" lang="en-US" altLang="zh-CN" sz="2400" b="0" dirty="0">
                  <a:solidFill>
                    <a:prstClr val="black"/>
                  </a:solidFill>
                  <a:latin typeface="隶书" panose="02010509060101010101" pitchFamily="49" charset="-122"/>
                  <a:ea typeface="隶书" panose="02010509060101010101" pitchFamily="49" charset="-122"/>
                </a:endParaRPr>
              </a:p>
              <a:p>
                <a:pPr marL="360000" indent="0" algn="just">
                  <a:spcBef>
                    <a:spcPts val="2400"/>
                  </a:spcBef>
                  <a:spcAft>
                    <a:spcPts val="1800"/>
                  </a:spcAft>
                  <a:buClr>
                    <a:srgbClr val="3891A7"/>
                  </a:buClr>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则可构造出到</a:t>
                </a:r>
                <a14:m>
                  <m:oMath xmlns:m="http://schemas.openxmlformats.org/officeDocument/2006/math">
                    <m:r>
                      <a:rPr kumimoji="0" lang="en-US" altLang="zh-CN" sz="2600" b="0" i="1" smtClean="0">
                        <a:solidFill>
                          <a:prstClr val="black"/>
                        </a:solidFill>
                        <a:latin typeface="Cambria Math"/>
                        <a:ea typeface="Cambria Math" pitchFamily="18" charset="0"/>
                      </a:rPr>
                      <m:t>𝑘</m:t>
                    </m:r>
                  </m:oMath>
                </a14:m>
                <a:r>
                  <a:rPr kumimoji="0" lang="zh-CN" altLang="en-US" sz="2600" b="0" dirty="0">
                    <a:solidFill>
                      <a:prstClr val="black"/>
                    </a:solidFill>
                    <a:latin typeface="隶书" panose="02010509060101010101" pitchFamily="49" charset="-122"/>
                    <a:ea typeface="隶书" panose="02010509060101010101" pitchFamily="49" charset="-122"/>
                  </a:rPr>
                  <a:t>时刻为止网络的</a:t>
                </a:r>
                <a14:m>
                  <m:oMath xmlns:m="http://schemas.openxmlformats.org/officeDocument/2006/math">
                    <m:r>
                      <a:rPr kumimoji="0" lang="en-US" altLang="zh-CN" sz="2600" b="0" i="1" smtClean="0">
                        <a:solidFill>
                          <a:prstClr val="black"/>
                        </a:solidFill>
                        <a:latin typeface="Cambria Math"/>
                        <a:ea typeface="Cambria Math" pitchFamily="18" charset="0"/>
                      </a:rPr>
                      <m:t>𝑃</m:t>
                    </m:r>
                  </m:oMath>
                </a14:m>
                <a:r>
                  <a:rPr kumimoji="0" lang="zh-CN" altLang="en-US" sz="2600" b="0" dirty="0">
                    <a:solidFill>
                      <a:prstClr val="black"/>
                    </a:solidFill>
                    <a:latin typeface="隶书" panose="02010509060101010101" pitchFamily="49" charset="-122"/>
                    <a:ea typeface="隶书" panose="02010509060101010101" pitchFamily="49" charset="-122"/>
                  </a:rPr>
                  <a:t>组输入样本：</a:t>
                </a:r>
                <a:endParaRPr kumimoji="0" lang="en-US" altLang="zh-CN" sz="2600" b="0" dirty="0">
                  <a:solidFill>
                    <a:prstClr val="black"/>
                  </a:solidFill>
                  <a:latin typeface="隶书" panose="02010509060101010101" pitchFamily="49" charset="-122"/>
                  <a:ea typeface="隶书" panose="02010509060101010101" pitchFamily="49" charset="-122"/>
                </a:endParaRPr>
              </a:p>
              <a:p>
                <a:pPr marL="0" indent="0" algn="just">
                  <a:buClr>
                    <a:srgbClr val="3891A7"/>
                  </a:buClr>
                  <a:buFont typeface="Arial" panose="020B0604020202020204" pitchFamily="34" charset="0"/>
                  <a:buNone/>
                </a:pPr>
                <a14:m>
                  <m:oMathPara xmlns:m="http://schemas.openxmlformats.org/officeDocument/2006/math">
                    <m:oMathParaPr>
                      <m:jc m:val="left"/>
                    </m:oMathParaPr>
                    <m:oMath xmlns:m="http://schemas.openxmlformats.org/officeDocument/2006/math">
                      <m:r>
                        <a:rPr kumimoji="0" lang="en-US" altLang="zh-CN" sz="1600" b="0" i="1" smtClean="0">
                          <a:solidFill>
                            <a:prstClr val="black"/>
                          </a:solidFill>
                          <a:latin typeface="Cambria Math" panose="02040503050406030204" pitchFamily="18" charset="0"/>
                          <a:ea typeface="Cambria Math" pitchFamily="18" charset="0"/>
                        </a:rPr>
                        <m:t>         </m:t>
                      </m:r>
                      <m:sSub>
                        <m:sSubPr>
                          <m:ctrlPr>
                            <a:rPr kumimoji="0" lang="en-US" altLang="zh-CN" sz="1600" b="0" i="1" smtClean="0">
                              <a:solidFill>
                                <a:prstClr val="black"/>
                              </a:solidFill>
                              <a:latin typeface="Cambria Math" panose="02040503050406030204" pitchFamily="18" charset="0"/>
                              <a:ea typeface="Cambria Math" pitchFamily="18" charset="0"/>
                            </a:rPr>
                          </m:ctrlPr>
                        </m:sSubPr>
                        <m:e>
                          <m:r>
                            <a:rPr kumimoji="0" lang="en-US" altLang="zh-CN" sz="1600" b="0" i="1" smtClean="0">
                              <a:solidFill>
                                <a:prstClr val="black"/>
                              </a:solidFill>
                              <a:latin typeface="Cambria Math"/>
                              <a:ea typeface="Cambria Math" pitchFamily="18" charset="0"/>
                            </a:rPr>
                            <m:t>𝑋</m:t>
                          </m:r>
                        </m:e>
                        <m:sub>
                          <m:r>
                            <a:rPr kumimoji="0" lang="en-US" altLang="zh-CN" sz="1600" b="0" i="1" smtClean="0">
                              <a:solidFill>
                                <a:prstClr val="black"/>
                              </a:solidFill>
                              <a:latin typeface="Cambria Math"/>
                              <a:ea typeface="Cambria Math" pitchFamily="18" charset="0"/>
                            </a:rPr>
                            <m:t>𝑝</m:t>
                          </m:r>
                        </m:sub>
                      </m:sSub>
                      <m:d>
                        <m:dPr>
                          <m:ctrlPr>
                            <a:rPr kumimoji="0" lang="en-US" altLang="zh-CN" sz="1600" b="0" i="1" smtClean="0">
                              <a:solidFill>
                                <a:prstClr val="black"/>
                              </a:solidFill>
                              <a:latin typeface="Cambria Math" panose="02040503050406030204" pitchFamily="18" charset="0"/>
                              <a:ea typeface="Cambria Math" pitchFamily="18" charset="0"/>
                            </a:rPr>
                          </m:ctrlPr>
                        </m:dPr>
                        <m:e>
                          <m:r>
                            <a:rPr kumimoji="0" lang="en-US" altLang="zh-CN" sz="1600" b="0" i="1" smtClean="0">
                              <a:solidFill>
                                <a:prstClr val="black"/>
                              </a:solidFill>
                              <a:latin typeface="Cambria Math"/>
                              <a:ea typeface="Cambria Math" pitchFamily="18" charset="0"/>
                            </a:rPr>
                            <m:t>𝑘</m:t>
                          </m:r>
                        </m:e>
                      </m:d>
                      <m:r>
                        <a:rPr kumimoji="0" lang="en-US" altLang="zh-CN" sz="1600" b="0" i="1" smtClean="0">
                          <a:solidFill>
                            <a:prstClr val="black"/>
                          </a:solidFill>
                          <a:latin typeface="Cambria Math"/>
                          <a:ea typeface="Cambria Math" pitchFamily="18" charset="0"/>
                        </a:rPr>
                        <m:t>=</m:t>
                      </m:r>
                      <m:sSup>
                        <m:sSupPr>
                          <m:ctrlPr>
                            <a:rPr kumimoji="0" lang="en-US" altLang="zh-CN" sz="1600" b="0" i="1" smtClean="0">
                              <a:solidFill>
                                <a:prstClr val="black"/>
                              </a:solidFill>
                              <a:latin typeface="Cambria Math" panose="02040503050406030204" pitchFamily="18" charset="0"/>
                              <a:ea typeface="Cambria Math" pitchFamily="18" charset="0"/>
                            </a:rPr>
                          </m:ctrlPr>
                        </m:sSupPr>
                        <m:e>
                          <m:d>
                            <m:dPr>
                              <m:begChr m:val="["/>
                              <m:endChr m:val="]"/>
                              <m:ctrlPr>
                                <a:rPr kumimoji="0" lang="en-US" altLang="zh-CN" sz="1600" b="0" i="1" smtClean="0">
                                  <a:solidFill>
                                    <a:prstClr val="black"/>
                                  </a:solidFill>
                                  <a:latin typeface="Cambria Math" panose="02040503050406030204" pitchFamily="18" charset="0"/>
                                  <a:ea typeface="Cambria Math" pitchFamily="18" charset="0"/>
                                </a:rPr>
                              </m:ctrlPr>
                            </m:dPr>
                            <m:e>
                              <m:r>
                                <a:rPr kumimoji="0" lang="en-US" altLang="zh-CN" sz="1600" b="0" i="1" smtClean="0">
                                  <a:solidFill>
                                    <a:prstClr val="black"/>
                                  </a:solidFill>
                                  <a:latin typeface="Cambria Math"/>
                                  <a:ea typeface="Cambria Math" pitchFamily="18" charset="0"/>
                                </a:rPr>
                                <m:t>𝑦</m:t>
                              </m:r>
                              <m:d>
                                <m:dPr>
                                  <m:ctrlPr>
                                    <a:rPr kumimoji="0" lang="en-US" altLang="zh-CN" sz="1600" b="0" i="1" smtClean="0">
                                      <a:solidFill>
                                        <a:prstClr val="black"/>
                                      </a:solidFill>
                                      <a:latin typeface="Cambria Math" panose="02040503050406030204" pitchFamily="18" charset="0"/>
                                      <a:ea typeface="Cambria Math" pitchFamily="18" charset="0"/>
                                    </a:rPr>
                                  </m:ctrlPr>
                                </m:dPr>
                                <m:e>
                                  <m:r>
                                    <a:rPr kumimoji="0" lang="en-US" altLang="zh-CN" sz="1600" b="0" i="1" smtClean="0">
                                      <a:solidFill>
                                        <a:prstClr val="black"/>
                                      </a:solidFill>
                                      <a:latin typeface="Cambria Math"/>
                                      <a:ea typeface="Cambria Math" pitchFamily="18" charset="0"/>
                                    </a:rPr>
                                    <m:t>𝑘</m:t>
                                  </m:r>
                                  <m:r>
                                    <a:rPr kumimoji="0" lang="en-US" altLang="zh-CN" sz="1600" b="0" i="1" smtClean="0">
                                      <a:solidFill>
                                        <a:prstClr val="black"/>
                                      </a:solidFill>
                                      <a:latin typeface="Cambria Math"/>
                                      <a:ea typeface="Cambria Math" pitchFamily="18" charset="0"/>
                                    </a:rPr>
                                    <m:t>−</m:t>
                                  </m:r>
                                  <m:r>
                                    <a:rPr kumimoji="0" lang="en-US" altLang="zh-CN" sz="1600" b="0" i="1" smtClean="0">
                                      <a:solidFill>
                                        <a:prstClr val="black"/>
                                      </a:solidFill>
                                      <a:latin typeface="Cambria Math"/>
                                      <a:ea typeface="Cambria Math" pitchFamily="18" charset="0"/>
                                    </a:rPr>
                                    <m:t>𝑝</m:t>
                                  </m:r>
                                  <m:r>
                                    <a:rPr kumimoji="0" lang="en-US" altLang="zh-CN" sz="1600" b="0" i="1" smtClean="0">
                                      <a:solidFill>
                                        <a:prstClr val="black"/>
                                      </a:solidFill>
                                      <a:latin typeface="Cambria Math"/>
                                      <a:ea typeface="Cambria Math" pitchFamily="18" charset="0"/>
                                    </a:rPr>
                                    <m:t>+1</m:t>
                                  </m:r>
                                </m:e>
                              </m:d>
                              <m:r>
                                <a:rPr kumimoji="0" lang="en-US" altLang="zh-CN" sz="1600" b="0" i="1" smtClean="0">
                                  <a:solidFill>
                                    <a:prstClr val="black"/>
                                  </a:solidFill>
                                  <a:latin typeface="Cambria Math"/>
                                  <a:ea typeface="Cambria Math" pitchFamily="18" charset="0"/>
                                </a:rPr>
                                <m:t>,</m:t>
                              </m:r>
                              <m:r>
                                <a:rPr kumimoji="0" lang="en-US" altLang="zh-CN" sz="1600" b="0" i="1" smtClean="0">
                                  <a:solidFill>
                                    <a:prstClr val="black"/>
                                  </a:solidFill>
                                  <a:latin typeface="Cambria Math"/>
                                  <a:ea typeface="Cambria Math" pitchFamily="18" charset="0"/>
                                </a:rPr>
                                <m:t>𝑦</m:t>
                              </m:r>
                              <m:d>
                                <m:dPr>
                                  <m:ctrlPr>
                                    <a:rPr kumimoji="0" lang="en-US" altLang="zh-CN" sz="1600" b="0" i="1" smtClean="0">
                                      <a:solidFill>
                                        <a:prstClr val="black"/>
                                      </a:solidFill>
                                      <a:latin typeface="Cambria Math" panose="02040503050406030204" pitchFamily="18" charset="0"/>
                                      <a:ea typeface="Cambria Math" pitchFamily="18" charset="0"/>
                                    </a:rPr>
                                  </m:ctrlPr>
                                </m:dPr>
                                <m:e>
                                  <m:r>
                                    <a:rPr kumimoji="0" lang="en-US" altLang="zh-CN" sz="1600" b="0" i="1" smtClean="0">
                                      <a:solidFill>
                                        <a:prstClr val="black"/>
                                      </a:solidFill>
                                      <a:latin typeface="Cambria Math"/>
                                      <a:ea typeface="Cambria Math" pitchFamily="18" charset="0"/>
                                    </a:rPr>
                                    <m:t>𝑘</m:t>
                                  </m:r>
                                  <m:r>
                                    <a:rPr kumimoji="0" lang="en-US" altLang="zh-CN" sz="1600" b="0" i="1" smtClean="0">
                                      <a:solidFill>
                                        <a:prstClr val="black"/>
                                      </a:solidFill>
                                      <a:latin typeface="Cambria Math"/>
                                      <a:ea typeface="Cambria Math" pitchFamily="18" charset="0"/>
                                    </a:rPr>
                                    <m:t>−</m:t>
                                  </m:r>
                                  <m:r>
                                    <a:rPr kumimoji="0" lang="en-US" altLang="zh-CN" sz="1600" b="0" i="1" smtClean="0">
                                      <a:solidFill>
                                        <a:prstClr val="black"/>
                                      </a:solidFill>
                                      <a:latin typeface="Cambria Math"/>
                                      <a:ea typeface="Cambria Math" pitchFamily="18" charset="0"/>
                                    </a:rPr>
                                    <m:t>𝑝</m:t>
                                  </m:r>
                                </m:e>
                              </m:d>
                              <m:r>
                                <a:rPr kumimoji="0" lang="en-US" altLang="zh-CN" sz="1600" b="0" i="1" smtClean="0">
                                  <a:solidFill>
                                    <a:prstClr val="black"/>
                                  </a:solidFill>
                                  <a:latin typeface="Cambria Math"/>
                                  <a:ea typeface="Cambria Math" pitchFamily="18" charset="0"/>
                                </a:rPr>
                                <m:t>,⋯,</m:t>
                              </m:r>
                              <m:r>
                                <a:rPr kumimoji="0" lang="en-US" altLang="zh-CN" sz="1600" b="0" i="1" smtClean="0">
                                  <a:solidFill>
                                    <a:prstClr val="black"/>
                                  </a:solidFill>
                                  <a:latin typeface="Cambria Math"/>
                                  <a:ea typeface="Cambria Math" pitchFamily="18" charset="0"/>
                                </a:rPr>
                                <m:t>𝑦</m:t>
                              </m:r>
                              <m:d>
                                <m:dPr>
                                  <m:ctrlPr>
                                    <a:rPr kumimoji="0" lang="en-US" altLang="zh-CN" sz="1600" b="0" i="1" smtClean="0">
                                      <a:solidFill>
                                        <a:prstClr val="black"/>
                                      </a:solidFill>
                                      <a:latin typeface="Cambria Math" panose="02040503050406030204" pitchFamily="18" charset="0"/>
                                      <a:ea typeface="Cambria Math" pitchFamily="18" charset="0"/>
                                    </a:rPr>
                                  </m:ctrlPr>
                                </m:dPr>
                                <m:e>
                                  <m:r>
                                    <a:rPr kumimoji="0" lang="en-US" altLang="zh-CN" sz="1600" b="0" i="1" smtClean="0">
                                      <a:solidFill>
                                        <a:prstClr val="black"/>
                                      </a:solidFill>
                                      <a:latin typeface="Cambria Math"/>
                                      <a:ea typeface="Cambria Math" pitchFamily="18" charset="0"/>
                                    </a:rPr>
                                    <m:t>𝑘</m:t>
                                  </m:r>
                                  <m:r>
                                    <a:rPr kumimoji="0" lang="en-US" altLang="zh-CN" sz="1600" b="0" i="1" smtClean="0">
                                      <a:solidFill>
                                        <a:prstClr val="black"/>
                                      </a:solidFill>
                                      <a:latin typeface="Cambria Math"/>
                                      <a:ea typeface="Cambria Math" pitchFamily="18" charset="0"/>
                                    </a:rPr>
                                    <m:t>−</m:t>
                                  </m:r>
                                  <m:r>
                                    <a:rPr kumimoji="0" lang="en-US" altLang="zh-CN" sz="1600" b="0" i="1" smtClean="0">
                                      <a:solidFill>
                                        <a:prstClr val="black"/>
                                      </a:solidFill>
                                      <a:latin typeface="Cambria Math"/>
                                      <a:ea typeface="Cambria Math" pitchFamily="18" charset="0"/>
                                    </a:rPr>
                                    <m:t>𝑛</m:t>
                                  </m:r>
                                  <m:r>
                                    <a:rPr kumimoji="0" lang="en-US" altLang="zh-CN" sz="1600" b="0" i="1" smtClean="0">
                                      <a:solidFill>
                                        <a:prstClr val="black"/>
                                      </a:solidFill>
                                      <a:latin typeface="Cambria Math"/>
                                      <a:ea typeface="Cambria Math" pitchFamily="18" charset="0"/>
                                    </a:rPr>
                                    <m:t>−</m:t>
                                  </m:r>
                                  <m:r>
                                    <a:rPr kumimoji="0" lang="en-US" altLang="zh-CN" sz="1600" b="0" i="1" smtClean="0">
                                      <a:solidFill>
                                        <a:prstClr val="black"/>
                                      </a:solidFill>
                                      <a:latin typeface="Cambria Math"/>
                                      <a:ea typeface="Cambria Math" pitchFamily="18" charset="0"/>
                                    </a:rPr>
                                    <m:t>𝑝</m:t>
                                  </m:r>
                                  <m:r>
                                    <a:rPr kumimoji="0" lang="en-US" altLang="zh-CN" sz="1600" b="0" i="1" smtClean="0">
                                      <a:solidFill>
                                        <a:prstClr val="black"/>
                                      </a:solidFill>
                                      <a:latin typeface="Cambria Math"/>
                                      <a:ea typeface="Cambria Math" pitchFamily="18" charset="0"/>
                                    </a:rPr>
                                    <m:t>+1</m:t>
                                  </m:r>
                                </m:e>
                              </m:d>
                              <m:r>
                                <a:rPr kumimoji="0" lang="en-US" altLang="zh-CN" sz="1600" b="0" i="1" smtClean="0">
                                  <a:solidFill>
                                    <a:prstClr val="black"/>
                                  </a:solidFill>
                                  <a:latin typeface="Cambria Math" panose="02040503050406030204" pitchFamily="18" charset="0"/>
                                  <a:ea typeface="Cambria Math" pitchFamily="18" charset="0"/>
                                </a:rPr>
                                <m:t>,</m:t>
                              </m:r>
                              <m:r>
                                <a:rPr kumimoji="0" lang="en-US" altLang="zh-CN" sz="1600" b="0" i="1" smtClean="0">
                                  <a:solidFill>
                                    <a:prstClr val="black"/>
                                  </a:solidFill>
                                  <a:latin typeface="Cambria Math"/>
                                  <a:ea typeface="Cambria Math" pitchFamily="18" charset="0"/>
                                </a:rPr>
                                <m:t>𝑢</m:t>
                              </m:r>
                              <m:d>
                                <m:dPr>
                                  <m:ctrlPr>
                                    <a:rPr kumimoji="0" lang="en-US" altLang="zh-CN" sz="1600" b="0" i="1" smtClean="0">
                                      <a:solidFill>
                                        <a:prstClr val="black"/>
                                      </a:solidFill>
                                      <a:latin typeface="Cambria Math" panose="02040503050406030204" pitchFamily="18" charset="0"/>
                                      <a:ea typeface="Cambria Math" pitchFamily="18" charset="0"/>
                                    </a:rPr>
                                  </m:ctrlPr>
                                </m:dPr>
                                <m:e>
                                  <m:r>
                                    <a:rPr kumimoji="0" lang="en-US" altLang="zh-CN" sz="1600" b="0" i="1" smtClean="0">
                                      <a:solidFill>
                                        <a:prstClr val="black"/>
                                      </a:solidFill>
                                      <a:latin typeface="Cambria Math" panose="02040503050406030204" pitchFamily="18" charset="0"/>
                                      <a:ea typeface="Cambria Math" pitchFamily="18" charset="0"/>
                                    </a:rPr>
                                    <m:t>𝑘</m:t>
                                  </m:r>
                                  <m:r>
                                    <a:rPr kumimoji="0" lang="en-US" altLang="zh-CN" sz="1600" b="0" i="1" smtClean="0">
                                      <a:solidFill>
                                        <a:prstClr val="black"/>
                                      </a:solidFill>
                                      <a:latin typeface="Cambria Math"/>
                                      <a:ea typeface="Cambria Math" pitchFamily="18" charset="0"/>
                                    </a:rPr>
                                    <m:t>−</m:t>
                                  </m:r>
                                  <m:r>
                                    <a:rPr kumimoji="0" lang="en-US" altLang="zh-CN" sz="1600" b="0" i="1" smtClean="0">
                                      <a:solidFill>
                                        <a:prstClr val="black"/>
                                      </a:solidFill>
                                      <a:latin typeface="Cambria Math"/>
                                      <a:ea typeface="Cambria Math" pitchFamily="18" charset="0"/>
                                    </a:rPr>
                                    <m:t>𝑝</m:t>
                                  </m:r>
                                  <m:r>
                                    <a:rPr kumimoji="0" lang="en-US" altLang="zh-CN" sz="1600" b="0" i="1" smtClean="0">
                                      <a:solidFill>
                                        <a:prstClr val="black"/>
                                      </a:solidFill>
                                      <a:latin typeface="Cambria Math"/>
                                      <a:ea typeface="Cambria Math" pitchFamily="18" charset="0"/>
                                    </a:rPr>
                                    <m:t>−1</m:t>
                                  </m:r>
                                </m:e>
                              </m:d>
                              <m:r>
                                <a:rPr kumimoji="0" lang="en-US" altLang="zh-CN" sz="1600" b="0" i="1" smtClean="0">
                                  <a:solidFill>
                                    <a:prstClr val="black"/>
                                  </a:solidFill>
                                  <a:latin typeface="Cambria Math"/>
                                  <a:ea typeface="Cambria Math" pitchFamily="18" charset="0"/>
                                </a:rPr>
                                <m:t>,⋯,</m:t>
                              </m:r>
                              <m:r>
                                <a:rPr kumimoji="0" lang="en-US" altLang="zh-CN" sz="1600" b="0" i="1" smtClean="0">
                                  <a:solidFill>
                                    <a:prstClr val="black"/>
                                  </a:solidFill>
                                  <a:latin typeface="Cambria Math"/>
                                  <a:ea typeface="Cambria Math" pitchFamily="18" charset="0"/>
                                </a:rPr>
                                <m:t>𝑢</m:t>
                              </m:r>
                              <m:d>
                                <m:dPr>
                                  <m:ctrlPr>
                                    <a:rPr kumimoji="0" lang="en-US" altLang="zh-CN" sz="1600" b="0" i="1" smtClean="0">
                                      <a:solidFill>
                                        <a:prstClr val="black"/>
                                      </a:solidFill>
                                      <a:latin typeface="Cambria Math" panose="02040503050406030204" pitchFamily="18" charset="0"/>
                                      <a:ea typeface="Cambria Math" pitchFamily="18" charset="0"/>
                                    </a:rPr>
                                  </m:ctrlPr>
                                </m:dPr>
                                <m:e>
                                  <m:r>
                                    <a:rPr kumimoji="0" lang="en-US" altLang="zh-CN" sz="1600" b="0" i="1" smtClean="0">
                                      <a:solidFill>
                                        <a:prstClr val="black"/>
                                      </a:solidFill>
                                      <a:latin typeface="Cambria Math"/>
                                      <a:ea typeface="Cambria Math" pitchFamily="18" charset="0"/>
                                    </a:rPr>
                                    <m:t>𝑘</m:t>
                                  </m:r>
                                  <m:r>
                                    <a:rPr kumimoji="0" lang="en-US" altLang="zh-CN" sz="1600" b="0" i="1" smtClean="0">
                                      <a:solidFill>
                                        <a:prstClr val="black"/>
                                      </a:solidFill>
                                      <a:latin typeface="Cambria Math"/>
                                      <a:ea typeface="Cambria Math" pitchFamily="18" charset="0"/>
                                    </a:rPr>
                                    <m:t>−</m:t>
                                  </m:r>
                                  <m:r>
                                    <a:rPr kumimoji="0" lang="en-US" altLang="zh-CN" sz="1600" b="0" i="1" smtClean="0">
                                      <a:solidFill>
                                        <a:prstClr val="black"/>
                                      </a:solidFill>
                                      <a:latin typeface="Cambria Math"/>
                                      <a:ea typeface="Cambria Math" pitchFamily="18" charset="0"/>
                                    </a:rPr>
                                    <m:t>𝑚</m:t>
                                  </m:r>
                                  <m:r>
                                    <a:rPr kumimoji="0" lang="en-US" altLang="zh-CN" sz="1600" b="0" i="1" smtClean="0">
                                      <a:solidFill>
                                        <a:prstClr val="black"/>
                                      </a:solidFill>
                                      <a:latin typeface="Cambria Math"/>
                                      <a:ea typeface="Cambria Math" pitchFamily="18" charset="0"/>
                                    </a:rPr>
                                    <m:t>−</m:t>
                                  </m:r>
                                  <m:r>
                                    <a:rPr kumimoji="0" lang="en-US" altLang="zh-CN" sz="1600" b="0" i="1" smtClean="0">
                                      <a:solidFill>
                                        <a:prstClr val="black"/>
                                      </a:solidFill>
                                      <a:latin typeface="Cambria Math"/>
                                      <a:ea typeface="Cambria Math" pitchFamily="18" charset="0"/>
                                    </a:rPr>
                                    <m:t>𝑝</m:t>
                                  </m:r>
                                  <m:r>
                                    <a:rPr kumimoji="0" lang="en-US" altLang="zh-CN" sz="1600" b="0" i="1" smtClean="0">
                                      <a:solidFill>
                                        <a:prstClr val="black"/>
                                      </a:solidFill>
                                      <a:latin typeface="Cambria Math"/>
                                      <a:ea typeface="Cambria Math" pitchFamily="18" charset="0"/>
                                    </a:rPr>
                                    <m:t>+1</m:t>
                                  </m:r>
                                </m:e>
                              </m:d>
                            </m:e>
                          </m:d>
                        </m:e>
                        <m:sup>
                          <m:r>
                            <a:rPr kumimoji="0" lang="en-US" altLang="zh-CN" sz="1600" b="0" i="1" smtClean="0">
                              <a:solidFill>
                                <a:prstClr val="black"/>
                              </a:solidFill>
                              <a:latin typeface="Cambria Math"/>
                              <a:ea typeface="Cambria Math" pitchFamily="18" charset="0"/>
                            </a:rPr>
                            <m:t>𝑇</m:t>
                          </m:r>
                        </m:sup>
                      </m:sSup>
                    </m:oMath>
                  </m:oMathPara>
                </a14:m>
                <a:endParaRPr kumimoji="0" lang="en-US" altLang="zh-CN" sz="2400" b="0" dirty="0">
                  <a:solidFill>
                    <a:prstClr val="black"/>
                  </a:solidFill>
                  <a:latin typeface="隶书" panose="02010509060101010101" pitchFamily="49" charset="-122"/>
                  <a:ea typeface="隶书" panose="02010509060101010101" pitchFamily="49" charset="-122"/>
                </a:endParaRPr>
              </a:p>
              <a:p>
                <a:pPr marL="360000" indent="0" algn="just">
                  <a:spcBef>
                    <a:spcPts val="2400"/>
                  </a:spcBef>
                  <a:spcAft>
                    <a:spcPts val="1800"/>
                  </a:spcAft>
                  <a:buClr>
                    <a:srgbClr val="3891A7"/>
                  </a:buClr>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网络的期望输出为：</a:t>
                </a:r>
                <a:endParaRPr kumimoji="0" lang="en-US" altLang="zh-CN" sz="2600" b="0" dirty="0">
                  <a:solidFill>
                    <a:prstClr val="black"/>
                  </a:solidFill>
                  <a:latin typeface="隶书" panose="02010509060101010101" pitchFamily="49" charset="-122"/>
                  <a:ea typeface="隶书" panose="02010509060101010101" pitchFamily="49" charset="-122"/>
                </a:endParaRPr>
              </a:p>
              <a:p>
                <a:pPr marL="0" indent="0" algn="just">
                  <a:buClr>
                    <a:srgbClr val="3891A7"/>
                  </a:buClr>
                  <a:buFont typeface="Arial" panose="020B0604020202020204" pitchFamily="34" charset="0"/>
                  <a:buNone/>
                </a:pPr>
                <a14:m>
                  <m:oMathPara xmlns:m="http://schemas.openxmlformats.org/officeDocument/2006/math">
                    <m:oMathParaPr>
                      <m:jc m:val="center"/>
                    </m:oMathParaPr>
                    <m:oMath xmlns:m="http://schemas.openxmlformats.org/officeDocument/2006/math">
                      <m:sSub>
                        <m:sSubPr>
                          <m:ctrlPr>
                            <a:rPr kumimoji="0" lang="en-US" altLang="zh-CN" sz="2400" b="0" i="1" smtClean="0">
                              <a:solidFill>
                                <a:prstClr val="black"/>
                              </a:solidFill>
                              <a:latin typeface="Cambria Math" panose="02040503050406030204" pitchFamily="18" charset="0"/>
                              <a:ea typeface="Cambria Math" pitchFamily="18" charset="0"/>
                            </a:rPr>
                          </m:ctrlPr>
                        </m:sSubPr>
                        <m:e>
                          <m:r>
                            <a:rPr kumimoji="0" lang="en-US" altLang="zh-CN" sz="2400" b="0" i="1" smtClean="0">
                              <a:solidFill>
                                <a:prstClr val="black"/>
                              </a:solidFill>
                              <a:latin typeface="Cambria Math"/>
                              <a:ea typeface="Cambria Math" pitchFamily="18" charset="0"/>
                            </a:rPr>
                            <m:t>𝑢</m:t>
                          </m:r>
                        </m:e>
                        <m:sub>
                          <m:r>
                            <a:rPr kumimoji="0" lang="en-US" altLang="zh-CN" sz="2400" b="0" i="1" smtClean="0">
                              <a:solidFill>
                                <a:prstClr val="black"/>
                              </a:solidFill>
                              <a:latin typeface="Cambria Math"/>
                              <a:ea typeface="Cambria Math" pitchFamily="18" charset="0"/>
                            </a:rPr>
                            <m:t>𝑝</m:t>
                          </m:r>
                        </m:sub>
                      </m:sSub>
                      <m:d>
                        <m:dPr>
                          <m:ctrlPr>
                            <a:rPr kumimoji="0" lang="en-US" altLang="zh-CN" sz="2400" b="0" i="1" smtClean="0">
                              <a:solidFill>
                                <a:prstClr val="black"/>
                              </a:solidFill>
                              <a:latin typeface="Cambria Math" panose="02040503050406030204" pitchFamily="18" charset="0"/>
                              <a:ea typeface="Cambria Math" pitchFamily="18" charset="0"/>
                            </a:rPr>
                          </m:ctrlPr>
                        </m:dPr>
                        <m:e>
                          <m:r>
                            <a:rPr kumimoji="0" lang="en-US" altLang="zh-CN" sz="2400" b="0" i="1" smtClean="0">
                              <a:solidFill>
                                <a:prstClr val="black"/>
                              </a:solidFill>
                              <a:latin typeface="Cambria Math"/>
                              <a:ea typeface="Cambria Math" pitchFamily="18" charset="0"/>
                            </a:rPr>
                            <m:t>𝑘</m:t>
                          </m:r>
                        </m:e>
                      </m:d>
                      <m:r>
                        <a:rPr kumimoji="0" lang="en-US" altLang="zh-CN" sz="2400" b="0" i="1" smtClean="0">
                          <a:solidFill>
                            <a:prstClr val="black"/>
                          </a:solidFill>
                          <a:latin typeface="Cambria Math"/>
                          <a:ea typeface="Cambria Math" pitchFamily="18" charset="0"/>
                        </a:rPr>
                        <m:t>=</m:t>
                      </m:r>
                      <m:r>
                        <a:rPr kumimoji="0" lang="en-US" altLang="zh-CN" sz="2400" b="0" i="1" smtClean="0">
                          <a:solidFill>
                            <a:prstClr val="black"/>
                          </a:solidFill>
                          <a:latin typeface="Cambria Math"/>
                          <a:ea typeface="Cambria Math" pitchFamily="18" charset="0"/>
                        </a:rPr>
                        <m:t>𝑢</m:t>
                      </m:r>
                      <m:r>
                        <a:rPr kumimoji="0" lang="en-US" altLang="zh-CN" sz="2400" b="0" i="1" smtClean="0">
                          <a:solidFill>
                            <a:prstClr val="black"/>
                          </a:solidFill>
                          <a:latin typeface="Cambria Math"/>
                          <a:ea typeface="Cambria Math" pitchFamily="18" charset="0"/>
                        </a:rPr>
                        <m:t>(</m:t>
                      </m:r>
                      <m:r>
                        <a:rPr kumimoji="0" lang="en-US" altLang="zh-CN" sz="2400" b="0" i="1" smtClean="0">
                          <a:solidFill>
                            <a:prstClr val="black"/>
                          </a:solidFill>
                          <a:latin typeface="Cambria Math"/>
                          <a:ea typeface="Cambria Math" pitchFamily="18" charset="0"/>
                        </a:rPr>
                        <m:t>𝑘</m:t>
                      </m:r>
                      <m:r>
                        <a:rPr kumimoji="0" lang="en-US" altLang="zh-CN" sz="2400" b="0" i="1" smtClean="0">
                          <a:solidFill>
                            <a:prstClr val="black"/>
                          </a:solidFill>
                          <a:latin typeface="Cambria Math"/>
                          <a:ea typeface="Cambria Math" pitchFamily="18" charset="0"/>
                        </a:rPr>
                        <m:t>−</m:t>
                      </m:r>
                      <m:r>
                        <a:rPr kumimoji="0" lang="en-US" altLang="zh-CN" sz="2400" b="0" i="1" smtClean="0">
                          <a:solidFill>
                            <a:prstClr val="black"/>
                          </a:solidFill>
                          <a:latin typeface="Cambria Math"/>
                          <a:ea typeface="Cambria Math" pitchFamily="18" charset="0"/>
                        </a:rPr>
                        <m:t>𝑝</m:t>
                      </m:r>
                      <m:r>
                        <a:rPr kumimoji="0" lang="en-US" altLang="zh-CN" sz="2400" b="0" i="1" smtClean="0">
                          <a:solidFill>
                            <a:prstClr val="black"/>
                          </a:solidFill>
                          <a:latin typeface="Cambria Math"/>
                          <a:ea typeface="Cambria Math" pitchFamily="18" charset="0"/>
                        </a:rPr>
                        <m:t>)</m:t>
                      </m:r>
                    </m:oMath>
                  </m:oMathPara>
                </a14:m>
                <a:endParaRPr kumimoji="0" lang="en-US" altLang="zh-CN" sz="2400" b="0" dirty="0">
                  <a:solidFill>
                    <a:prstClr val="black"/>
                  </a:solidFill>
                  <a:latin typeface="隶书" panose="02010509060101010101" pitchFamily="49" charset="-122"/>
                  <a:ea typeface="隶书" panose="02010509060101010101" pitchFamily="49" charset="-122"/>
                </a:endParaRPr>
              </a:p>
              <a:p>
                <a:pPr marL="360000" indent="0" algn="just">
                  <a:spcBef>
                    <a:spcPts val="1800"/>
                  </a:spcBef>
                  <a:buClr>
                    <a:srgbClr val="3891A7"/>
                  </a:buClr>
                  <a:buFont typeface="Arial" panose="020B0604020202020204" pitchFamily="34" charset="0"/>
                  <a:buNone/>
                </a:pPr>
                <a:r>
                  <a:rPr kumimoji="0" lang="zh-CN" altLang="en-US" sz="2400" b="0" dirty="0">
                    <a:solidFill>
                      <a:prstClr val="black"/>
                    </a:solidFill>
                    <a:latin typeface="隶书" panose="02010509060101010101" pitchFamily="49" charset="-122"/>
                    <a:ea typeface="隶书" panose="02010509060101010101" pitchFamily="49" charset="-122"/>
                  </a:rPr>
                  <a:t>其中，</a:t>
                </a:r>
                <a14:m>
                  <m:oMath xmlns:m="http://schemas.openxmlformats.org/officeDocument/2006/math">
                    <m:r>
                      <a:rPr kumimoji="0" lang="en-US" altLang="zh-CN" sz="2400" b="0" i="1">
                        <a:solidFill>
                          <a:prstClr val="black"/>
                        </a:solidFill>
                        <a:latin typeface="Cambria Math"/>
                        <a:ea typeface="Cambria Math" pitchFamily="18" charset="0"/>
                      </a:rPr>
                      <m:t>𝑝</m:t>
                    </m:r>
                    <m:r>
                      <a:rPr kumimoji="0" lang="en-US" altLang="zh-CN" sz="2400" b="0" i="1">
                        <a:solidFill>
                          <a:prstClr val="black"/>
                        </a:solidFill>
                        <a:latin typeface="Cambria Math"/>
                        <a:ea typeface="Cambria Math" pitchFamily="18" charset="0"/>
                      </a:rPr>
                      <m:t>=1,2,⋯,</m:t>
                    </m:r>
                    <m:r>
                      <a:rPr kumimoji="0" lang="en-US" altLang="zh-CN" sz="2400" b="0" i="1">
                        <a:solidFill>
                          <a:prstClr val="black"/>
                        </a:solidFill>
                        <a:latin typeface="Cambria Math"/>
                        <a:ea typeface="Cambria Math" pitchFamily="18" charset="0"/>
                      </a:rPr>
                      <m:t>𝑃</m:t>
                    </m:r>
                  </m:oMath>
                </a14:m>
                <a:r>
                  <a:rPr kumimoji="0" lang="zh-CN" altLang="en-US" sz="2400" b="0" dirty="0">
                    <a:solidFill>
                      <a:prstClr val="black"/>
                    </a:solidFill>
                    <a:latin typeface="隶书" panose="02010509060101010101" pitchFamily="49" charset="-122"/>
                    <a:ea typeface="隶书" panose="02010509060101010101" pitchFamily="49" charset="-122"/>
                  </a:rPr>
                  <a:t>。</a:t>
                </a:r>
                <a:endParaRPr kumimoji="0" lang="en-US" altLang="zh-CN" sz="2400" b="0" dirty="0">
                  <a:solidFill>
                    <a:prstClr val="black"/>
                  </a:solidFill>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107503" y="1016670"/>
                <a:ext cx="8856985" cy="5339680"/>
              </a:xfrm>
              <a:prstGeom prst="rect">
                <a:avLst/>
              </a:prstGeom>
              <a:blipFill>
                <a:blip r:embed="rId2"/>
                <a:stretch>
                  <a:fillRect t="-9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8112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123</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108520" y="962667"/>
                <a:ext cx="9252520" cy="5411688"/>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0000" indent="0" algn="just">
                  <a:spcAft>
                    <a:spcPts val="1800"/>
                  </a:spcAft>
                  <a:buClr>
                    <a:srgbClr val="3891A7"/>
                  </a:buClr>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性能指标取为：</a:t>
                </a:r>
                <a:endParaRPr kumimoji="0" lang="en-US" altLang="zh-CN" sz="2600" b="0" dirty="0">
                  <a:solidFill>
                    <a:prstClr val="black"/>
                  </a:solidFill>
                  <a:latin typeface="隶书" panose="02010509060101010101" pitchFamily="49" charset="-122"/>
                  <a:ea typeface="隶书" panose="02010509060101010101" pitchFamily="49" charset="-122"/>
                </a:endParaRPr>
              </a:p>
              <a:p>
                <a:pPr marL="360000" indent="0" algn="just">
                  <a:buClr>
                    <a:srgbClr val="3891A7"/>
                  </a:buClr>
                  <a:buFont typeface="Arial" panose="020B0604020202020204" pitchFamily="34" charset="0"/>
                  <a:buNone/>
                </a:pPr>
                <a14:m>
                  <m:oMathPara xmlns:m="http://schemas.openxmlformats.org/officeDocument/2006/math">
                    <m:oMathParaPr>
                      <m:jc m:val="center"/>
                    </m:oMathParaPr>
                    <m:oMath xmlns:m="http://schemas.openxmlformats.org/officeDocument/2006/math">
                      <m:r>
                        <a:rPr kumimoji="0" lang="en-US" altLang="zh-CN" sz="2400" b="0" i="1">
                          <a:solidFill>
                            <a:prstClr val="black"/>
                          </a:solidFill>
                          <a:latin typeface="Cambria Math"/>
                          <a:ea typeface="Cambria Math" pitchFamily="18" charset="0"/>
                        </a:rPr>
                        <m:t>𝐸</m:t>
                      </m:r>
                      <m:d>
                        <m:dPr>
                          <m:ctrlPr>
                            <a:rPr kumimoji="0" lang="en-US" altLang="zh-CN" sz="2400" b="0" i="1">
                              <a:solidFill>
                                <a:prstClr val="black"/>
                              </a:solidFill>
                              <a:latin typeface="Cambria Math" panose="02040503050406030204" pitchFamily="18" charset="0"/>
                              <a:ea typeface="Cambria Math" pitchFamily="18" charset="0"/>
                            </a:rPr>
                          </m:ctrlPr>
                        </m:dPr>
                        <m:e>
                          <m:r>
                            <a:rPr kumimoji="0" lang="en-US" altLang="zh-CN" sz="2400" b="0" i="1">
                              <a:solidFill>
                                <a:prstClr val="black"/>
                              </a:solidFill>
                              <a:latin typeface="Cambria Math"/>
                              <a:ea typeface="Cambria Math" pitchFamily="18" charset="0"/>
                            </a:rPr>
                            <m:t>𝑘</m:t>
                          </m:r>
                        </m:e>
                      </m:d>
                      <m:r>
                        <a:rPr kumimoji="0" lang="en-US" altLang="zh-CN" sz="2400" b="0" i="1">
                          <a:solidFill>
                            <a:prstClr val="black"/>
                          </a:solidFill>
                          <a:latin typeface="Cambria Math"/>
                          <a:ea typeface="Cambria Math" pitchFamily="18" charset="0"/>
                        </a:rPr>
                        <m:t>=</m:t>
                      </m:r>
                      <m:f>
                        <m:fPr>
                          <m:ctrlPr>
                            <a:rPr kumimoji="0" lang="en-US" altLang="zh-CN" sz="2400" b="0" i="1">
                              <a:solidFill>
                                <a:prstClr val="black"/>
                              </a:solidFill>
                              <a:latin typeface="Cambria Math" panose="02040503050406030204" pitchFamily="18" charset="0"/>
                              <a:ea typeface="Cambria Math" pitchFamily="18" charset="0"/>
                            </a:rPr>
                          </m:ctrlPr>
                        </m:fPr>
                        <m:num>
                          <m:r>
                            <a:rPr kumimoji="0" lang="en-US" altLang="zh-CN" sz="2400" b="0" i="1">
                              <a:solidFill>
                                <a:prstClr val="black"/>
                              </a:solidFill>
                              <a:latin typeface="Cambria Math"/>
                              <a:ea typeface="Cambria Math" pitchFamily="18" charset="0"/>
                            </a:rPr>
                            <m:t>1</m:t>
                          </m:r>
                        </m:num>
                        <m:den>
                          <m:r>
                            <a:rPr kumimoji="0" lang="en-US" altLang="zh-CN" sz="2400" b="0" i="1">
                              <a:solidFill>
                                <a:prstClr val="black"/>
                              </a:solidFill>
                              <a:latin typeface="Cambria Math"/>
                              <a:ea typeface="Cambria Math" pitchFamily="18" charset="0"/>
                            </a:rPr>
                            <m:t>2</m:t>
                          </m:r>
                        </m:den>
                      </m:f>
                      <m:nary>
                        <m:naryPr>
                          <m:chr m:val="∑"/>
                          <m:ctrlPr>
                            <a:rPr kumimoji="0" lang="en-US" altLang="zh-CN" sz="2400" b="0" i="1">
                              <a:solidFill>
                                <a:prstClr val="black"/>
                              </a:solidFill>
                              <a:latin typeface="Cambria Math" panose="02040503050406030204" pitchFamily="18" charset="0"/>
                              <a:ea typeface="Cambria Math" pitchFamily="18" charset="0"/>
                            </a:rPr>
                          </m:ctrlPr>
                        </m:naryPr>
                        <m:sub>
                          <m:r>
                            <m:rPr>
                              <m:brk m:alnAt="23"/>
                            </m:rPr>
                            <a:rPr kumimoji="0" lang="en-US" altLang="zh-CN" sz="2400" b="0" i="1">
                              <a:solidFill>
                                <a:prstClr val="black"/>
                              </a:solidFill>
                              <a:latin typeface="Cambria Math"/>
                              <a:ea typeface="Cambria Math" pitchFamily="18" charset="0"/>
                            </a:rPr>
                            <m:t>𝑝</m:t>
                          </m:r>
                          <m:r>
                            <a:rPr kumimoji="0" lang="en-US" altLang="zh-CN" sz="2400" b="0" i="1">
                              <a:solidFill>
                                <a:prstClr val="black"/>
                              </a:solidFill>
                              <a:latin typeface="Cambria Math"/>
                              <a:ea typeface="Cambria Math" pitchFamily="18" charset="0"/>
                            </a:rPr>
                            <m:t>=1</m:t>
                          </m:r>
                        </m:sub>
                        <m:sup>
                          <m:r>
                            <a:rPr kumimoji="0" lang="en-US" altLang="zh-CN" sz="2400" b="0" i="1">
                              <a:solidFill>
                                <a:prstClr val="black"/>
                              </a:solidFill>
                              <a:latin typeface="Cambria Math"/>
                              <a:ea typeface="Cambria Math" pitchFamily="18" charset="0"/>
                            </a:rPr>
                            <m:t>𝑃</m:t>
                          </m:r>
                        </m:sup>
                        <m:e>
                          <m:sSub>
                            <m:sSubPr>
                              <m:ctrlPr>
                                <a:rPr kumimoji="0" lang="en-US" altLang="zh-CN" sz="2400" b="0" i="1">
                                  <a:solidFill>
                                    <a:prstClr val="black"/>
                                  </a:solidFill>
                                  <a:latin typeface="Cambria Math" panose="02040503050406030204" pitchFamily="18" charset="0"/>
                                  <a:ea typeface="Cambria Math" pitchFamily="18" charset="0"/>
                                </a:rPr>
                              </m:ctrlPr>
                            </m:sSubPr>
                            <m:e>
                              <m:r>
                                <a:rPr kumimoji="0" lang="en-US" altLang="zh-CN" sz="2400" b="0" i="1">
                                  <a:solidFill>
                                    <a:prstClr val="black"/>
                                  </a:solidFill>
                                  <a:latin typeface="Cambria Math"/>
                                  <a:ea typeface="Cambria Math" pitchFamily="18" charset="0"/>
                                </a:rPr>
                                <m:t>𝜆</m:t>
                              </m:r>
                            </m:e>
                            <m:sub>
                              <m:r>
                                <a:rPr kumimoji="0" lang="en-US" altLang="zh-CN" sz="2400" b="0" i="1">
                                  <a:solidFill>
                                    <a:prstClr val="black"/>
                                  </a:solidFill>
                                  <a:latin typeface="Cambria Math"/>
                                  <a:ea typeface="Cambria Math" pitchFamily="18" charset="0"/>
                                </a:rPr>
                                <m:t>𝑝</m:t>
                              </m:r>
                            </m:sub>
                          </m:sSub>
                          <m:sSup>
                            <m:sSupPr>
                              <m:ctrlPr>
                                <a:rPr kumimoji="0" lang="en-US" altLang="zh-CN" sz="2400" b="0" i="1">
                                  <a:solidFill>
                                    <a:prstClr val="black"/>
                                  </a:solidFill>
                                  <a:latin typeface="Cambria Math" panose="02040503050406030204" pitchFamily="18" charset="0"/>
                                  <a:ea typeface="Cambria Math" pitchFamily="18" charset="0"/>
                                </a:rPr>
                              </m:ctrlPr>
                            </m:sSupPr>
                            <m:e>
                              <m:d>
                                <m:dPr>
                                  <m:ctrlPr>
                                    <a:rPr kumimoji="0" lang="en-US" altLang="zh-CN" sz="2400" b="0" i="1">
                                      <a:solidFill>
                                        <a:prstClr val="black"/>
                                      </a:solidFill>
                                      <a:latin typeface="Cambria Math" panose="02040503050406030204" pitchFamily="18" charset="0"/>
                                      <a:ea typeface="Cambria Math" pitchFamily="18" charset="0"/>
                                    </a:rPr>
                                  </m:ctrlPr>
                                </m:dPr>
                                <m:e>
                                  <m:r>
                                    <a:rPr kumimoji="0" lang="en-US" altLang="zh-CN" sz="2400" b="0" i="1">
                                      <a:solidFill>
                                        <a:prstClr val="black"/>
                                      </a:solidFill>
                                      <a:latin typeface="Cambria Math"/>
                                      <a:ea typeface="Cambria Math" pitchFamily="18" charset="0"/>
                                    </a:rPr>
                                    <m:t>𝑢</m:t>
                                  </m:r>
                                  <m:d>
                                    <m:dPr>
                                      <m:ctrlPr>
                                        <a:rPr kumimoji="0" lang="en-US" altLang="zh-CN" sz="2400" b="0" i="1">
                                          <a:solidFill>
                                            <a:prstClr val="black"/>
                                          </a:solidFill>
                                          <a:latin typeface="Cambria Math" panose="02040503050406030204" pitchFamily="18" charset="0"/>
                                          <a:ea typeface="Cambria Math" pitchFamily="18" charset="0"/>
                                        </a:rPr>
                                      </m:ctrlPr>
                                    </m:dPr>
                                    <m:e>
                                      <m:r>
                                        <a:rPr kumimoji="0" lang="en-US" altLang="zh-CN" sz="2400" b="0" i="1">
                                          <a:solidFill>
                                            <a:prstClr val="black"/>
                                          </a:solidFill>
                                          <a:latin typeface="Cambria Math"/>
                                          <a:ea typeface="Cambria Math" pitchFamily="18" charset="0"/>
                                        </a:rPr>
                                        <m:t>𝑘</m:t>
                                      </m:r>
                                      <m:r>
                                        <a:rPr kumimoji="0" lang="en-US" altLang="zh-CN" sz="2400" b="0" i="1">
                                          <a:solidFill>
                                            <a:prstClr val="black"/>
                                          </a:solidFill>
                                          <a:latin typeface="Cambria Math"/>
                                          <a:ea typeface="Cambria Math" pitchFamily="18" charset="0"/>
                                        </a:rPr>
                                        <m:t>−</m:t>
                                      </m:r>
                                      <m:r>
                                        <a:rPr kumimoji="0" lang="en-US" altLang="zh-CN" sz="2400" b="0" i="1">
                                          <a:solidFill>
                                            <a:prstClr val="black"/>
                                          </a:solidFill>
                                          <a:latin typeface="Cambria Math"/>
                                          <a:ea typeface="Cambria Math" pitchFamily="18" charset="0"/>
                                        </a:rPr>
                                        <m:t>𝑝</m:t>
                                      </m:r>
                                    </m:e>
                                  </m:d>
                                  <m:r>
                                    <a:rPr kumimoji="0" lang="en-US" altLang="zh-CN" sz="2400" b="0" i="1">
                                      <a:solidFill>
                                        <a:prstClr val="black"/>
                                      </a:solidFill>
                                      <a:latin typeface="Cambria Math"/>
                                      <a:ea typeface="Cambria Math" pitchFamily="18" charset="0"/>
                                    </a:rPr>
                                    <m:t>−</m:t>
                                  </m:r>
                                  <m:sSub>
                                    <m:sSubPr>
                                      <m:ctrlPr>
                                        <a:rPr kumimoji="0" lang="en-US" altLang="zh-CN" sz="2400" b="0" i="1">
                                          <a:solidFill>
                                            <a:prstClr val="black"/>
                                          </a:solidFill>
                                          <a:latin typeface="Cambria Math" panose="02040503050406030204" pitchFamily="18" charset="0"/>
                                          <a:ea typeface="Cambria Math" pitchFamily="18" charset="0"/>
                                        </a:rPr>
                                      </m:ctrlPr>
                                    </m:sSubPr>
                                    <m:e>
                                      <m:r>
                                        <a:rPr kumimoji="0" lang="en-US" altLang="zh-CN" sz="2400" b="0" i="1">
                                          <a:solidFill>
                                            <a:prstClr val="black"/>
                                          </a:solidFill>
                                          <a:latin typeface="Cambria Math"/>
                                          <a:ea typeface="Cambria Math" pitchFamily="18" charset="0"/>
                                        </a:rPr>
                                        <m:t>𝑢</m:t>
                                      </m:r>
                                    </m:e>
                                    <m:sub>
                                      <m:r>
                                        <a:rPr kumimoji="0" lang="en-US" altLang="zh-CN" sz="2400" b="0" i="1">
                                          <a:solidFill>
                                            <a:prstClr val="black"/>
                                          </a:solidFill>
                                          <a:latin typeface="Cambria Math"/>
                                          <a:ea typeface="Cambria Math" pitchFamily="18" charset="0"/>
                                        </a:rPr>
                                        <m:t>𝑁</m:t>
                                      </m:r>
                                    </m:sub>
                                  </m:sSub>
                                  <m:r>
                                    <a:rPr kumimoji="0" lang="en-US" altLang="zh-CN" sz="2400" b="0" i="1">
                                      <a:solidFill>
                                        <a:prstClr val="black"/>
                                      </a:solidFill>
                                      <a:latin typeface="Cambria Math"/>
                                      <a:ea typeface="Cambria Math" pitchFamily="18" charset="0"/>
                                    </a:rPr>
                                    <m:t>(</m:t>
                                  </m:r>
                                  <m:r>
                                    <a:rPr kumimoji="0" lang="en-US" altLang="zh-CN" sz="2400" b="0" i="1">
                                      <a:solidFill>
                                        <a:prstClr val="black"/>
                                      </a:solidFill>
                                      <a:latin typeface="Cambria Math"/>
                                      <a:ea typeface="Cambria Math" pitchFamily="18" charset="0"/>
                                    </a:rPr>
                                    <m:t>𝑘</m:t>
                                  </m:r>
                                  <m:r>
                                    <a:rPr kumimoji="0" lang="en-US" altLang="zh-CN" sz="2400" b="0" i="1">
                                      <a:solidFill>
                                        <a:prstClr val="black"/>
                                      </a:solidFill>
                                      <a:latin typeface="Cambria Math"/>
                                      <a:ea typeface="Cambria Math" pitchFamily="18" charset="0"/>
                                    </a:rPr>
                                    <m:t>−</m:t>
                                  </m:r>
                                  <m:r>
                                    <a:rPr kumimoji="0" lang="en-US" altLang="zh-CN" sz="2400" b="0" i="1">
                                      <a:solidFill>
                                        <a:prstClr val="black"/>
                                      </a:solidFill>
                                      <a:latin typeface="Cambria Math"/>
                                      <a:ea typeface="Cambria Math" pitchFamily="18" charset="0"/>
                                    </a:rPr>
                                    <m:t>𝑝</m:t>
                                  </m:r>
                                  <m:r>
                                    <a:rPr kumimoji="0" lang="en-US" altLang="zh-CN" sz="2400" b="0" i="1">
                                      <a:solidFill>
                                        <a:prstClr val="black"/>
                                      </a:solidFill>
                                      <a:latin typeface="Cambria Math"/>
                                      <a:ea typeface="Cambria Math" pitchFamily="18" charset="0"/>
                                    </a:rPr>
                                    <m:t>)</m:t>
                                  </m:r>
                                </m:e>
                              </m:d>
                            </m:e>
                            <m:sup>
                              <m:r>
                                <a:rPr kumimoji="0" lang="en-US" altLang="zh-CN" sz="2400" b="0" i="1">
                                  <a:solidFill>
                                    <a:prstClr val="black"/>
                                  </a:solidFill>
                                  <a:latin typeface="Cambria Math"/>
                                  <a:ea typeface="Cambria Math" pitchFamily="18" charset="0"/>
                                </a:rPr>
                                <m:t>2</m:t>
                              </m:r>
                            </m:sup>
                          </m:sSup>
                        </m:e>
                      </m:nary>
                    </m:oMath>
                  </m:oMathPara>
                </a14:m>
                <a:endParaRPr kumimoji="0" lang="en-US" altLang="zh-CN" sz="2400" b="0" dirty="0">
                  <a:solidFill>
                    <a:prstClr val="black"/>
                  </a:solidFill>
                  <a:latin typeface="隶书" panose="02010509060101010101" pitchFamily="49" charset="-122"/>
                  <a:ea typeface="隶书" panose="02010509060101010101" pitchFamily="49" charset="-122"/>
                </a:endParaRPr>
              </a:p>
              <a:p>
                <a:pPr marL="360000" indent="0" algn="just">
                  <a:spcBef>
                    <a:spcPts val="1800"/>
                  </a:spcBef>
                  <a:spcAft>
                    <a:spcPts val="3000"/>
                  </a:spcAft>
                  <a:buClr>
                    <a:srgbClr val="3891A7"/>
                  </a:buClr>
                  <a:buFont typeface="Arial" panose="020B0604020202020204" pitchFamily="34" charset="0"/>
                  <a:buNone/>
                </a:pPr>
                <a:r>
                  <a:rPr kumimoji="0" lang="zh-CN" altLang="en-US" sz="2400" b="0" dirty="0">
                    <a:solidFill>
                      <a:prstClr val="black"/>
                    </a:solidFill>
                    <a:latin typeface="隶书" panose="02010509060101010101" pitchFamily="49" charset="-122"/>
                    <a:ea typeface="隶书" panose="02010509060101010101" pitchFamily="49" charset="-122"/>
                  </a:rPr>
                  <a:t>其中，</a:t>
                </a:r>
                <a14:m>
                  <m:oMath xmlns:m="http://schemas.openxmlformats.org/officeDocument/2006/math">
                    <m:sSub>
                      <m:sSubPr>
                        <m:ctrlPr>
                          <a:rPr kumimoji="0" lang="en-US" altLang="zh-CN" sz="2400" b="0" i="1" smtClean="0">
                            <a:solidFill>
                              <a:prstClr val="black"/>
                            </a:solidFill>
                            <a:latin typeface="Cambria Math" panose="02040503050406030204" pitchFamily="18" charset="0"/>
                            <a:ea typeface="Cambria Math" pitchFamily="18" charset="0"/>
                          </a:rPr>
                        </m:ctrlPr>
                      </m:sSubPr>
                      <m:e>
                        <m:r>
                          <a:rPr kumimoji="0" lang="en-US" altLang="zh-CN" sz="2400" b="0" i="1" smtClean="0">
                            <a:solidFill>
                              <a:prstClr val="black"/>
                            </a:solidFill>
                            <a:latin typeface="Cambria Math"/>
                            <a:ea typeface="Cambria Math" pitchFamily="18" charset="0"/>
                          </a:rPr>
                          <m:t>0≤</m:t>
                        </m:r>
                        <m:r>
                          <a:rPr kumimoji="0" lang="en-US" altLang="zh-CN" sz="2400" b="0" i="1" smtClean="0">
                            <a:solidFill>
                              <a:prstClr val="black"/>
                            </a:solidFill>
                            <a:latin typeface="Cambria Math"/>
                            <a:ea typeface="Cambria Math" pitchFamily="18" charset="0"/>
                          </a:rPr>
                          <m:t>𝜆</m:t>
                        </m:r>
                      </m:e>
                      <m:sub>
                        <m:r>
                          <a:rPr kumimoji="0" lang="en-US" altLang="zh-CN" sz="2400" b="0" i="1" smtClean="0">
                            <a:solidFill>
                              <a:prstClr val="black"/>
                            </a:solidFill>
                            <a:latin typeface="Cambria Math"/>
                            <a:ea typeface="Cambria Math" pitchFamily="18" charset="0"/>
                          </a:rPr>
                          <m:t>1</m:t>
                        </m:r>
                      </m:sub>
                    </m:sSub>
                    <m:r>
                      <a:rPr kumimoji="0" lang="en-US" altLang="zh-CN" sz="2400" b="0" i="1" smtClean="0">
                        <a:solidFill>
                          <a:prstClr val="black"/>
                        </a:solidFill>
                        <a:latin typeface="Cambria Math"/>
                        <a:ea typeface="Cambria Math" pitchFamily="18" charset="0"/>
                      </a:rPr>
                      <m:t>≤</m:t>
                    </m:r>
                    <m:sSub>
                      <m:sSubPr>
                        <m:ctrlPr>
                          <a:rPr kumimoji="0" lang="en-US" altLang="zh-CN" sz="2400" b="0" i="1" smtClean="0">
                            <a:solidFill>
                              <a:prstClr val="black"/>
                            </a:solidFill>
                            <a:latin typeface="Cambria Math" panose="02040503050406030204" pitchFamily="18" charset="0"/>
                            <a:ea typeface="Cambria Math" pitchFamily="18" charset="0"/>
                          </a:rPr>
                        </m:ctrlPr>
                      </m:sSubPr>
                      <m:e>
                        <m:r>
                          <a:rPr kumimoji="0" lang="en-US" altLang="zh-CN" sz="2400" b="0" i="1" smtClean="0">
                            <a:solidFill>
                              <a:prstClr val="black"/>
                            </a:solidFill>
                            <a:latin typeface="Cambria Math"/>
                            <a:ea typeface="Cambria Math" pitchFamily="18" charset="0"/>
                          </a:rPr>
                          <m:t>𝜆</m:t>
                        </m:r>
                      </m:e>
                      <m:sub>
                        <m:r>
                          <a:rPr kumimoji="0" lang="en-US" altLang="zh-CN" sz="2400" b="0" i="1" smtClean="0">
                            <a:solidFill>
                              <a:prstClr val="black"/>
                            </a:solidFill>
                            <a:latin typeface="Cambria Math"/>
                            <a:ea typeface="Cambria Math" pitchFamily="18" charset="0"/>
                          </a:rPr>
                          <m:t>2</m:t>
                        </m:r>
                      </m:sub>
                    </m:sSub>
                    <m:r>
                      <a:rPr kumimoji="0" lang="en-US" altLang="zh-CN" sz="2400" b="0" i="1" smtClean="0">
                        <a:solidFill>
                          <a:prstClr val="black"/>
                        </a:solidFill>
                        <a:latin typeface="Cambria Math"/>
                        <a:ea typeface="Cambria Math" pitchFamily="18" charset="0"/>
                      </a:rPr>
                      <m:t>≤⋯≤</m:t>
                    </m:r>
                    <m:sSub>
                      <m:sSubPr>
                        <m:ctrlPr>
                          <a:rPr kumimoji="0" lang="en-US" altLang="zh-CN" sz="2400" b="0" i="1" smtClean="0">
                            <a:solidFill>
                              <a:prstClr val="black"/>
                            </a:solidFill>
                            <a:latin typeface="Cambria Math" panose="02040503050406030204" pitchFamily="18" charset="0"/>
                            <a:ea typeface="Cambria Math" pitchFamily="18" charset="0"/>
                          </a:rPr>
                        </m:ctrlPr>
                      </m:sSubPr>
                      <m:e>
                        <m:r>
                          <a:rPr kumimoji="0" lang="en-US" altLang="zh-CN" sz="2400" b="0" i="1" smtClean="0">
                            <a:solidFill>
                              <a:prstClr val="black"/>
                            </a:solidFill>
                            <a:latin typeface="Cambria Math"/>
                            <a:ea typeface="Cambria Math" pitchFamily="18" charset="0"/>
                          </a:rPr>
                          <m:t>𝜆</m:t>
                        </m:r>
                      </m:e>
                      <m:sub>
                        <m:r>
                          <a:rPr kumimoji="0" lang="en-US" altLang="zh-CN" sz="2400" b="0" i="1" smtClean="0">
                            <a:solidFill>
                              <a:prstClr val="black"/>
                            </a:solidFill>
                            <a:latin typeface="Cambria Math"/>
                            <a:ea typeface="Cambria Math" pitchFamily="18" charset="0"/>
                          </a:rPr>
                          <m:t>𝑃</m:t>
                        </m:r>
                      </m:sub>
                    </m:sSub>
                    <m:r>
                      <a:rPr kumimoji="0" lang="en-US" altLang="zh-CN" sz="2400" b="0" i="1" smtClean="0">
                        <a:solidFill>
                          <a:prstClr val="black"/>
                        </a:solidFill>
                        <a:latin typeface="Cambria Math"/>
                        <a:ea typeface="Cambria Math" pitchFamily="18" charset="0"/>
                      </a:rPr>
                      <m:t>≤1</m:t>
                    </m:r>
                  </m:oMath>
                </a14:m>
                <a:r>
                  <a:rPr kumimoji="0" lang="zh-CN" altLang="en-US" sz="2400" b="0" dirty="0">
                    <a:solidFill>
                      <a:prstClr val="black"/>
                    </a:solidFill>
                    <a:latin typeface="隶书" panose="02010509060101010101" pitchFamily="49" charset="-122"/>
                    <a:ea typeface="隶书" panose="02010509060101010101" pitchFamily="49" charset="-122"/>
                  </a:rPr>
                  <a:t>。</a:t>
                </a:r>
                <a:endParaRPr kumimoji="0" lang="en-US" altLang="zh-CN" sz="2400" b="0" dirty="0">
                  <a:solidFill>
                    <a:prstClr val="black"/>
                  </a:solidFill>
                  <a:latin typeface="隶书" panose="02010509060101010101" pitchFamily="49" charset="-122"/>
                  <a:ea typeface="隶书" panose="02010509060101010101" pitchFamily="49" charset="-122"/>
                </a:endParaRPr>
              </a:p>
              <a:p>
                <a:pPr marL="360000" indent="0" algn="just">
                  <a:spcBef>
                    <a:spcPts val="1800"/>
                  </a:spcBef>
                  <a:spcAft>
                    <a:spcPts val="3000"/>
                  </a:spcAft>
                  <a:buClr>
                    <a:srgbClr val="3891A7"/>
                  </a:buClr>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样本数量</a:t>
                </a:r>
                <a14:m>
                  <m:oMath xmlns:m="http://schemas.openxmlformats.org/officeDocument/2006/math">
                    <m:r>
                      <a:rPr kumimoji="0" lang="en-US" altLang="zh-CN" sz="2600" b="0">
                        <a:solidFill>
                          <a:prstClr val="black"/>
                        </a:solidFill>
                        <a:latin typeface="Cambria Math" panose="02040503050406030204" pitchFamily="18" charset="0"/>
                        <a:ea typeface="隶书" panose="02010509060101010101" pitchFamily="49" charset="-122"/>
                      </a:rPr>
                      <m:t>𝑃</m:t>
                    </m:r>
                  </m:oMath>
                </a14:m>
                <a:r>
                  <a:rPr kumimoji="0" lang="zh-CN" altLang="en-US" sz="2600" b="0" dirty="0">
                    <a:solidFill>
                      <a:prstClr val="black"/>
                    </a:solidFill>
                    <a:latin typeface="隶书" panose="02010509060101010101" pitchFamily="49" charset="-122"/>
                    <a:ea typeface="隶书" panose="02010509060101010101" pitchFamily="49" charset="-122"/>
                  </a:rPr>
                  <a:t>决定了学习中所涉及到的离散时刻数；上式表示希望使网络的实际输出能同时在</a:t>
                </a:r>
                <a14:m>
                  <m:oMath xmlns:m="http://schemas.openxmlformats.org/officeDocument/2006/math">
                    <m:r>
                      <a:rPr kumimoji="0" lang="en-US" altLang="zh-CN" sz="2600" b="0">
                        <a:solidFill>
                          <a:prstClr val="black"/>
                        </a:solidFill>
                        <a:latin typeface="Cambria Math" panose="02040503050406030204" pitchFamily="18" charset="0"/>
                        <a:ea typeface="隶书" panose="02010509060101010101" pitchFamily="49" charset="-122"/>
                      </a:rPr>
                      <m:t>𝑃</m:t>
                    </m:r>
                  </m:oMath>
                </a14:m>
                <a:r>
                  <a:rPr kumimoji="0" lang="zh-CN" altLang="en-US" sz="2600" b="0" dirty="0">
                    <a:solidFill>
                      <a:prstClr val="black"/>
                    </a:solidFill>
                    <a:latin typeface="隶书" panose="02010509060101010101" pitchFamily="49" charset="-122"/>
                    <a:ea typeface="隶书" panose="02010509060101010101" pitchFamily="49" charset="-122"/>
                  </a:rPr>
                  <a:t>个时刻上都尽可能接近系统的实际输入</a:t>
                </a:r>
                <a:r>
                  <a:rPr kumimoji="0" lang="en-US" altLang="zh-CN" sz="2600" b="0" dirty="0">
                    <a:solidFill>
                      <a:prstClr val="black"/>
                    </a:solidFill>
                    <a:latin typeface="隶书" panose="02010509060101010101" pitchFamily="49" charset="-122"/>
                    <a:ea typeface="隶书" panose="02010509060101010101" pitchFamily="49" charset="-122"/>
                  </a:rPr>
                  <a:t>(</a:t>
                </a:r>
                <a:r>
                  <a:rPr kumimoji="0" lang="zh-CN" altLang="en-US" sz="2600" b="0" dirty="0">
                    <a:solidFill>
                      <a:prstClr val="black"/>
                    </a:solidFill>
                    <a:latin typeface="隶书" panose="02010509060101010101" pitchFamily="49" charset="-122"/>
                    <a:ea typeface="隶书" panose="02010509060101010101" pitchFamily="49" charset="-122"/>
                  </a:rPr>
                  <a:t>导师信号</a:t>
                </a:r>
                <a:r>
                  <a:rPr kumimoji="0" lang="en-US" altLang="zh-CN" sz="2600" b="0" dirty="0">
                    <a:solidFill>
                      <a:prstClr val="black"/>
                    </a:solidFill>
                    <a:latin typeface="隶书" panose="02010509060101010101" pitchFamily="49" charset="-122"/>
                    <a:ea typeface="隶书" panose="02010509060101010101" pitchFamily="49" charset="-122"/>
                  </a:rPr>
                  <a:t>)</a:t>
                </a:r>
                <a:r>
                  <a:rPr kumimoji="0" lang="zh-CN" altLang="en-US" sz="2600" b="0" dirty="0">
                    <a:solidFill>
                      <a:prstClr val="black"/>
                    </a:solidFill>
                    <a:latin typeface="隶书" panose="02010509060101010101" pitchFamily="49" charset="-122"/>
                    <a:ea typeface="隶书" panose="02010509060101010101" pitchFamily="49" charset="-122"/>
                  </a:rPr>
                  <a:t>。</a:t>
                </a:r>
                <a:endParaRPr kumimoji="0" lang="en-US" altLang="zh-CN" sz="2600" b="0" dirty="0">
                  <a:solidFill>
                    <a:prstClr val="black"/>
                  </a:solidFill>
                  <a:latin typeface="隶书" panose="02010509060101010101" pitchFamily="49" charset="-122"/>
                  <a:ea typeface="隶书" panose="02010509060101010101" pitchFamily="49" charset="-122"/>
                </a:endParaRPr>
              </a:p>
              <a:p>
                <a:pPr marL="360000" indent="0" algn="just">
                  <a:buClr>
                    <a:srgbClr val="3891A7"/>
                  </a:buClr>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直接利用</a:t>
                </a:r>
                <a:r>
                  <a:rPr kumimoji="0" lang="en-US" altLang="zh-CN" sz="2600"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BP</a:t>
                </a:r>
                <a:r>
                  <a:rPr kumimoji="0" lang="zh-CN" altLang="en-US" sz="2600" b="0" dirty="0">
                    <a:solidFill>
                      <a:prstClr val="black"/>
                    </a:solidFill>
                    <a:latin typeface="隶书" panose="02010509060101010101" pitchFamily="49" charset="-122"/>
                    <a:ea typeface="隶书" panose="02010509060101010101" pitchFamily="49" charset="-122"/>
                  </a:rPr>
                  <a:t>算法即可离线训练出网络的权值</a:t>
                </a:r>
                <a:endParaRPr kumimoji="0" lang="en-US" altLang="zh-CN" sz="2600" b="0" dirty="0">
                  <a:solidFill>
                    <a:prstClr val="black"/>
                  </a:solidFill>
                  <a:latin typeface="隶书" panose="02010509060101010101" pitchFamily="49" charset="-122"/>
                  <a:ea typeface="隶书" panose="02010509060101010101" pitchFamily="49" charset="-122"/>
                </a:endParaRPr>
              </a:p>
              <a:p>
                <a:endParaRPr kumimoji="0" lang="zh-CN" altLang="en-US" b="0" dirty="0"/>
              </a:p>
            </p:txBody>
          </p:sp>
        </mc:Choice>
        <mc:Fallback xmlns="">
          <p:sp>
            <p:nvSpPr>
              <p:cNvPr id="6" name="内容占位符 2"/>
              <p:cNvSpPr txBox="1">
                <a:spLocks noRot="1" noChangeAspect="1" noMove="1" noResize="1" noEditPoints="1" noAdjustHandles="1" noChangeArrowheads="1" noChangeShapeType="1" noTextEdit="1"/>
              </p:cNvSpPr>
              <p:nvPr/>
            </p:nvSpPr>
            <p:spPr>
              <a:xfrm>
                <a:off x="-108520" y="962667"/>
                <a:ext cx="9252520" cy="5411688"/>
              </a:xfrm>
              <a:prstGeom prst="rect">
                <a:avLst/>
              </a:prstGeom>
              <a:blipFill>
                <a:blip r:embed="rId2"/>
                <a:stretch>
                  <a:fillRect t="-901" r="-11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21628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124</a:t>
            </a:fld>
            <a:endParaRPr lang="en-US" altLang="zh-CN"/>
          </a:p>
        </p:txBody>
      </p:sp>
      <p:pic>
        <p:nvPicPr>
          <p:cNvPr id="2" name="图片 1"/>
          <p:cNvPicPr>
            <a:picLocks noChangeAspect="1"/>
          </p:cNvPicPr>
          <p:nvPr/>
        </p:nvPicPr>
        <p:blipFill>
          <a:blip r:embed="rId2"/>
          <a:stretch>
            <a:fillRect/>
          </a:stretch>
        </p:blipFill>
        <p:spPr>
          <a:xfrm>
            <a:off x="1619672" y="1340768"/>
            <a:ext cx="5566130" cy="3895682"/>
          </a:xfrm>
          <a:prstGeom prst="rect">
            <a:avLst/>
          </a:prstGeom>
        </p:spPr>
      </p:pic>
      <p:sp>
        <p:nvSpPr>
          <p:cNvPr id="7" name="文本框 6"/>
          <p:cNvSpPr txBox="1"/>
          <p:nvPr/>
        </p:nvSpPr>
        <p:spPr>
          <a:xfrm>
            <a:off x="1619672" y="5615642"/>
            <a:ext cx="5955476" cy="954107"/>
          </a:xfrm>
          <a:prstGeom prst="rect">
            <a:avLst/>
          </a:prstGeom>
          <a:noFill/>
        </p:spPr>
        <p:txBody>
          <a:bodyPr wrap="none" rtlCol="0">
            <a:spAutoFit/>
          </a:bodyPr>
          <a:lstStyle/>
          <a:p>
            <a:r>
              <a:rPr lang="zh-CN" altLang="en-US" dirty="0">
                <a:solidFill>
                  <a:srgbClr val="00B050"/>
                </a:solidFill>
              </a:rPr>
              <a:t>建立逆模型时神经网络的训练示意图</a:t>
            </a:r>
          </a:p>
          <a:p>
            <a:endParaRPr lang="zh-CN" altLang="en-US" dirty="0"/>
          </a:p>
        </p:txBody>
      </p:sp>
    </p:spTree>
    <p:extLst>
      <p:ext uri="{BB962C8B-B14F-4D97-AF65-F5344CB8AC3E}">
        <p14:creationId xmlns:p14="http://schemas.microsoft.com/office/powerpoint/2010/main" val="31838850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125</a:t>
            </a:fld>
            <a:endParaRPr lang="en-US" altLang="zh-CN"/>
          </a:p>
        </p:txBody>
      </p:sp>
      <p:pic>
        <p:nvPicPr>
          <p:cNvPr id="6" name="图片 5"/>
          <p:cNvPicPr>
            <a:picLocks noChangeAspect="1"/>
          </p:cNvPicPr>
          <p:nvPr/>
        </p:nvPicPr>
        <p:blipFill>
          <a:blip r:embed="rId2"/>
          <a:stretch>
            <a:fillRect/>
          </a:stretch>
        </p:blipFill>
        <p:spPr>
          <a:xfrm>
            <a:off x="827584" y="1196752"/>
            <a:ext cx="7388992" cy="4096867"/>
          </a:xfrm>
          <a:prstGeom prst="rect">
            <a:avLst/>
          </a:prstGeom>
        </p:spPr>
      </p:pic>
      <p:sp>
        <p:nvSpPr>
          <p:cNvPr id="8" name="文本框 7"/>
          <p:cNvSpPr txBox="1"/>
          <p:nvPr/>
        </p:nvSpPr>
        <p:spPr>
          <a:xfrm>
            <a:off x="995592" y="5443227"/>
            <a:ext cx="7398179" cy="954107"/>
          </a:xfrm>
          <a:prstGeom prst="rect">
            <a:avLst/>
          </a:prstGeom>
          <a:noFill/>
        </p:spPr>
        <p:txBody>
          <a:bodyPr wrap="none" rtlCol="0">
            <a:spAutoFit/>
          </a:bodyPr>
          <a:lstStyle/>
          <a:p>
            <a:r>
              <a:rPr lang="zh-CN" altLang="en-US" dirty="0">
                <a:solidFill>
                  <a:srgbClr val="00B050"/>
                </a:solidFill>
              </a:rPr>
              <a:t>直接逆模型网络控制器的控制系统结构示意图</a:t>
            </a:r>
            <a:endParaRPr lang="en-US" altLang="zh-CN" dirty="0">
              <a:solidFill>
                <a:srgbClr val="00B050"/>
              </a:solidFill>
            </a:endParaRPr>
          </a:p>
          <a:p>
            <a:pPr algn="ctr"/>
            <a:r>
              <a:rPr lang="en-US" altLang="zh-CN" dirty="0">
                <a:latin typeface="宋体" pitchFamily="2" charset="-122"/>
                <a:ea typeface="宋体" pitchFamily="2" charset="-122"/>
              </a:rPr>
              <a:t>(</a:t>
            </a:r>
            <a:r>
              <a:rPr lang="zh-CN" altLang="en-US" dirty="0">
                <a:latin typeface="宋体" pitchFamily="2" charset="-122"/>
                <a:ea typeface="宋体" pitchFamily="2" charset="-122"/>
              </a:rPr>
              <a:t>运行于静态参数环境</a:t>
            </a:r>
            <a:r>
              <a:rPr lang="en-US" altLang="zh-CN" dirty="0">
                <a:latin typeface="宋体" pitchFamily="2" charset="-122"/>
                <a:ea typeface="宋体" pitchFamily="2" charset="-122"/>
              </a:rPr>
              <a:t>)</a:t>
            </a:r>
            <a:endParaRPr lang="zh-CN" altLang="en-US" dirty="0"/>
          </a:p>
        </p:txBody>
      </p:sp>
    </p:spTree>
    <p:extLst>
      <p:ext uri="{BB962C8B-B14F-4D97-AF65-F5344CB8AC3E}">
        <p14:creationId xmlns:p14="http://schemas.microsoft.com/office/powerpoint/2010/main" val="161969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126</a:t>
            </a:fld>
            <a:endParaRPr lang="en-US" altLang="zh-CN"/>
          </a:p>
        </p:txBody>
      </p:sp>
      <mc:AlternateContent xmlns:mc="http://schemas.openxmlformats.org/markup-compatibility/2006" xmlns:a14="http://schemas.microsoft.com/office/drawing/2010/main">
        <mc:Choice Requires="a14">
          <p:sp>
            <p:nvSpPr>
              <p:cNvPr id="8" name="内容占位符 2"/>
              <p:cNvSpPr txBox="1">
                <a:spLocks/>
              </p:cNvSpPr>
              <p:nvPr/>
            </p:nvSpPr>
            <p:spPr>
              <a:xfrm>
                <a:off x="107504" y="1196752"/>
                <a:ext cx="9036496" cy="4907632"/>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457200" algn="just">
                  <a:buFont typeface="Arial" panose="020B0604020202020204" pitchFamily="34" charset="0"/>
                  <a:buNone/>
                </a:pPr>
                <a:r>
                  <a:rPr kumimoji="0" lang="zh-CN" altLang="en-US" sz="2600" b="0" dirty="0">
                    <a:latin typeface="隶书" panose="02010509060101010101" pitchFamily="49" charset="-122"/>
                    <a:ea typeface="隶书" panose="02010509060101010101" pitchFamily="49" charset="-122"/>
                  </a:rPr>
                  <a:t>引入在线学习机制调整神经网络控制器的权值，提高自适应能力。</a:t>
                </a:r>
                <a:endParaRPr kumimoji="0" lang="en-US" altLang="zh-CN" sz="2600" b="0" dirty="0">
                  <a:latin typeface="隶书" panose="02010509060101010101" pitchFamily="49" charset="-122"/>
                  <a:ea typeface="隶书" panose="02010509060101010101" pitchFamily="49" charset="-122"/>
                </a:endParaRPr>
              </a:p>
              <a:p>
                <a:pPr marL="82296" indent="0" algn="just">
                  <a:spcBef>
                    <a:spcPts val="2400"/>
                  </a:spcBef>
                  <a:spcAft>
                    <a:spcPts val="1800"/>
                  </a:spcAft>
                  <a:buFont typeface="Arial" panose="020B0604020202020204" pitchFamily="34" charset="0"/>
                  <a:buNone/>
                </a:pPr>
                <a:r>
                  <a:rPr kumimoji="0" lang="zh-CN" altLang="en-US" sz="2600" b="1" dirty="0">
                    <a:solidFill>
                      <a:srgbClr val="FF0000"/>
                    </a:solidFill>
                    <a:latin typeface="隶书" panose="02010509060101010101" pitchFamily="49" charset="-122"/>
                    <a:ea typeface="隶书" panose="02010509060101010101" pitchFamily="49" charset="-122"/>
                  </a:rPr>
                  <a:t>例</a:t>
                </a:r>
                <a:r>
                  <a:rPr kumimoji="0" lang="zh-CN" altLang="en-US" sz="2600" dirty="0">
                    <a:solidFill>
                      <a:srgbClr val="FF0000"/>
                    </a:solidFill>
                    <a:latin typeface="隶书" panose="02010509060101010101" pitchFamily="49" charset="-122"/>
                    <a:ea typeface="隶书" panose="02010509060101010101" pitchFamily="49" charset="-122"/>
                  </a:rPr>
                  <a:t>：</a:t>
                </a:r>
                <a:r>
                  <a:rPr kumimoji="0" lang="zh-CN" altLang="en-US" sz="2600" b="0" dirty="0">
                    <a:latin typeface="隶书" panose="02010509060101010101" pitchFamily="49" charset="-122"/>
                    <a:ea typeface="隶书" panose="02010509060101010101" pitchFamily="49" charset="-122"/>
                  </a:rPr>
                  <a:t>考虑被控系统</a:t>
                </a:r>
                <a:endParaRPr kumimoji="0" lang="en-US" altLang="zh-CN" sz="2600" b="0" dirty="0">
                  <a:latin typeface="隶书" panose="02010509060101010101" pitchFamily="49" charset="-122"/>
                  <a:ea typeface="隶书" panose="02010509060101010101" pitchFamily="49" charset="-122"/>
                </a:endParaRPr>
              </a:p>
              <a:p>
                <a:pPr marL="82296" indent="0" algn="just">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100" b="0" i="1" smtClean="0">
                          <a:latin typeface="Cambria Math"/>
                          <a:ea typeface="宋体" pitchFamily="2" charset="-122"/>
                        </a:rPr>
                        <m:t>𝑦</m:t>
                      </m:r>
                      <m:d>
                        <m:dPr>
                          <m:ctrlPr>
                            <a:rPr kumimoji="0" lang="en-US" altLang="zh-CN" sz="2100" b="0" i="1" smtClean="0">
                              <a:latin typeface="Cambria Math" panose="02040503050406030204" pitchFamily="18" charset="0"/>
                              <a:ea typeface="宋体" pitchFamily="2" charset="-122"/>
                            </a:rPr>
                          </m:ctrlPr>
                        </m:dPr>
                        <m:e>
                          <m:r>
                            <a:rPr kumimoji="0" lang="en-US" altLang="zh-CN" sz="2100" b="0" i="1" smtClean="0">
                              <a:latin typeface="Cambria Math"/>
                              <a:ea typeface="宋体" pitchFamily="2" charset="-122"/>
                            </a:rPr>
                            <m:t>𝑘</m:t>
                          </m:r>
                          <m:r>
                            <a:rPr kumimoji="0" lang="en-US" altLang="zh-CN" sz="2100" b="0" i="1" smtClean="0">
                              <a:latin typeface="Cambria Math"/>
                              <a:ea typeface="宋体" pitchFamily="2" charset="-122"/>
                            </a:rPr>
                            <m:t>+1</m:t>
                          </m:r>
                        </m:e>
                      </m:d>
                      <m:r>
                        <a:rPr kumimoji="0" lang="en-US" altLang="zh-CN" sz="2100" b="0" i="1" smtClean="0">
                          <a:latin typeface="Cambria Math"/>
                          <a:ea typeface="宋体" pitchFamily="2" charset="-122"/>
                        </a:rPr>
                        <m:t>=</m:t>
                      </m:r>
                      <m:f>
                        <m:fPr>
                          <m:ctrlPr>
                            <a:rPr kumimoji="0" lang="en-US" altLang="zh-CN" sz="2100" b="0" i="1">
                              <a:latin typeface="Cambria Math" panose="02040503050406030204" pitchFamily="18" charset="0"/>
                              <a:ea typeface="宋体" pitchFamily="2" charset="-122"/>
                            </a:rPr>
                          </m:ctrlPr>
                        </m:fPr>
                        <m:num>
                          <m:r>
                            <a:rPr kumimoji="0" lang="en-US" altLang="zh-CN" sz="2100" b="0" i="1">
                              <a:latin typeface="Cambria Math"/>
                              <a:ea typeface="宋体" pitchFamily="2" charset="-122"/>
                            </a:rPr>
                            <m:t>𝑦</m:t>
                          </m:r>
                          <m:d>
                            <m:dPr>
                              <m:ctrlPr>
                                <a:rPr kumimoji="0" lang="en-US" altLang="zh-CN" sz="2100" b="0" i="1">
                                  <a:latin typeface="Cambria Math" panose="02040503050406030204" pitchFamily="18" charset="0"/>
                                  <a:ea typeface="宋体" pitchFamily="2" charset="-122"/>
                                </a:rPr>
                              </m:ctrlPr>
                            </m:dPr>
                            <m:e>
                              <m:r>
                                <a:rPr kumimoji="0" lang="en-US" altLang="zh-CN" sz="2100" b="0" i="1">
                                  <a:latin typeface="Cambria Math"/>
                                  <a:ea typeface="宋体" pitchFamily="2" charset="-122"/>
                                </a:rPr>
                                <m:t>𝑘</m:t>
                              </m:r>
                            </m:e>
                          </m:d>
                          <m:r>
                            <a:rPr kumimoji="0" lang="en-US" altLang="zh-CN" sz="2100" b="0" i="1">
                              <a:latin typeface="Cambria Math"/>
                              <a:ea typeface="宋体" pitchFamily="2" charset="-122"/>
                            </a:rPr>
                            <m:t>𝑦</m:t>
                          </m:r>
                          <m:d>
                            <m:dPr>
                              <m:ctrlPr>
                                <a:rPr kumimoji="0" lang="en-US" altLang="zh-CN" sz="2100" b="0" i="1">
                                  <a:latin typeface="Cambria Math" panose="02040503050406030204" pitchFamily="18" charset="0"/>
                                  <a:ea typeface="宋体" pitchFamily="2" charset="-122"/>
                                </a:rPr>
                              </m:ctrlPr>
                            </m:dPr>
                            <m:e>
                              <m:r>
                                <a:rPr kumimoji="0" lang="en-US" altLang="zh-CN" sz="2100" b="0" i="1">
                                  <a:latin typeface="Cambria Math"/>
                                  <a:ea typeface="宋体" pitchFamily="2" charset="-122"/>
                                </a:rPr>
                                <m:t>𝑘</m:t>
                              </m:r>
                              <m:r>
                                <a:rPr kumimoji="0" lang="en-US" altLang="zh-CN" sz="2100" b="0" i="1">
                                  <a:latin typeface="Cambria Math"/>
                                  <a:ea typeface="宋体" pitchFamily="2" charset="-122"/>
                                </a:rPr>
                                <m:t>−1</m:t>
                              </m:r>
                            </m:e>
                          </m:d>
                          <m:r>
                            <a:rPr kumimoji="0" lang="en-US" altLang="zh-CN" sz="2100" b="0" i="1">
                              <a:latin typeface="Cambria Math"/>
                              <a:ea typeface="宋体" pitchFamily="2" charset="-122"/>
                            </a:rPr>
                            <m:t>𝑦</m:t>
                          </m:r>
                          <m:d>
                            <m:dPr>
                              <m:ctrlPr>
                                <a:rPr kumimoji="0" lang="en-US" altLang="zh-CN" sz="2100" b="0" i="1">
                                  <a:latin typeface="Cambria Math" panose="02040503050406030204" pitchFamily="18" charset="0"/>
                                  <a:ea typeface="宋体" pitchFamily="2" charset="-122"/>
                                </a:rPr>
                              </m:ctrlPr>
                            </m:dPr>
                            <m:e>
                              <m:r>
                                <a:rPr kumimoji="0" lang="en-US" altLang="zh-CN" sz="2100" b="0" i="1">
                                  <a:latin typeface="Cambria Math"/>
                                  <a:ea typeface="宋体" pitchFamily="2" charset="-122"/>
                                </a:rPr>
                                <m:t>𝑘</m:t>
                              </m:r>
                              <m:r>
                                <a:rPr kumimoji="0" lang="en-US" altLang="zh-CN" sz="2100" b="0" i="1">
                                  <a:latin typeface="Cambria Math"/>
                                  <a:ea typeface="宋体" pitchFamily="2" charset="-122"/>
                                </a:rPr>
                                <m:t>−2</m:t>
                              </m:r>
                            </m:e>
                          </m:d>
                          <m:r>
                            <a:rPr kumimoji="0" lang="en-US" altLang="zh-CN" sz="2100" b="0" i="1">
                              <a:latin typeface="Cambria Math"/>
                              <a:ea typeface="宋体" pitchFamily="2" charset="-122"/>
                            </a:rPr>
                            <m:t>𝑢</m:t>
                          </m:r>
                          <m:d>
                            <m:dPr>
                              <m:ctrlPr>
                                <a:rPr kumimoji="0" lang="en-US" altLang="zh-CN" sz="2100" b="0" i="1">
                                  <a:latin typeface="Cambria Math" panose="02040503050406030204" pitchFamily="18" charset="0"/>
                                  <a:ea typeface="宋体" pitchFamily="2" charset="-122"/>
                                </a:rPr>
                              </m:ctrlPr>
                            </m:dPr>
                            <m:e>
                              <m:r>
                                <a:rPr kumimoji="0" lang="en-US" altLang="zh-CN" sz="2100" b="0" i="1">
                                  <a:latin typeface="Cambria Math"/>
                                  <a:ea typeface="宋体" pitchFamily="2" charset="-122"/>
                                </a:rPr>
                                <m:t>𝑘</m:t>
                              </m:r>
                              <m:r>
                                <a:rPr kumimoji="0" lang="en-US" altLang="zh-CN" sz="2100" b="0" i="1">
                                  <a:latin typeface="Cambria Math"/>
                                  <a:ea typeface="宋体" pitchFamily="2" charset="-122"/>
                                </a:rPr>
                                <m:t>−1</m:t>
                              </m:r>
                            </m:e>
                          </m:d>
                          <m:d>
                            <m:dPr>
                              <m:ctrlPr>
                                <a:rPr kumimoji="0" lang="en-US" altLang="zh-CN" sz="2100" b="0" i="1">
                                  <a:latin typeface="Cambria Math" panose="02040503050406030204" pitchFamily="18" charset="0"/>
                                  <a:ea typeface="宋体" pitchFamily="2" charset="-122"/>
                                </a:rPr>
                              </m:ctrlPr>
                            </m:dPr>
                            <m:e>
                              <m:r>
                                <a:rPr kumimoji="0" lang="en-US" altLang="zh-CN" sz="2100" b="0" i="1">
                                  <a:latin typeface="Cambria Math"/>
                                  <a:ea typeface="宋体" pitchFamily="2" charset="-122"/>
                                </a:rPr>
                                <m:t>𝑦</m:t>
                              </m:r>
                              <m:d>
                                <m:dPr>
                                  <m:ctrlPr>
                                    <a:rPr kumimoji="0" lang="en-US" altLang="zh-CN" sz="2100" b="0" i="1">
                                      <a:latin typeface="Cambria Math" panose="02040503050406030204" pitchFamily="18" charset="0"/>
                                      <a:ea typeface="宋体" pitchFamily="2" charset="-122"/>
                                    </a:rPr>
                                  </m:ctrlPr>
                                </m:dPr>
                                <m:e>
                                  <m:r>
                                    <a:rPr kumimoji="0" lang="en-US" altLang="zh-CN" sz="2100" b="0" i="1">
                                      <a:latin typeface="Cambria Math"/>
                                      <a:ea typeface="宋体" pitchFamily="2" charset="-122"/>
                                    </a:rPr>
                                    <m:t>𝑘</m:t>
                                  </m:r>
                                  <m:r>
                                    <a:rPr kumimoji="0" lang="en-US" altLang="zh-CN" sz="2100" b="0" i="1">
                                      <a:latin typeface="Cambria Math"/>
                                      <a:ea typeface="宋体" pitchFamily="2" charset="-122"/>
                                    </a:rPr>
                                    <m:t>−1</m:t>
                                  </m:r>
                                </m:e>
                              </m:d>
                              <m:r>
                                <a:rPr kumimoji="0" lang="en-US" altLang="zh-CN" sz="2100" b="0" i="1">
                                  <a:latin typeface="Cambria Math"/>
                                  <a:ea typeface="宋体" pitchFamily="2" charset="-122"/>
                                </a:rPr>
                                <m:t>−1</m:t>
                              </m:r>
                            </m:e>
                          </m:d>
                          <m:r>
                            <a:rPr kumimoji="0" lang="en-US" altLang="zh-CN" sz="2100" b="0" i="1">
                              <a:latin typeface="Cambria Math"/>
                              <a:ea typeface="宋体" pitchFamily="2" charset="-122"/>
                            </a:rPr>
                            <m:t>+</m:t>
                          </m:r>
                          <m:r>
                            <a:rPr kumimoji="0" lang="en-US" altLang="zh-CN" sz="2100" b="0" i="1">
                              <a:latin typeface="Cambria Math"/>
                              <a:ea typeface="宋体" pitchFamily="2" charset="-122"/>
                            </a:rPr>
                            <m:t>𝑢</m:t>
                          </m:r>
                          <m:r>
                            <a:rPr kumimoji="0" lang="en-US" altLang="zh-CN" sz="2100" b="0" i="1">
                              <a:latin typeface="Cambria Math"/>
                              <a:ea typeface="宋体" pitchFamily="2" charset="-122"/>
                            </a:rPr>
                            <m:t>(</m:t>
                          </m:r>
                          <m:r>
                            <a:rPr kumimoji="0" lang="en-US" altLang="zh-CN" sz="2100" b="0" i="1">
                              <a:latin typeface="Cambria Math"/>
                              <a:ea typeface="宋体" pitchFamily="2" charset="-122"/>
                            </a:rPr>
                            <m:t>𝑘</m:t>
                          </m:r>
                          <m:r>
                            <a:rPr kumimoji="0" lang="en-US" altLang="zh-CN" sz="2100" b="0" i="1">
                              <a:latin typeface="Cambria Math"/>
                              <a:ea typeface="宋体" pitchFamily="2" charset="-122"/>
                            </a:rPr>
                            <m:t>)</m:t>
                          </m:r>
                        </m:num>
                        <m:den>
                          <m:r>
                            <a:rPr kumimoji="0" lang="en-US" altLang="zh-CN" sz="2100" b="0" i="1">
                              <a:latin typeface="Cambria Math"/>
                              <a:ea typeface="宋体" pitchFamily="2" charset="-122"/>
                            </a:rPr>
                            <m:t>1+</m:t>
                          </m:r>
                          <m:sSup>
                            <m:sSupPr>
                              <m:ctrlPr>
                                <a:rPr kumimoji="0" lang="en-US" altLang="zh-CN" sz="2100" b="0" i="1">
                                  <a:latin typeface="Cambria Math" panose="02040503050406030204" pitchFamily="18" charset="0"/>
                                  <a:ea typeface="宋体" pitchFamily="2" charset="-122"/>
                                </a:rPr>
                              </m:ctrlPr>
                            </m:sSupPr>
                            <m:e>
                              <m:r>
                                <a:rPr kumimoji="0" lang="en-US" altLang="zh-CN" sz="2100" b="0" i="1">
                                  <a:latin typeface="Cambria Math"/>
                                  <a:ea typeface="宋体" pitchFamily="2" charset="-122"/>
                                </a:rPr>
                                <m:t>𝑦</m:t>
                              </m:r>
                            </m:e>
                            <m:sup>
                              <m:r>
                                <a:rPr kumimoji="0" lang="en-US" altLang="zh-CN" sz="2100" b="0" i="1">
                                  <a:latin typeface="Cambria Math"/>
                                  <a:ea typeface="宋体" pitchFamily="2" charset="-122"/>
                                </a:rPr>
                                <m:t>2</m:t>
                              </m:r>
                            </m:sup>
                          </m:sSup>
                          <m:d>
                            <m:dPr>
                              <m:ctrlPr>
                                <a:rPr kumimoji="0" lang="en-US" altLang="zh-CN" sz="2100" b="0" i="1">
                                  <a:latin typeface="Cambria Math" panose="02040503050406030204" pitchFamily="18" charset="0"/>
                                  <a:ea typeface="宋体" pitchFamily="2" charset="-122"/>
                                </a:rPr>
                              </m:ctrlPr>
                            </m:dPr>
                            <m:e>
                              <m:r>
                                <a:rPr kumimoji="0" lang="en-US" altLang="zh-CN" sz="2100" b="0" i="1">
                                  <a:latin typeface="Cambria Math"/>
                                  <a:ea typeface="宋体" pitchFamily="2" charset="-122"/>
                                </a:rPr>
                                <m:t>𝑘</m:t>
                              </m:r>
                              <m:r>
                                <a:rPr kumimoji="0" lang="en-US" altLang="zh-CN" sz="2100" b="0" i="1">
                                  <a:latin typeface="Cambria Math"/>
                                  <a:ea typeface="宋体" pitchFamily="2" charset="-122"/>
                                </a:rPr>
                                <m:t>−1</m:t>
                              </m:r>
                            </m:e>
                          </m:d>
                          <m:r>
                            <a:rPr kumimoji="0" lang="en-US" altLang="zh-CN" sz="2100" b="0" i="1">
                              <a:latin typeface="Cambria Math"/>
                              <a:ea typeface="宋体" pitchFamily="2" charset="-122"/>
                            </a:rPr>
                            <m:t>+</m:t>
                          </m:r>
                          <m:sSup>
                            <m:sSupPr>
                              <m:ctrlPr>
                                <a:rPr kumimoji="0" lang="en-US" altLang="zh-CN" sz="2100" b="0" i="1">
                                  <a:latin typeface="Cambria Math" panose="02040503050406030204" pitchFamily="18" charset="0"/>
                                  <a:ea typeface="宋体" pitchFamily="2" charset="-122"/>
                                </a:rPr>
                              </m:ctrlPr>
                            </m:sSupPr>
                            <m:e>
                              <m:r>
                                <a:rPr kumimoji="0" lang="en-US" altLang="zh-CN" sz="2100" b="0" i="1">
                                  <a:latin typeface="Cambria Math"/>
                                  <a:ea typeface="宋体" pitchFamily="2" charset="-122"/>
                                </a:rPr>
                                <m:t>𝑦</m:t>
                              </m:r>
                            </m:e>
                            <m:sup>
                              <m:r>
                                <a:rPr kumimoji="0" lang="en-US" altLang="zh-CN" sz="2100" b="0" i="1">
                                  <a:latin typeface="Cambria Math"/>
                                  <a:ea typeface="宋体" pitchFamily="2" charset="-122"/>
                                </a:rPr>
                                <m:t>2</m:t>
                              </m:r>
                            </m:sup>
                          </m:sSup>
                          <m:r>
                            <a:rPr kumimoji="0" lang="en-US" altLang="zh-CN" sz="2100" b="0" i="1">
                              <a:latin typeface="Cambria Math"/>
                              <a:ea typeface="宋体" pitchFamily="2" charset="-122"/>
                            </a:rPr>
                            <m:t>(</m:t>
                          </m:r>
                          <m:r>
                            <a:rPr kumimoji="0" lang="en-US" altLang="zh-CN" sz="2100" b="0" i="1">
                              <a:latin typeface="Cambria Math"/>
                              <a:ea typeface="宋体" pitchFamily="2" charset="-122"/>
                            </a:rPr>
                            <m:t>𝑘</m:t>
                          </m:r>
                          <m:r>
                            <a:rPr kumimoji="0" lang="en-US" altLang="zh-CN" sz="2100" b="0" i="1">
                              <a:latin typeface="Cambria Math"/>
                              <a:ea typeface="宋体" pitchFamily="2" charset="-122"/>
                            </a:rPr>
                            <m:t>−2)</m:t>
                          </m:r>
                        </m:den>
                      </m:f>
                    </m:oMath>
                  </m:oMathPara>
                </a14:m>
                <a:endParaRPr kumimoji="0" lang="en-US" altLang="zh-CN" sz="2100" b="0" dirty="0">
                  <a:latin typeface="隶书" panose="02010509060101010101" pitchFamily="49" charset="-122"/>
                  <a:ea typeface="隶书" panose="02010509060101010101" pitchFamily="49" charset="-122"/>
                </a:endParaRPr>
              </a:p>
              <a:p>
                <a:pPr marL="82296" indent="0" algn="just">
                  <a:spcBef>
                    <a:spcPts val="1800"/>
                  </a:spcBef>
                  <a:spcAft>
                    <a:spcPts val="1200"/>
                  </a:spcAft>
                  <a:buFont typeface="Arial" panose="020B0604020202020204" pitchFamily="34" charset="0"/>
                  <a:buNone/>
                </a:pPr>
                <a:r>
                  <a:rPr kumimoji="0" lang="zh-CN" altLang="en-US" sz="2400" b="0" dirty="0">
                    <a:latin typeface="隶书" panose="02010509060101010101" pitchFamily="49" charset="-122"/>
                    <a:ea typeface="隶书" panose="02010509060101010101" pitchFamily="49" charset="-122"/>
                  </a:rPr>
                  <a:t>假设动力学逆模型成立，为</a:t>
                </a:r>
              </a:p>
              <a:p>
                <a:pPr marL="82296" indent="0" algn="ctr">
                  <a:buFont typeface="Arial" panose="020B0604020202020204" pitchFamily="34" charset="0"/>
                  <a:buNone/>
                </a:pPr>
                <a14:m>
                  <m:oMath xmlns:m="http://schemas.openxmlformats.org/officeDocument/2006/math">
                    <m:r>
                      <a:rPr kumimoji="0" lang="en-US" altLang="zh-CN" sz="2400" b="0" i="1" smtClean="0">
                        <a:latin typeface="Cambria Math"/>
                        <a:ea typeface="宋体" pitchFamily="2" charset="-122"/>
                      </a:rPr>
                      <m:t>𝑢</m:t>
                    </m:r>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𝑘</m:t>
                    </m:r>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𝑔</m:t>
                    </m:r>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𝑦</m:t>
                    </m:r>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𝑘</m:t>
                    </m:r>
                    <m:r>
                      <a:rPr kumimoji="0" lang="en-US" altLang="zh-CN" sz="2400" b="0" i="1" smtClean="0">
                        <a:latin typeface="Cambria Math"/>
                        <a:ea typeface="宋体" pitchFamily="2" charset="-122"/>
                      </a:rPr>
                      <m:t>+1),</m:t>
                    </m:r>
                    <m:r>
                      <a:rPr kumimoji="0" lang="en-US" altLang="zh-CN" sz="2400" b="0" i="1" smtClean="0">
                        <a:latin typeface="Cambria Math"/>
                        <a:ea typeface="宋体" pitchFamily="2" charset="-122"/>
                      </a:rPr>
                      <m:t>𝑦</m:t>
                    </m:r>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𝑘</m:t>
                    </m:r>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𝑦</m:t>
                    </m:r>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𝑘</m:t>
                    </m:r>
                    <m:r>
                      <a:rPr kumimoji="0" lang="en-US" altLang="zh-CN" sz="2400" b="0" i="1" smtClean="0">
                        <a:latin typeface="Cambria Math"/>
                        <a:ea typeface="宋体" pitchFamily="2" charset="-122"/>
                      </a:rPr>
                      <m:t>−1),</m:t>
                    </m:r>
                    <m:r>
                      <a:rPr kumimoji="0" lang="en-US" altLang="zh-CN" sz="2400" b="0" i="1" smtClean="0">
                        <a:latin typeface="Cambria Math"/>
                        <a:ea typeface="宋体" pitchFamily="2" charset="-122"/>
                      </a:rPr>
                      <m:t>𝑦</m:t>
                    </m:r>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𝑘</m:t>
                    </m:r>
                    <m:r>
                      <a:rPr kumimoji="0" lang="en-US" altLang="zh-CN" sz="2400" b="0" i="1" smtClean="0">
                        <a:latin typeface="Cambria Math"/>
                        <a:ea typeface="宋体" pitchFamily="2" charset="-122"/>
                      </a:rPr>
                      <m:t>−2),</m:t>
                    </m:r>
                    <m:r>
                      <a:rPr kumimoji="0" lang="en-US" altLang="zh-CN" sz="2400" b="0" i="1" smtClean="0">
                        <a:latin typeface="Cambria Math"/>
                        <a:ea typeface="宋体" pitchFamily="2" charset="-122"/>
                      </a:rPr>
                      <m:t>𝑢</m:t>
                    </m:r>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𝑘</m:t>
                    </m:r>
                    <m:r>
                      <a:rPr kumimoji="0" lang="en-US" altLang="zh-CN" sz="2400" b="0" i="1" smtClean="0">
                        <a:latin typeface="Cambria Math"/>
                        <a:ea typeface="宋体" pitchFamily="2" charset="-122"/>
                      </a:rPr>
                      <m:t>−1)]</m:t>
                    </m:r>
                  </m:oMath>
                </a14:m>
                <a:r>
                  <a:rPr kumimoji="0" lang="en-US" altLang="zh-CN" sz="2400" b="0" dirty="0">
                    <a:latin typeface="隶书" panose="02010509060101010101" pitchFamily="49" charset="-122"/>
                    <a:ea typeface="隶书" panose="02010509060101010101" pitchFamily="49" charset="-122"/>
                  </a:rPr>
                  <a:t> </a:t>
                </a:r>
              </a:p>
              <a:p>
                <a:pPr marL="82296" indent="0" algn="just">
                  <a:spcBef>
                    <a:spcPts val="1800"/>
                  </a:spcBef>
                  <a:buFont typeface="Arial" panose="020B0604020202020204" pitchFamily="34" charset="0"/>
                  <a:buNone/>
                </a:pPr>
                <a:r>
                  <a:rPr kumimoji="0" lang="zh-CN" altLang="en-US" sz="2400" b="0" dirty="0">
                    <a:latin typeface="隶书" panose="02010509060101010101" pitchFamily="49" charset="-122"/>
                    <a:ea typeface="隶书" panose="02010509060101010101" pitchFamily="49" charset="-122"/>
                  </a:rPr>
                  <a:t>试用直接神经网络控制器进行控制。</a:t>
                </a:r>
              </a:p>
              <a:p>
                <a:pPr marL="82296" indent="0" algn="just">
                  <a:buFont typeface="Arial" panose="020B0604020202020204" pitchFamily="34" charset="0"/>
                  <a:buNone/>
                </a:pPr>
                <a:endParaRPr kumimoji="0" lang="zh-CN" altLang="en-US" sz="2100" b="0" dirty="0">
                  <a:latin typeface="宋体" pitchFamily="2" charset="-122"/>
                  <a:ea typeface="宋体" pitchFamily="2" charset="-122"/>
                </a:endParaRPr>
              </a:p>
            </p:txBody>
          </p:sp>
        </mc:Choice>
        <mc:Fallback xmlns="">
          <p:sp>
            <p:nvSpPr>
              <p:cNvPr id="8" name="内容占位符 2"/>
              <p:cNvSpPr txBox="1">
                <a:spLocks noRot="1" noChangeAspect="1" noMove="1" noResize="1" noEditPoints="1" noAdjustHandles="1" noChangeArrowheads="1" noChangeShapeType="1" noTextEdit="1"/>
              </p:cNvSpPr>
              <p:nvPr/>
            </p:nvSpPr>
            <p:spPr>
              <a:xfrm>
                <a:off x="107504" y="1196752"/>
                <a:ext cx="9036496" cy="4907632"/>
              </a:xfrm>
              <a:prstGeom prst="rect">
                <a:avLst/>
              </a:prstGeom>
              <a:blipFill>
                <a:blip r:embed="rId2"/>
                <a:stretch>
                  <a:fillRect l="-270" t="-994" r="-12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24830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127</a:t>
            </a:fld>
            <a:endParaRPr lang="en-US" altLang="zh-CN"/>
          </a:p>
        </p:txBody>
      </p:sp>
      <p:sp>
        <p:nvSpPr>
          <p:cNvPr id="6" name="内容占位符 2"/>
          <p:cNvSpPr txBox="1">
            <a:spLocks/>
          </p:cNvSpPr>
          <p:nvPr/>
        </p:nvSpPr>
        <p:spPr>
          <a:xfrm>
            <a:off x="457200" y="528787"/>
            <a:ext cx="8435280" cy="6192688"/>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buFont typeface="Arial" panose="020B0604020202020204" pitchFamily="34" charset="0"/>
              <a:buNone/>
            </a:pPr>
            <a:endParaRPr kumimoji="0" lang="en-US" altLang="zh-CN" sz="26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r>
              <a:rPr kumimoji="0" lang="zh-CN" altLang="en-US" sz="2600" b="0" dirty="0">
                <a:latin typeface="隶书" panose="02010509060101010101" pitchFamily="49" charset="-122"/>
                <a:ea typeface="隶书" panose="02010509060101010101" pitchFamily="49" charset="-122"/>
              </a:rPr>
              <a:t>构造神经网络结构为</a:t>
            </a:r>
            <a:r>
              <a:rPr kumimoji="0" lang="en-US" altLang="zh-CN" sz="2600" b="0" dirty="0">
                <a:latin typeface="隶书" panose="02010509060101010101" pitchFamily="49" charset="-122"/>
                <a:ea typeface="隶书" panose="02010509060101010101" pitchFamily="49" charset="-122"/>
              </a:rPr>
              <a:t>5-25-12-1</a:t>
            </a:r>
            <a:r>
              <a:rPr kumimoji="0" lang="zh-CN" altLang="en-US" sz="2600" b="0" dirty="0">
                <a:latin typeface="隶书" panose="02010509060101010101" pitchFamily="49" charset="-122"/>
                <a:ea typeface="隶书" panose="02010509060101010101" pitchFamily="49" charset="-122"/>
              </a:rPr>
              <a:t>型；直接神经网络控制器的系统结构图为： </a:t>
            </a:r>
            <a:endParaRPr kumimoji="0" lang="en-US" altLang="zh-CN" sz="26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endParaRPr kumimoji="0" lang="en-US" altLang="zh-CN" sz="2600" b="0" dirty="0">
              <a:latin typeface="Cambria Math" pitchFamily="18" charset="0"/>
              <a:ea typeface="Cambria Math" pitchFamily="18" charset="0"/>
            </a:endParaRPr>
          </a:p>
          <a:p>
            <a:pPr marL="82296" indent="0">
              <a:buFont typeface="Arial" panose="020B0604020202020204" pitchFamily="34" charset="0"/>
              <a:buNone/>
            </a:pPr>
            <a:endParaRPr kumimoji="0" lang="en-US" altLang="zh-CN" sz="2600" b="0" dirty="0">
              <a:latin typeface="Cambria Math" pitchFamily="18" charset="0"/>
              <a:ea typeface="Cambria Math" pitchFamily="18" charset="0"/>
            </a:endParaRPr>
          </a:p>
          <a:p>
            <a:pPr marL="82296" indent="0">
              <a:buFont typeface="Arial" panose="020B0604020202020204" pitchFamily="34" charset="0"/>
              <a:buNone/>
            </a:pPr>
            <a:endParaRPr kumimoji="0" lang="en-US" altLang="zh-CN" sz="2600" b="0" dirty="0">
              <a:latin typeface="Cambria Math" pitchFamily="18" charset="0"/>
              <a:ea typeface="Cambria Math" pitchFamily="18" charset="0"/>
            </a:endParaRPr>
          </a:p>
          <a:p>
            <a:pPr marL="82296" indent="0">
              <a:buFont typeface="Arial" panose="020B0604020202020204" pitchFamily="34" charset="0"/>
              <a:buNone/>
            </a:pPr>
            <a:endParaRPr kumimoji="0" lang="en-US" altLang="zh-CN" sz="2600" b="0" dirty="0">
              <a:latin typeface="Cambria Math" pitchFamily="18" charset="0"/>
              <a:ea typeface="Cambria Math" pitchFamily="18" charset="0"/>
            </a:endParaRPr>
          </a:p>
          <a:p>
            <a:pPr marL="82296" indent="0">
              <a:buFont typeface="Arial" panose="020B0604020202020204" pitchFamily="34" charset="0"/>
              <a:buNone/>
            </a:pPr>
            <a:endParaRPr kumimoji="0" lang="en-US" altLang="zh-CN" sz="2600" b="0" dirty="0">
              <a:latin typeface="Cambria Math" pitchFamily="18" charset="0"/>
              <a:ea typeface="Cambria Math" pitchFamily="18" charset="0"/>
            </a:endParaRPr>
          </a:p>
          <a:p>
            <a:pPr marL="82296" indent="0">
              <a:buFont typeface="Arial" panose="020B0604020202020204" pitchFamily="34" charset="0"/>
              <a:buNone/>
            </a:pPr>
            <a:endParaRPr kumimoji="0" lang="en-US" altLang="zh-CN" sz="2600" b="0" dirty="0">
              <a:latin typeface="Cambria Math" pitchFamily="18" charset="0"/>
              <a:ea typeface="Cambria Math" pitchFamily="18" charset="0"/>
            </a:endParaRPr>
          </a:p>
          <a:p>
            <a:pPr marL="82296" indent="0">
              <a:buFont typeface="Arial" panose="020B0604020202020204" pitchFamily="34" charset="0"/>
              <a:buNone/>
            </a:pPr>
            <a:endParaRPr kumimoji="0" lang="en-US" altLang="zh-CN" sz="2600" b="0" dirty="0">
              <a:latin typeface="Cambria Math" pitchFamily="18" charset="0"/>
              <a:ea typeface="Cambria Math" pitchFamily="18" charset="0"/>
            </a:endParaRPr>
          </a:p>
          <a:p>
            <a:pPr marL="82296" indent="0">
              <a:buFont typeface="Arial" panose="020B0604020202020204" pitchFamily="34" charset="0"/>
              <a:buNone/>
            </a:pPr>
            <a:endParaRPr kumimoji="0" lang="en-US" altLang="zh-CN" sz="2600" b="0" dirty="0">
              <a:latin typeface="Cambria Math" pitchFamily="18" charset="0"/>
              <a:ea typeface="Cambria Math" pitchFamily="18" charset="0"/>
            </a:endParaRPr>
          </a:p>
          <a:p>
            <a:pPr marL="82296" indent="0">
              <a:buFont typeface="Arial" panose="020B0604020202020204" pitchFamily="34" charset="0"/>
              <a:buNone/>
            </a:pPr>
            <a:r>
              <a:rPr kumimoji="0" lang="zh-CN" altLang="en-US" sz="2600" b="0" dirty="0">
                <a:latin typeface="隶书" panose="02010509060101010101" pitchFamily="49" charset="-122"/>
                <a:ea typeface="隶书" panose="02010509060101010101" pitchFamily="49" charset="-122"/>
              </a:rPr>
              <a:t>输出单元线性激励，其余层单元</a:t>
            </a:r>
            <a:r>
              <a:rPr kumimoji="0" lang="en-US" altLang="zh-CN" sz="2600" b="0" dirty="0">
                <a:latin typeface="Times New Roman" panose="02020603050405020304" pitchFamily="18" charset="0"/>
                <a:ea typeface="隶书" panose="02010509060101010101" pitchFamily="49" charset="-122"/>
                <a:cs typeface="Times New Roman" panose="02020603050405020304" pitchFamily="18" charset="0"/>
              </a:rPr>
              <a:t>Sigmoid</a:t>
            </a:r>
            <a:r>
              <a:rPr kumimoji="0" lang="zh-CN" altLang="en-US" sz="2600" b="0" dirty="0">
                <a:latin typeface="隶书" panose="02010509060101010101" pitchFamily="49" charset="-122"/>
                <a:ea typeface="隶书" panose="02010509060101010101" pitchFamily="49" charset="-122"/>
              </a:rPr>
              <a:t>型激励</a:t>
            </a:r>
            <a:r>
              <a:rPr kumimoji="0" lang="zh-CN" altLang="en-US" sz="2600" b="0" dirty="0">
                <a:latin typeface="Cambria Math" pitchFamily="18" charset="0"/>
                <a:ea typeface="宋体" pitchFamily="2" charset="-122"/>
              </a:rPr>
              <a:t>；</a:t>
            </a:r>
          </a:p>
          <a:p>
            <a:pPr marL="82296" indent="0">
              <a:buFont typeface="Arial" panose="020B0604020202020204" pitchFamily="34" charset="0"/>
              <a:buNone/>
            </a:pPr>
            <a:endParaRPr kumimoji="0" lang="zh-CN" altLang="en-US" sz="2800" b="1" dirty="0">
              <a:latin typeface="宋体" pitchFamily="2" charset="-122"/>
              <a:ea typeface="宋体" pitchFamily="2" charset="-122"/>
            </a:endParaRPr>
          </a:p>
        </p:txBody>
      </p:sp>
      <p:pic>
        <p:nvPicPr>
          <p:cNvPr id="2" name="图片 1"/>
          <p:cNvPicPr>
            <a:picLocks noChangeAspect="1"/>
          </p:cNvPicPr>
          <p:nvPr/>
        </p:nvPicPr>
        <p:blipFill>
          <a:blip r:embed="rId2"/>
          <a:stretch>
            <a:fillRect/>
          </a:stretch>
        </p:blipFill>
        <p:spPr>
          <a:xfrm>
            <a:off x="1243456" y="2055275"/>
            <a:ext cx="7053683" cy="3139712"/>
          </a:xfrm>
          <a:prstGeom prst="rect">
            <a:avLst/>
          </a:prstGeom>
        </p:spPr>
      </p:pic>
    </p:spTree>
    <p:extLst>
      <p:ext uri="{BB962C8B-B14F-4D97-AF65-F5344CB8AC3E}">
        <p14:creationId xmlns:p14="http://schemas.microsoft.com/office/powerpoint/2010/main" val="1093287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128</a:t>
            </a:fld>
            <a:endParaRPr lang="en-US" altLang="zh-CN"/>
          </a:p>
        </p:txBody>
      </p:sp>
      <mc:AlternateContent xmlns:mc="http://schemas.openxmlformats.org/markup-compatibility/2006" xmlns:a14="http://schemas.microsoft.com/office/drawing/2010/main">
        <mc:Choice Requires="a14">
          <p:sp>
            <p:nvSpPr>
              <p:cNvPr id="7" name="内容占位符 2"/>
              <p:cNvSpPr txBox="1">
                <a:spLocks/>
              </p:cNvSpPr>
              <p:nvPr/>
            </p:nvSpPr>
            <p:spPr>
              <a:xfrm>
                <a:off x="611560" y="706264"/>
                <a:ext cx="8280920" cy="5832648"/>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控制性能指标：</a:t>
                </a:r>
                <a14:m>
                  <m:oMath xmlns:m="http://schemas.openxmlformats.org/officeDocument/2006/math">
                    <m:sSub>
                      <m:sSubPr>
                        <m:ctrlPr>
                          <a:rPr kumimoji="0" lang="en-US" altLang="zh-CN" sz="2600" b="0" i="1" smtClean="0">
                            <a:solidFill>
                              <a:prstClr val="black"/>
                            </a:solidFill>
                            <a:latin typeface="Cambria Math" panose="02040503050406030204" pitchFamily="18" charset="0"/>
                            <a:ea typeface="宋体" pitchFamily="2" charset="-122"/>
                          </a:rPr>
                        </m:ctrlPr>
                      </m:sSubPr>
                      <m:e>
                        <m:r>
                          <a:rPr kumimoji="0" lang="en-US" altLang="zh-CN" sz="2600" b="0" i="1" smtClean="0">
                            <a:solidFill>
                              <a:prstClr val="black"/>
                            </a:solidFill>
                            <a:latin typeface="Cambria Math"/>
                            <a:ea typeface="宋体" pitchFamily="2" charset="-122"/>
                          </a:rPr>
                          <m:t>𝐸</m:t>
                        </m:r>
                      </m:e>
                      <m:sub>
                        <m:r>
                          <a:rPr kumimoji="0" lang="en-US" altLang="zh-CN" sz="2600" b="0" i="1" smtClean="0">
                            <a:solidFill>
                              <a:prstClr val="black"/>
                            </a:solidFill>
                            <a:latin typeface="Cambria Math"/>
                            <a:ea typeface="宋体" pitchFamily="2" charset="-122"/>
                          </a:rPr>
                          <m:t>𝑝</m:t>
                        </m:r>
                      </m:sub>
                    </m:sSub>
                    <m:r>
                      <a:rPr kumimoji="0" lang="en-US" altLang="zh-CN" sz="2600" b="0" i="1" smtClean="0">
                        <a:solidFill>
                          <a:prstClr val="black"/>
                        </a:solidFill>
                        <a:latin typeface="Cambria Math"/>
                        <a:ea typeface="宋体" pitchFamily="2" charset="-122"/>
                      </a:rPr>
                      <m:t>(</m:t>
                    </m:r>
                    <m:r>
                      <a:rPr kumimoji="0" lang="en-US" altLang="zh-CN" sz="2600" b="0" i="1" smtClean="0">
                        <a:solidFill>
                          <a:prstClr val="black"/>
                        </a:solidFill>
                        <a:latin typeface="Cambria Math"/>
                        <a:ea typeface="宋体" pitchFamily="2" charset="-122"/>
                      </a:rPr>
                      <m:t>𝑘</m:t>
                    </m:r>
                    <m:r>
                      <a:rPr kumimoji="0" lang="en-US" altLang="zh-CN" sz="2600" b="0" i="1" smtClean="0">
                        <a:solidFill>
                          <a:prstClr val="black"/>
                        </a:solidFill>
                        <a:latin typeface="Cambria Math"/>
                        <a:ea typeface="宋体" pitchFamily="2" charset="-122"/>
                      </a:rPr>
                      <m:t>)=</m:t>
                    </m:r>
                    <m:f>
                      <m:fPr>
                        <m:ctrlPr>
                          <a:rPr kumimoji="0" lang="en-US" altLang="zh-CN" sz="2600" b="0" i="1" smtClean="0">
                            <a:solidFill>
                              <a:prstClr val="black"/>
                            </a:solidFill>
                            <a:latin typeface="Cambria Math" panose="02040503050406030204" pitchFamily="18" charset="0"/>
                            <a:ea typeface="宋体" pitchFamily="2" charset="-122"/>
                          </a:rPr>
                        </m:ctrlPr>
                      </m:fPr>
                      <m:num>
                        <m:r>
                          <a:rPr kumimoji="0" lang="en-US" altLang="zh-CN" sz="2600" b="0" i="1" smtClean="0">
                            <a:solidFill>
                              <a:prstClr val="black"/>
                            </a:solidFill>
                            <a:latin typeface="Cambria Math"/>
                            <a:ea typeface="宋体" pitchFamily="2" charset="-122"/>
                          </a:rPr>
                          <m:t>1</m:t>
                        </m:r>
                      </m:num>
                      <m:den>
                        <m:r>
                          <a:rPr kumimoji="0" lang="en-US" altLang="zh-CN" sz="2600" b="0" i="1" smtClean="0">
                            <a:solidFill>
                              <a:prstClr val="black"/>
                            </a:solidFill>
                            <a:latin typeface="Cambria Math"/>
                            <a:ea typeface="宋体" pitchFamily="2" charset="-122"/>
                          </a:rPr>
                          <m:t>2</m:t>
                        </m:r>
                      </m:den>
                    </m:f>
                    <m:sSup>
                      <m:sSupPr>
                        <m:ctrlPr>
                          <a:rPr kumimoji="0" lang="en-US" altLang="zh-CN" sz="2600" b="0" i="1" smtClean="0">
                            <a:solidFill>
                              <a:prstClr val="black"/>
                            </a:solidFill>
                            <a:latin typeface="Cambria Math" panose="02040503050406030204" pitchFamily="18" charset="0"/>
                            <a:ea typeface="宋体" pitchFamily="2" charset="-122"/>
                          </a:rPr>
                        </m:ctrlPr>
                      </m:sSupPr>
                      <m:e>
                        <m:d>
                          <m:dPr>
                            <m:ctrlPr>
                              <a:rPr kumimoji="0" lang="en-US" altLang="zh-CN" sz="2600" b="0" i="1" smtClean="0">
                                <a:solidFill>
                                  <a:prstClr val="black"/>
                                </a:solidFill>
                                <a:latin typeface="Cambria Math" panose="02040503050406030204" pitchFamily="18" charset="0"/>
                                <a:ea typeface="宋体" pitchFamily="2" charset="-122"/>
                              </a:rPr>
                            </m:ctrlPr>
                          </m:dPr>
                          <m:e>
                            <m:sSub>
                              <m:sSubPr>
                                <m:ctrlPr>
                                  <a:rPr kumimoji="0" lang="en-US" altLang="zh-CN" sz="2600" b="0" i="1" smtClean="0">
                                    <a:solidFill>
                                      <a:prstClr val="black"/>
                                    </a:solidFill>
                                    <a:latin typeface="Cambria Math" panose="02040503050406030204" pitchFamily="18" charset="0"/>
                                    <a:ea typeface="宋体" pitchFamily="2" charset="-122"/>
                                  </a:rPr>
                                </m:ctrlPr>
                              </m:sSubPr>
                              <m:e>
                                <m:r>
                                  <a:rPr kumimoji="0" lang="en-US" altLang="zh-CN" sz="2600" b="0" i="1" smtClean="0">
                                    <a:solidFill>
                                      <a:prstClr val="black"/>
                                    </a:solidFill>
                                    <a:latin typeface="Cambria Math"/>
                                    <a:ea typeface="宋体" pitchFamily="2" charset="-122"/>
                                  </a:rPr>
                                  <m:t>𝑦</m:t>
                                </m:r>
                              </m:e>
                              <m:sub>
                                <m:r>
                                  <a:rPr kumimoji="0" lang="en-US" altLang="zh-CN" sz="2600" b="0" i="1" smtClean="0">
                                    <a:solidFill>
                                      <a:prstClr val="black"/>
                                    </a:solidFill>
                                    <a:latin typeface="Cambria Math"/>
                                    <a:ea typeface="宋体" pitchFamily="2" charset="-122"/>
                                  </a:rPr>
                                  <m:t>𝑑</m:t>
                                </m:r>
                              </m:sub>
                            </m:sSub>
                            <m:d>
                              <m:dPr>
                                <m:ctrlPr>
                                  <a:rPr kumimoji="0" lang="en-US" altLang="zh-CN" sz="2600" b="0" i="1" smtClean="0">
                                    <a:solidFill>
                                      <a:prstClr val="black"/>
                                    </a:solidFill>
                                    <a:latin typeface="Cambria Math" panose="02040503050406030204" pitchFamily="18" charset="0"/>
                                    <a:ea typeface="宋体" pitchFamily="2" charset="-122"/>
                                  </a:rPr>
                                </m:ctrlPr>
                              </m:dPr>
                              <m:e>
                                <m:r>
                                  <a:rPr kumimoji="0" lang="en-US" altLang="zh-CN" sz="2600" b="0" i="1" smtClean="0">
                                    <a:solidFill>
                                      <a:prstClr val="black"/>
                                    </a:solidFill>
                                    <a:latin typeface="Cambria Math"/>
                                    <a:ea typeface="宋体" pitchFamily="2" charset="-122"/>
                                  </a:rPr>
                                  <m:t>𝑘</m:t>
                                </m:r>
                              </m:e>
                            </m:d>
                            <m:r>
                              <a:rPr kumimoji="0" lang="en-US" altLang="zh-CN" sz="2600" b="0" i="1" smtClean="0">
                                <a:solidFill>
                                  <a:prstClr val="black"/>
                                </a:solidFill>
                                <a:latin typeface="Cambria Math"/>
                                <a:ea typeface="宋体" pitchFamily="2" charset="-122"/>
                              </a:rPr>
                              <m:t>−</m:t>
                            </m:r>
                            <m:sSub>
                              <m:sSubPr>
                                <m:ctrlPr>
                                  <a:rPr kumimoji="0" lang="en-US" altLang="zh-CN" sz="2600" b="0" i="1" smtClean="0">
                                    <a:solidFill>
                                      <a:prstClr val="black"/>
                                    </a:solidFill>
                                    <a:latin typeface="Cambria Math" panose="02040503050406030204" pitchFamily="18" charset="0"/>
                                    <a:ea typeface="宋体" pitchFamily="2" charset="-122"/>
                                  </a:rPr>
                                </m:ctrlPr>
                              </m:sSubPr>
                              <m:e>
                                <m:r>
                                  <a:rPr kumimoji="0" lang="en-US" altLang="zh-CN" sz="2600" b="0" i="1" smtClean="0">
                                    <a:solidFill>
                                      <a:prstClr val="black"/>
                                    </a:solidFill>
                                    <a:latin typeface="Cambria Math"/>
                                    <a:ea typeface="宋体" pitchFamily="2" charset="-122"/>
                                  </a:rPr>
                                  <m:t>𝑦</m:t>
                                </m:r>
                              </m:e>
                              <m:sub>
                                <m:r>
                                  <a:rPr kumimoji="0" lang="en-US" altLang="zh-CN" sz="2600" b="0" i="1" smtClean="0">
                                    <a:solidFill>
                                      <a:prstClr val="black"/>
                                    </a:solidFill>
                                    <a:latin typeface="Cambria Math"/>
                                    <a:ea typeface="宋体" pitchFamily="2" charset="-122"/>
                                  </a:rPr>
                                  <m:t>𝑝</m:t>
                                </m:r>
                              </m:sub>
                            </m:sSub>
                            <m:d>
                              <m:dPr>
                                <m:ctrlPr>
                                  <a:rPr kumimoji="0" lang="en-US" altLang="zh-CN" sz="2600" b="0" i="1" smtClean="0">
                                    <a:solidFill>
                                      <a:prstClr val="black"/>
                                    </a:solidFill>
                                    <a:latin typeface="Cambria Math" panose="02040503050406030204" pitchFamily="18" charset="0"/>
                                    <a:ea typeface="宋体" pitchFamily="2" charset="-122"/>
                                  </a:rPr>
                                </m:ctrlPr>
                              </m:dPr>
                              <m:e>
                                <m:r>
                                  <a:rPr kumimoji="0" lang="en-US" altLang="zh-CN" sz="2600" b="0" i="1" smtClean="0">
                                    <a:solidFill>
                                      <a:prstClr val="black"/>
                                    </a:solidFill>
                                    <a:latin typeface="Cambria Math"/>
                                    <a:ea typeface="宋体" pitchFamily="2" charset="-122"/>
                                  </a:rPr>
                                  <m:t>𝑘</m:t>
                                </m:r>
                              </m:e>
                            </m:d>
                          </m:e>
                        </m:d>
                      </m:e>
                      <m:sup>
                        <m:r>
                          <a:rPr kumimoji="0" lang="en-US" altLang="zh-CN" sz="2600" b="0" i="1" smtClean="0">
                            <a:solidFill>
                              <a:prstClr val="black"/>
                            </a:solidFill>
                            <a:latin typeface="Cambria Math"/>
                            <a:ea typeface="宋体" pitchFamily="2" charset="-122"/>
                          </a:rPr>
                          <m:t>2</m:t>
                        </m:r>
                      </m:sup>
                    </m:sSup>
                  </m:oMath>
                </a14:m>
                <a:endParaRPr kumimoji="0" lang="en-US" altLang="zh-CN" sz="2600" b="0" dirty="0">
                  <a:solidFill>
                    <a:prstClr val="black"/>
                  </a:solidFill>
                  <a:latin typeface="隶书" panose="02010509060101010101" pitchFamily="49" charset="-122"/>
                  <a:ea typeface="隶书" panose="02010509060101010101" pitchFamily="49" charset="-122"/>
                </a:endParaRPr>
              </a:p>
              <a:p>
                <a:pPr marL="82296" indent="0">
                  <a:spcBef>
                    <a:spcPts val="1200"/>
                  </a:spcBef>
                  <a:spcAft>
                    <a:spcPts val="1200"/>
                  </a:spcAft>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学习规则：</a:t>
                </a:r>
                <a:endParaRPr kumimoji="0" lang="en-US" altLang="zh-CN" sz="2600" b="0" dirty="0">
                  <a:solidFill>
                    <a:prstClr val="black"/>
                  </a:solidFill>
                  <a:latin typeface="隶书" panose="02010509060101010101" pitchFamily="49" charset="-122"/>
                  <a:ea typeface="隶书" panose="02010509060101010101" pitchFamily="49" charset="-122"/>
                </a:endParaRPr>
              </a:p>
              <a:p>
                <a:pPr marL="720000" indent="0">
                  <a:buFont typeface="Arial" panose="020B0604020202020204" pitchFamily="34" charset="0"/>
                  <a:buNone/>
                </a:pPr>
                <a14:m>
                  <m:oMathPara xmlns:m="http://schemas.openxmlformats.org/officeDocument/2006/math">
                    <m:oMathParaPr>
                      <m:jc m:val="left"/>
                    </m:oMathParaPr>
                    <m:oMath xmlns:m="http://schemas.openxmlformats.org/officeDocument/2006/math">
                      <m:sSubSup>
                        <m:sSubSupPr>
                          <m:ctrlPr>
                            <a:rPr kumimoji="0" lang="en-US" altLang="zh-CN" sz="2400" b="0" i="1" smtClean="0">
                              <a:solidFill>
                                <a:prstClr val="black"/>
                              </a:solidFill>
                              <a:latin typeface="Cambria Math" panose="02040503050406030204" pitchFamily="18" charset="0"/>
                              <a:ea typeface="宋体" pitchFamily="2" charset="-122"/>
                            </a:rPr>
                          </m:ctrlPr>
                        </m:sSubSupPr>
                        <m:e>
                          <m:r>
                            <a:rPr kumimoji="0" lang="en-US" altLang="zh-CN" sz="2400" b="0" i="1" smtClean="0">
                              <a:solidFill>
                                <a:prstClr val="black"/>
                              </a:solidFill>
                              <a:latin typeface="Cambria Math"/>
                              <a:ea typeface="宋体" pitchFamily="2" charset="-122"/>
                            </a:rPr>
                            <m:t>𝑤</m:t>
                          </m:r>
                        </m:e>
                        <m:sub>
                          <m:r>
                            <a:rPr kumimoji="0" lang="en-US" altLang="zh-CN" sz="2400" b="0" i="1" smtClean="0">
                              <a:solidFill>
                                <a:prstClr val="black"/>
                              </a:solidFill>
                              <a:latin typeface="Cambria Math"/>
                              <a:ea typeface="宋体" pitchFamily="2" charset="-122"/>
                            </a:rPr>
                            <m:t>𝑗𝑖</m:t>
                          </m:r>
                        </m:sub>
                        <m:sup>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smtClean="0">
                                  <a:solidFill>
                                    <a:prstClr val="black"/>
                                  </a:solidFill>
                                  <a:latin typeface="Cambria Math"/>
                                  <a:ea typeface="宋体" pitchFamily="2" charset="-122"/>
                                </a:rPr>
                                <m:t>𝑟</m:t>
                              </m:r>
                            </m:e>
                          </m:d>
                        </m:sup>
                      </m:sSubSup>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smtClean="0">
                              <a:solidFill>
                                <a:prstClr val="black"/>
                              </a:solidFill>
                              <a:latin typeface="Cambria Math"/>
                              <a:ea typeface="宋体" pitchFamily="2" charset="-122"/>
                            </a:rPr>
                            <m:t>𝑘</m:t>
                          </m:r>
                          <m:r>
                            <a:rPr kumimoji="0" lang="en-US" altLang="zh-CN" sz="2400" b="0" i="1" smtClean="0">
                              <a:solidFill>
                                <a:prstClr val="black"/>
                              </a:solidFill>
                              <a:latin typeface="Cambria Math"/>
                              <a:ea typeface="宋体" pitchFamily="2" charset="-122"/>
                            </a:rPr>
                            <m:t>+1</m:t>
                          </m:r>
                        </m:e>
                      </m:d>
                      <m:r>
                        <a:rPr kumimoji="0" lang="en-US" altLang="zh-CN" sz="2400" b="0" i="1" smtClean="0">
                          <a:solidFill>
                            <a:prstClr val="black"/>
                          </a:solidFill>
                          <a:latin typeface="Cambria Math"/>
                          <a:ea typeface="宋体" pitchFamily="2" charset="-122"/>
                        </a:rPr>
                        <m:t>=</m:t>
                      </m:r>
                      <m:sSubSup>
                        <m:sSubSupPr>
                          <m:ctrlPr>
                            <a:rPr kumimoji="0" lang="en-US" altLang="zh-CN" sz="2400" b="0" i="1" smtClean="0">
                              <a:solidFill>
                                <a:prstClr val="black"/>
                              </a:solidFill>
                              <a:latin typeface="Cambria Math" panose="02040503050406030204" pitchFamily="18" charset="0"/>
                              <a:ea typeface="宋体" pitchFamily="2" charset="-122"/>
                            </a:rPr>
                          </m:ctrlPr>
                        </m:sSubSupPr>
                        <m:e>
                          <m:r>
                            <a:rPr kumimoji="0" lang="en-US" altLang="zh-CN" sz="2400" b="0" i="1" smtClean="0">
                              <a:solidFill>
                                <a:prstClr val="black"/>
                              </a:solidFill>
                              <a:latin typeface="Cambria Math"/>
                              <a:ea typeface="宋体" pitchFamily="2" charset="-122"/>
                            </a:rPr>
                            <m:t>𝑤</m:t>
                          </m:r>
                        </m:e>
                        <m:sub>
                          <m:r>
                            <a:rPr kumimoji="0" lang="en-US" altLang="zh-CN" sz="2400" b="0" i="1" smtClean="0">
                              <a:solidFill>
                                <a:prstClr val="black"/>
                              </a:solidFill>
                              <a:latin typeface="Cambria Math"/>
                              <a:ea typeface="宋体" pitchFamily="2" charset="-122"/>
                            </a:rPr>
                            <m:t>𝑗𝑖</m:t>
                          </m:r>
                        </m:sub>
                        <m:sup>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smtClean="0">
                                  <a:solidFill>
                                    <a:prstClr val="black"/>
                                  </a:solidFill>
                                  <a:latin typeface="Cambria Math"/>
                                  <a:ea typeface="宋体" pitchFamily="2" charset="-122"/>
                                </a:rPr>
                                <m:t>𝑟</m:t>
                              </m:r>
                            </m:e>
                          </m:d>
                        </m:sup>
                      </m:sSubSup>
                      <m:r>
                        <a:rPr kumimoji="0" lang="en-US" altLang="zh-CN" sz="2400" b="0" i="1" smtClean="0">
                          <a:solidFill>
                            <a:prstClr val="black"/>
                          </a:solidFill>
                          <a:latin typeface="Cambria Math"/>
                          <a:ea typeface="宋体" pitchFamily="2" charset="-122"/>
                        </a:rPr>
                        <m:t>(</m:t>
                      </m:r>
                      <m:r>
                        <a:rPr kumimoji="0" lang="en-US" altLang="zh-CN" sz="2400" b="0" i="1" smtClean="0">
                          <a:solidFill>
                            <a:prstClr val="black"/>
                          </a:solidFill>
                          <a:latin typeface="Cambria Math"/>
                          <a:ea typeface="宋体" pitchFamily="2" charset="-122"/>
                        </a:rPr>
                        <m:t>𝑘</m:t>
                      </m:r>
                      <m:r>
                        <a:rPr kumimoji="0" lang="en-US" altLang="zh-CN" sz="2400" b="0" i="1" smtClean="0">
                          <a:solidFill>
                            <a:prstClr val="black"/>
                          </a:solidFill>
                          <a:latin typeface="Cambria Math"/>
                          <a:ea typeface="宋体" pitchFamily="2" charset="-122"/>
                        </a:rPr>
                        <m:t>)+</m:t>
                      </m:r>
                      <m:r>
                        <a:rPr kumimoji="0" lang="en-US" altLang="zh-CN" sz="2400" b="0" i="1" smtClean="0">
                          <a:solidFill>
                            <a:prstClr val="black"/>
                          </a:solidFill>
                          <a:latin typeface="Cambria Math"/>
                          <a:ea typeface="宋体" pitchFamily="2" charset="-122"/>
                        </a:rPr>
                        <m:t>𝜂</m:t>
                      </m:r>
                      <m:sSubSup>
                        <m:sSubSupPr>
                          <m:ctrlPr>
                            <a:rPr kumimoji="0" lang="en-US" altLang="zh-CN" sz="2400" b="0" i="1" smtClean="0">
                              <a:solidFill>
                                <a:prstClr val="black"/>
                              </a:solidFill>
                              <a:latin typeface="Cambria Math" panose="02040503050406030204" pitchFamily="18" charset="0"/>
                              <a:ea typeface="宋体" pitchFamily="2" charset="-122"/>
                            </a:rPr>
                          </m:ctrlPr>
                        </m:sSubSupPr>
                        <m:e>
                          <m:r>
                            <a:rPr kumimoji="0" lang="en-US" altLang="zh-CN" sz="2400" b="0" i="1" smtClean="0">
                              <a:solidFill>
                                <a:prstClr val="black"/>
                              </a:solidFill>
                              <a:latin typeface="Cambria Math"/>
                              <a:ea typeface="宋体" pitchFamily="2" charset="-122"/>
                            </a:rPr>
                            <m:t>𝛿</m:t>
                          </m:r>
                        </m:e>
                        <m:sub>
                          <m:r>
                            <a:rPr kumimoji="0" lang="en-US" altLang="zh-CN" sz="2400" b="0" i="1" smtClean="0">
                              <a:solidFill>
                                <a:prstClr val="black"/>
                              </a:solidFill>
                              <a:latin typeface="Cambria Math"/>
                              <a:ea typeface="宋体" pitchFamily="2" charset="-122"/>
                            </a:rPr>
                            <m:t>𝑝𝑗</m:t>
                          </m:r>
                        </m:sub>
                        <m:sup>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smtClean="0">
                                  <a:solidFill>
                                    <a:prstClr val="black"/>
                                  </a:solidFill>
                                  <a:latin typeface="Cambria Math"/>
                                  <a:ea typeface="宋体" pitchFamily="2" charset="-122"/>
                                </a:rPr>
                                <m:t>𝑟</m:t>
                              </m:r>
                            </m:e>
                          </m:d>
                        </m:sup>
                      </m:sSubSup>
                      <m:sSubSup>
                        <m:sSubSupPr>
                          <m:ctrlPr>
                            <a:rPr kumimoji="0" lang="en-US" altLang="zh-CN" sz="2400" b="0" i="1" smtClean="0">
                              <a:solidFill>
                                <a:prstClr val="black"/>
                              </a:solidFill>
                              <a:latin typeface="Cambria Math" panose="02040503050406030204" pitchFamily="18" charset="0"/>
                              <a:ea typeface="宋体" pitchFamily="2" charset="-122"/>
                            </a:rPr>
                          </m:ctrlPr>
                        </m:sSubSupPr>
                        <m:e>
                          <m:r>
                            <a:rPr kumimoji="0" lang="en-US" altLang="zh-CN" sz="2400" b="0" i="1" smtClean="0">
                              <a:solidFill>
                                <a:prstClr val="black"/>
                              </a:solidFill>
                              <a:latin typeface="Cambria Math"/>
                              <a:ea typeface="宋体" pitchFamily="2" charset="-122"/>
                            </a:rPr>
                            <m:t>𝑜</m:t>
                          </m:r>
                        </m:e>
                        <m:sub>
                          <m:r>
                            <a:rPr kumimoji="0" lang="en-US" altLang="zh-CN" sz="2400" b="0" i="1" smtClean="0">
                              <a:solidFill>
                                <a:prstClr val="black"/>
                              </a:solidFill>
                              <a:latin typeface="Cambria Math"/>
                              <a:ea typeface="宋体" pitchFamily="2" charset="-122"/>
                            </a:rPr>
                            <m:t>𝑝𝑖</m:t>
                          </m:r>
                        </m:sub>
                        <m:sup>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smtClean="0">
                                  <a:solidFill>
                                    <a:prstClr val="black"/>
                                  </a:solidFill>
                                  <a:latin typeface="Cambria Math"/>
                                  <a:ea typeface="宋体" pitchFamily="2" charset="-122"/>
                                </a:rPr>
                                <m:t>𝑟</m:t>
                              </m:r>
                            </m:e>
                          </m:d>
                        </m:sup>
                      </m:sSubSup>
                    </m:oMath>
                  </m:oMathPara>
                </a14:m>
                <a:endParaRPr kumimoji="0" lang="en-US" altLang="zh-CN" sz="2400" b="0" dirty="0">
                  <a:solidFill>
                    <a:prstClr val="black"/>
                  </a:solidFill>
                  <a:latin typeface="Cambria Math" pitchFamily="18" charset="0"/>
                  <a:ea typeface="宋体" pitchFamily="2" charset="-122"/>
                </a:endParaRPr>
              </a:p>
              <a:p>
                <a:pPr marL="720000" indent="0">
                  <a:buFont typeface="Arial" panose="020B0604020202020204" pitchFamily="34" charset="0"/>
                  <a:buNone/>
                </a:pPr>
                <a14:m>
                  <m:oMathPara xmlns:m="http://schemas.openxmlformats.org/officeDocument/2006/math">
                    <m:oMathParaPr>
                      <m:jc m:val="left"/>
                    </m:oMathParaPr>
                    <m:oMath xmlns:m="http://schemas.openxmlformats.org/officeDocument/2006/math">
                      <m:sSubSup>
                        <m:sSubSupPr>
                          <m:ctrlPr>
                            <a:rPr kumimoji="0" lang="en-US" altLang="zh-CN" sz="2400" b="0" i="1" smtClean="0">
                              <a:solidFill>
                                <a:prstClr val="black"/>
                              </a:solidFill>
                              <a:latin typeface="Cambria Math" panose="02040503050406030204" pitchFamily="18" charset="0"/>
                              <a:ea typeface="宋体" pitchFamily="2" charset="-122"/>
                            </a:rPr>
                          </m:ctrlPr>
                        </m:sSubSupPr>
                        <m:e>
                          <m:r>
                            <a:rPr kumimoji="0" lang="en-US" altLang="zh-CN" sz="2400" b="0" i="1" smtClean="0">
                              <a:solidFill>
                                <a:prstClr val="black"/>
                              </a:solidFill>
                              <a:latin typeface="Cambria Math"/>
                              <a:ea typeface="宋体" pitchFamily="2" charset="-122"/>
                            </a:rPr>
                            <m:t>𝛿</m:t>
                          </m:r>
                        </m:e>
                        <m:sub>
                          <m:r>
                            <a:rPr kumimoji="0" lang="en-US" altLang="zh-CN" sz="2400" b="0" i="1" smtClean="0">
                              <a:solidFill>
                                <a:prstClr val="black"/>
                              </a:solidFill>
                              <a:latin typeface="Cambria Math"/>
                              <a:ea typeface="宋体" pitchFamily="2" charset="-122"/>
                            </a:rPr>
                            <m:t>𝑝𝑗</m:t>
                          </m:r>
                        </m:sub>
                        <m:sup>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smtClean="0">
                                  <a:solidFill>
                                    <a:prstClr val="black"/>
                                  </a:solidFill>
                                  <a:latin typeface="Cambria Math"/>
                                  <a:ea typeface="宋体" pitchFamily="2" charset="-122"/>
                                </a:rPr>
                                <m:t>𝐿</m:t>
                              </m:r>
                            </m:e>
                          </m:d>
                        </m:sup>
                      </m:sSubSup>
                      <m:r>
                        <a:rPr kumimoji="0" lang="en-US" altLang="zh-CN" sz="2400" b="0" i="1" smtClean="0">
                          <a:solidFill>
                            <a:prstClr val="black"/>
                          </a:solidFill>
                          <a:latin typeface="Cambria Math"/>
                          <a:ea typeface="宋体" pitchFamily="2" charset="-122"/>
                        </a:rPr>
                        <m:t>=(</m:t>
                      </m:r>
                      <m:sSub>
                        <m:sSubPr>
                          <m:ctrlPr>
                            <a:rPr kumimoji="0" lang="en-US" altLang="zh-CN" sz="2400" b="0" i="1" smtClean="0">
                              <a:solidFill>
                                <a:prstClr val="black"/>
                              </a:solidFill>
                              <a:latin typeface="Cambria Math" panose="02040503050406030204" pitchFamily="18" charset="0"/>
                              <a:ea typeface="宋体" pitchFamily="2" charset="-122"/>
                            </a:rPr>
                          </m:ctrlPr>
                        </m:sSubPr>
                        <m:e>
                          <m:r>
                            <a:rPr kumimoji="0" lang="en-US" altLang="zh-CN" sz="2400" b="0" i="1" smtClean="0">
                              <a:solidFill>
                                <a:prstClr val="black"/>
                              </a:solidFill>
                              <a:latin typeface="Cambria Math"/>
                              <a:ea typeface="宋体" pitchFamily="2" charset="-122"/>
                            </a:rPr>
                            <m:t>𝑦</m:t>
                          </m:r>
                        </m:e>
                        <m:sub>
                          <m:r>
                            <a:rPr kumimoji="0" lang="en-US" altLang="zh-CN" sz="2400" b="0" i="1" smtClean="0">
                              <a:solidFill>
                                <a:prstClr val="black"/>
                              </a:solidFill>
                              <a:latin typeface="Cambria Math"/>
                              <a:ea typeface="宋体" pitchFamily="2" charset="-122"/>
                            </a:rPr>
                            <m:t>𝑑</m:t>
                          </m:r>
                        </m:sub>
                      </m:sSub>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smtClean="0">
                              <a:solidFill>
                                <a:prstClr val="black"/>
                              </a:solidFill>
                              <a:latin typeface="Cambria Math"/>
                              <a:ea typeface="宋体" pitchFamily="2" charset="-122"/>
                            </a:rPr>
                            <m:t>𝑘</m:t>
                          </m:r>
                        </m:e>
                      </m:d>
                      <m:r>
                        <a:rPr kumimoji="0" lang="en-US" altLang="zh-CN" sz="2400" b="0" i="1" smtClean="0">
                          <a:solidFill>
                            <a:prstClr val="black"/>
                          </a:solidFill>
                          <a:latin typeface="Cambria Math"/>
                          <a:ea typeface="宋体" pitchFamily="2" charset="-122"/>
                        </a:rPr>
                        <m:t>−</m:t>
                      </m:r>
                      <m:sSub>
                        <m:sSubPr>
                          <m:ctrlPr>
                            <a:rPr kumimoji="0" lang="en-US" altLang="zh-CN" sz="2400" b="0" i="1" smtClean="0">
                              <a:solidFill>
                                <a:prstClr val="black"/>
                              </a:solidFill>
                              <a:latin typeface="Cambria Math" panose="02040503050406030204" pitchFamily="18" charset="0"/>
                              <a:ea typeface="宋体" pitchFamily="2" charset="-122"/>
                            </a:rPr>
                          </m:ctrlPr>
                        </m:sSubPr>
                        <m:e>
                          <m:r>
                            <a:rPr kumimoji="0" lang="en-US" altLang="zh-CN" sz="2400" b="0" i="1" smtClean="0">
                              <a:solidFill>
                                <a:prstClr val="black"/>
                              </a:solidFill>
                              <a:latin typeface="Cambria Math"/>
                              <a:ea typeface="宋体" pitchFamily="2" charset="-122"/>
                            </a:rPr>
                            <m:t>𝑦</m:t>
                          </m:r>
                        </m:e>
                        <m:sub>
                          <m:r>
                            <a:rPr kumimoji="0" lang="en-US" altLang="zh-CN" sz="2400" b="0" i="1" smtClean="0">
                              <a:solidFill>
                                <a:prstClr val="black"/>
                              </a:solidFill>
                              <a:latin typeface="Cambria Math"/>
                              <a:ea typeface="宋体" pitchFamily="2" charset="-122"/>
                            </a:rPr>
                            <m:t>𝑝</m:t>
                          </m:r>
                        </m:sub>
                      </m:sSub>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smtClean="0">
                              <a:solidFill>
                                <a:prstClr val="black"/>
                              </a:solidFill>
                              <a:latin typeface="Cambria Math"/>
                              <a:ea typeface="宋体" pitchFamily="2" charset="-122"/>
                            </a:rPr>
                            <m:t>𝑘</m:t>
                          </m:r>
                        </m:e>
                      </m:d>
                      <m:r>
                        <a:rPr kumimoji="0" lang="en-US" altLang="zh-CN" sz="2400" b="0" i="1" smtClean="0">
                          <a:solidFill>
                            <a:prstClr val="black"/>
                          </a:solidFill>
                          <a:latin typeface="Cambria Math"/>
                          <a:ea typeface="宋体" pitchFamily="2" charset="-122"/>
                        </a:rPr>
                        <m:t>)</m:t>
                      </m:r>
                      <m:f>
                        <m:fPr>
                          <m:ctrlPr>
                            <a:rPr kumimoji="0" lang="en-US" altLang="zh-CN" sz="2400" b="0" i="1" smtClean="0">
                              <a:solidFill>
                                <a:prstClr val="black"/>
                              </a:solidFill>
                              <a:latin typeface="Cambria Math" panose="02040503050406030204" pitchFamily="18" charset="0"/>
                              <a:ea typeface="宋体" pitchFamily="2" charset="-122"/>
                            </a:rPr>
                          </m:ctrlPr>
                        </m:fPr>
                        <m:num>
                          <m:r>
                            <a:rPr kumimoji="0" lang="en-US" altLang="zh-CN" sz="2400" b="0" i="1" smtClean="0">
                              <a:solidFill>
                                <a:prstClr val="black"/>
                              </a:solidFill>
                              <a:latin typeface="Cambria Math"/>
                              <a:ea typeface="宋体" pitchFamily="2" charset="-122"/>
                            </a:rPr>
                            <m:t>𝑑</m:t>
                          </m:r>
                          <m:sSub>
                            <m:sSubPr>
                              <m:ctrlPr>
                                <a:rPr kumimoji="0" lang="en-US" altLang="zh-CN" sz="2400" b="0" i="1" smtClean="0">
                                  <a:solidFill>
                                    <a:prstClr val="black"/>
                                  </a:solidFill>
                                  <a:latin typeface="Cambria Math" panose="02040503050406030204" pitchFamily="18" charset="0"/>
                                  <a:ea typeface="宋体" pitchFamily="2" charset="-122"/>
                                </a:rPr>
                              </m:ctrlPr>
                            </m:sSubPr>
                            <m:e>
                              <m:r>
                                <a:rPr kumimoji="0" lang="en-US" altLang="zh-CN" sz="2400" b="0" i="1" smtClean="0">
                                  <a:solidFill>
                                    <a:prstClr val="black"/>
                                  </a:solidFill>
                                  <a:latin typeface="Cambria Math"/>
                                  <a:ea typeface="宋体" pitchFamily="2" charset="-122"/>
                                </a:rPr>
                                <m:t>𝑦</m:t>
                              </m:r>
                            </m:e>
                            <m:sub>
                              <m:r>
                                <a:rPr kumimoji="0" lang="en-US" altLang="zh-CN" sz="2400" b="0" i="1" smtClean="0">
                                  <a:solidFill>
                                    <a:prstClr val="black"/>
                                  </a:solidFill>
                                  <a:latin typeface="Cambria Math"/>
                                  <a:ea typeface="宋体" pitchFamily="2" charset="-122"/>
                                </a:rPr>
                                <m:t>𝑝</m:t>
                              </m:r>
                            </m:sub>
                          </m:sSub>
                          <m:r>
                            <a:rPr kumimoji="0" lang="en-US" altLang="zh-CN" sz="2400" b="0" i="1" smtClean="0">
                              <a:solidFill>
                                <a:prstClr val="black"/>
                              </a:solidFill>
                              <a:latin typeface="Cambria Math"/>
                              <a:ea typeface="宋体" pitchFamily="2" charset="-122"/>
                            </a:rPr>
                            <m:t>(</m:t>
                          </m:r>
                          <m:r>
                            <a:rPr kumimoji="0" lang="en-US" altLang="zh-CN" sz="2400" b="0" i="1" smtClean="0">
                              <a:solidFill>
                                <a:prstClr val="black"/>
                              </a:solidFill>
                              <a:latin typeface="Cambria Math"/>
                              <a:ea typeface="宋体" pitchFamily="2" charset="-122"/>
                            </a:rPr>
                            <m:t>𝑘</m:t>
                          </m:r>
                          <m:r>
                            <a:rPr kumimoji="0" lang="en-US" altLang="zh-CN" sz="2400" b="0" i="1" smtClean="0">
                              <a:solidFill>
                                <a:prstClr val="black"/>
                              </a:solidFill>
                              <a:latin typeface="Cambria Math"/>
                              <a:ea typeface="宋体" pitchFamily="2" charset="-122"/>
                            </a:rPr>
                            <m:t>)</m:t>
                          </m:r>
                        </m:num>
                        <m:den>
                          <m:r>
                            <a:rPr kumimoji="0" lang="en-US" altLang="zh-CN" sz="2400" b="0" i="1" smtClean="0">
                              <a:solidFill>
                                <a:prstClr val="black"/>
                              </a:solidFill>
                              <a:latin typeface="Cambria Math"/>
                              <a:ea typeface="宋体" pitchFamily="2" charset="-122"/>
                            </a:rPr>
                            <m:t>𝑑</m:t>
                          </m:r>
                          <m:sSub>
                            <m:sSubPr>
                              <m:ctrlPr>
                                <a:rPr kumimoji="0" lang="en-US" altLang="zh-CN" sz="2400" b="0" i="1" smtClean="0">
                                  <a:solidFill>
                                    <a:prstClr val="black"/>
                                  </a:solidFill>
                                  <a:latin typeface="Cambria Math" panose="02040503050406030204" pitchFamily="18" charset="0"/>
                                  <a:ea typeface="宋体" pitchFamily="2" charset="-122"/>
                                </a:rPr>
                              </m:ctrlPr>
                            </m:sSubPr>
                            <m:e>
                              <m:r>
                                <a:rPr kumimoji="0" lang="en-US" altLang="zh-CN" sz="2400" b="0" i="1" smtClean="0">
                                  <a:solidFill>
                                    <a:prstClr val="black"/>
                                  </a:solidFill>
                                  <a:latin typeface="Cambria Math"/>
                                  <a:ea typeface="宋体" pitchFamily="2" charset="-122"/>
                                </a:rPr>
                                <m:t>𝑢</m:t>
                              </m:r>
                            </m:e>
                            <m:sub>
                              <m:r>
                                <a:rPr kumimoji="0" lang="en-US" altLang="zh-CN" sz="2400" b="0" i="1" smtClean="0">
                                  <a:solidFill>
                                    <a:prstClr val="black"/>
                                  </a:solidFill>
                                  <a:latin typeface="Cambria Math"/>
                                  <a:ea typeface="宋体" pitchFamily="2" charset="-122"/>
                                </a:rPr>
                                <m:t>𝑝</m:t>
                              </m:r>
                            </m:sub>
                          </m:sSub>
                          <m:r>
                            <a:rPr kumimoji="0" lang="en-US" altLang="zh-CN" sz="2400" b="0" i="1" smtClean="0">
                              <a:solidFill>
                                <a:prstClr val="black"/>
                              </a:solidFill>
                              <a:latin typeface="Cambria Math"/>
                              <a:ea typeface="宋体" pitchFamily="2" charset="-122"/>
                            </a:rPr>
                            <m:t>(</m:t>
                          </m:r>
                          <m:r>
                            <a:rPr kumimoji="0" lang="en-US" altLang="zh-CN" sz="2400" b="0" i="1" smtClean="0">
                              <a:solidFill>
                                <a:prstClr val="black"/>
                              </a:solidFill>
                              <a:latin typeface="Cambria Math"/>
                              <a:ea typeface="宋体" pitchFamily="2" charset="-122"/>
                            </a:rPr>
                            <m:t>𝑘</m:t>
                          </m:r>
                          <m:r>
                            <a:rPr kumimoji="0" lang="en-US" altLang="zh-CN" sz="2400" b="0" i="1" smtClean="0">
                              <a:solidFill>
                                <a:prstClr val="black"/>
                              </a:solidFill>
                              <a:latin typeface="Cambria Math"/>
                              <a:ea typeface="宋体" pitchFamily="2" charset="-122"/>
                            </a:rPr>
                            <m:t>−1)</m:t>
                          </m:r>
                        </m:den>
                      </m:f>
                    </m:oMath>
                  </m:oMathPara>
                </a14:m>
                <a:endParaRPr kumimoji="0" lang="en-US" altLang="zh-CN" sz="2400" b="0" dirty="0">
                  <a:solidFill>
                    <a:prstClr val="black"/>
                  </a:solidFill>
                  <a:latin typeface="Cambria Math" pitchFamily="18" charset="0"/>
                  <a:ea typeface="宋体" pitchFamily="2" charset="-122"/>
                </a:endParaRPr>
              </a:p>
              <a:p>
                <a:pPr marL="1296000" indent="0">
                  <a:spcBef>
                    <a:spcPts val="0"/>
                  </a:spcBef>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400" b="0" i="1" smtClean="0">
                          <a:solidFill>
                            <a:prstClr val="black"/>
                          </a:solidFill>
                          <a:latin typeface="Cambria Math"/>
                          <a:ea typeface="宋体" pitchFamily="2" charset="-122"/>
                        </a:rPr>
                        <m:t>=(</m:t>
                      </m:r>
                      <m:sSub>
                        <m:sSubPr>
                          <m:ctrlPr>
                            <a:rPr kumimoji="0" lang="en-US" altLang="zh-CN" sz="2400" b="0" i="1">
                              <a:solidFill>
                                <a:prstClr val="black"/>
                              </a:solidFill>
                              <a:latin typeface="Cambria Math" panose="02040503050406030204" pitchFamily="18" charset="0"/>
                              <a:ea typeface="宋体" pitchFamily="2" charset="-122"/>
                            </a:rPr>
                          </m:ctrlPr>
                        </m:sSubPr>
                        <m:e>
                          <m:r>
                            <a:rPr kumimoji="0" lang="en-US" altLang="zh-CN" sz="2400" b="0" i="1">
                              <a:solidFill>
                                <a:prstClr val="black"/>
                              </a:solidFill>
                              <a:latin typeface="Cambria Math"/>
                              <a:ea typeface="宋体" pitchFamily="2" charset="-122"/>
                            </a:rPr>
                            <m:t>𝑦</m:t>
                          </m:r>
                        </m:e>
                        <m:sub>
                          <m:r>
                            <a:rPr kumimoji="0" lang="en-US" altLang="zh-CN" sz="2400" b="0" i="1">
                              <a:solidFill>
                                <a:prstClr val="black"/>
                              </a:solidFill>
                              <a:latin typeface="Cambria Math"/>
                              <a:ea typeface="宋体" pitchFamily="2" charset="-122"/>
                            </a:rPr>
                            <m:t>𝑑</m:t>
                          </m:r>
                        </m:sub>
                      </m:sSub>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𝑘</m:t>
                          </m:r>
                        </m:e>
                      </m:d>
                      <m:r>
                        <a:rPr kumimoji="0" lang="en-US" altLang="zh-CN" sz="2400" b="0" i="1">
                          <a:solidFill>
                            <a:prstClr val="black"/>
                          </a:solidFill>
                          <a:latin typeface="Cambria Math"/>
                          <a:ea typeface="宋体" pitchFamily="2" charset="-122"/>
                        </a:rPr>
                        <m:t>−</m:t>
                      </m:r>
                      <m:sSub>
                        <m:sSubPr>
                          <m:ctrlPr>
                            <a:rPr kumimoji="0" lang="en-US" altLang="zh-CN" sz="2400" b="0" i="1">
                              <a:solidFill>
                                <a:prstClr val="black"/>
                              </a:solidFill>
                              <a:latin typeface="Cambria Math" panose="02040503050406030204" pitchFamily="18" charset="0"/>
                              <a:ea typeface="宋体" pitchFamily="2" charset="-122"/>
                            </a:rPr>
                          </m:ctrlPr>
                        </m:sSubPr>
                        <m:e>
                          <m:r>
                            <a:rPr kumimoji="0" lang="en-US" altLang="zh-CN" sz="2400" b="0" i="1">
                              <a:solidFill>
                                <a:prstClr val="black"/>
                              </a:solidFill>
                              <a:latin typeface="Cambria Math"/>
                              <a:ea typeface="宋体" pitchFamily="2" charset="-122"/>
                            </a:rPr>
                            <m:t>𝑦</m:t>
                          </m:r>
                        </m:e>
                        <m:sub>
                          <m:r>
                            <a:rPr kumimoji="0" lang="en-US" altLang="zh-CN" sz="2400" b="0" i="1">
                              <a:solidFill>
                                <a:prstClr val="black"/>
                              </a:solidFill>
                              <a:latin typeface="Cambria Math"/>
                              <a:ea typeface="宋体" pitchFamily="2" charset="-122"/>
                            </a:rPr>
                            <m:t>𝑝</m:t>
                          </m:r>
                        </m:sub>
                      </m:sSub>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𝑘</m:t>
                          </m:r>
                        </m:e>
                      </m:d>
                      <m:r>
                        <a:rPr kumimoji="0" lang="en-US" altLang="zh-CN" sz="2400" b="0" i="1">
                          <a:solidFill>
                            <a:prstClr val="black"/>
                          </a:solidFill>
                          <a:latin typeface="Cambria Math"/>
                          <a:ea typeface="宋体" pitchFamily="2" charset="-122"/>
                        </a:rPr>
                        <m:t>)</m:t>
                      </m:r>
                      <m:f>
                        <m:fPr>
                          <m:ctrlPr>
                            <a:rPr kumimoji="0" lang="en-US" altLang="zh-CN" sz="2400" b="0" i="1">
                              <a:solidFill>
                                <a:prstClr val="black"/>
                              </a:solidFill>
                              <a:latin typeface="Cambria Math" panose="02040503050406030204" pitchFamily="18" charset="0"/>
                              <a:ea typeface="宋体" pitchFamily="2" charset="-122"/>
                            </a:rPr>
                          </m:ctrlPr>
                        </m:fPr>
                        <m:num>
                          <m:r>
                            <a:rPr kumimoji="0" lang="en-US" altLang="zh-CN" sz="2400" b="0" i="1" smtClean="0">
                              <a:solidFill>
                                <a:prstClr val="black"/>
                              </a:solidFill>
                              <a:latin typeface="Cambria Math"/>
                              <a:ea typeface="宋体" pitchFamily="2" charset="-122"/>
                            </a:rPr>
                            <m:t>1</m:t>
                          </m:r>
                        </m:num>
                        <m:den>
                          <m:r>
                            <a:rPr kumimoji="0" lang="en-US" altLang="zh-CN" sz="2400" b="0" i="1" smtClean="0">
                              <a:solidFill>
                                <a:prstClr val="black"/>
                              </a:solidFill>
                              <a:latin typeface="Cambria Math"/>
                              <a:ea typeface="宋体" pitchFamily="2" charset="-122"/>
                            </a:rPr>
                            <m:t>1+</m:t>
                          </m:r>
                          <m:sSubSup>
                            <m:sSubSupPr>
                              <m:ctrlPr>
                                <a:rPr kumimoji="0" lang="en-US" altLang="zh-CN" sz="2400" b="0" i="1" smtClean="0">
                                  <a:solidFill>
                                    <a:prstClr val="black"/>
                                  </a:solidFill>
                                  <a:latin typeface="Cambria Math" panose="02040503050406030204" pitchFamily="18" charset="0"/>
                                  <a:ea typeface="宋体" pitchFamily="2" charset="-122"/>
                                </a:rPr>
                              </m:ctrlPr>
                            </m:sSubSupPr>
                            <m:e>
                              <m:r>
                                <a:rPr kumimoji="0" lang="en-US" altLang="zh-CN" sz="2400" b="0" i="1" smtClean="0">
                                  <a:solidFill>
                                    <a:prstClr val="black"/>
                                  </a:solidFill>
                                  <a:latin typeface="Cambria Math"/>
                                  <a:ea typeface="宋体" pitchFamily="2" charset="-122"/>
                                </a:rPr>
                                <m:t>𝑦</m:t>
                              </m:r>
                            </m:e>
                            <m:sub>
                              <m:r>
                                <a:rPr kumimoji="0" lang="en-US" altLang="zh-CN" sz="2400" b="0" i="1" smtClean="0">
                                  <a:solidFill>
                                    <a:prstClr val="black"/>
                                  </a:solidFill>
                                  <a:latin typeface="Cambria Math"/>
                                  <a:ea typeface="宋体" pitchFamily="2" charset="-122"/>
                                </a:rPr>
                                <m:t>𝑝</m:t>
                              </m:r>
                            </m:sub>
                            <m:sup>
                              <m:r>
                                <a:rPr kumimoji="0" lang="en-US" altLang="zh-CN" sz="2400" b="0" i="1" smtClean="0">
                                  <a:solidFill>
                                    <a:prstClr val="black"/>
                                  </a:solidFill>
                                  <a:latin typeface="Cambria Math"/>
                                  <a:ea typeface="宋体" pitchFamily="2" charset="-122"/>
                                </a:rPr>
                                <m:t>2</m:t>
                              </m:r>
                            </m:sup>
                          </m:sSubSup>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smtClean="0">
                                  <a:solidFill>
                                    <a:prstClr val="black"/>
                                  </a:solidFill>
                                  <a:latin typeface="Cambria Math"/>
                                  <a:ea typeface="宋体" pitchFamily="2" charset="-122"/>
                                </a:rPr>
                                <m:t>𝑘</m:t>
                              </m:r>
                              <m:r>
                                <a:rPr kumimoji="0" lang="en-US" altLang="zh-CN" sz="2400" b="0" i="1" smtClean="0">
                                  <a:solidFill>
                                    <a:prstClr val="black"/>
                                  </a:solidFill>
                                  <a:latin typeface="Cambria Math"/>
                                  <a:ea typeface="宋体" pitchFamily="2" charset="-122"/>
                                </a:rPr>
                                <m:t>−2</m:t>
                              </m:r>
                            </m:e>
                          </m:d>
                          <m:r>
                            <a:rPr kumimoji="0" lang="en-US" altLang="zh-CN" sz="2400" b="0" i="1" smtClean="0">
                              <a:solidFill>
                                <a:prstClr val="black"/>
                              </a:solidFill>
                              <a:latin typeface="Cambria Math"/>
                              <a:ea typeface="宋体" pitchFamily="2" charset="-122"/>
                            </a:rPr>
                            <m:t>+</m:t>
                          </m:r>
                          <m:sSubSup>
                            <m:sSubSupPr>
                              <m:ctrlPr>
                                <a:rPr kumimoji="0" lang="en-US" altLang="zh-CN" sz="2400" b="0" i="1" smtClean="0">
                                  <a:solidFill>
                                    <a:prstClr val="black"/>
                                  </a:solidFill>
                                  <a:latin typeface="Cambria Math" panose="02040503050406030204" pitchFamily="18" charset="0"/>
                                  <a:ea typeface="宋体" pitchFamily="2" charset="-122"/>
                                </a:rPr>
                              </m:ctrlPr>
                            </m:sSubSupPr>
                            <m:e>
                              <m:r>
                                <a:rPr kumimoji="0" lang="en-US" altLang="zh-CN" sz="2400" b="0" i="1" smtClean="0">
                                  <a:solidFill>
                                    <a:prstClr val="black"/>
                                  </a:solidFill>
                                  <a:latin typeface="Cambria Math"/>
                                  <a:ea typeface="宋体" pitchFamily="2" charset="-122"/>
                                </a:rPr>
                                <m:t>𝑦</m:t>
                              </m:r>
                            </m:e>
                            <m:sub>
                              <m:r>
                                <a:rPr kumimoji="0" lang="en-US" altLang="zh-CN" sz="2400" b="0" i="1" smtClean="0">
                                  <a:solidFill>
                                    <a:prstClr val="black"/>
                                  </a:solidFill>
                                  <a:latin typeface="Cambria Math"/>
                                  <a:ea typeface="宋体" pitchFamily="2" charset="-122"/>
                                </a:rPr>
                                <m:t>𝑝</m:t>
                              </m:r>
                            </m:sub>
                            <m:sup>
                              <m:r>
                                <a:rPr kumimoji="0" lang="en-US" altLang="zh-CN" sz="2400" b="0" i="1" smtClean="0">
                                  <a:solidFill>
                                    <a:prstClr val="black"/>
                                  </a:solidFill>
                                  <a:latin typeface="Cambria Math"/>
                                  <a:ea typeface="宋体" pitchFamily="2" charset="-122"/>
                                </a:rPr>
                                <m:t>2</m:t>
                              </m:r>
                            </m:sup>
                          </m:sSubSup>
                          <m:r>
                            <a:rPr kumimoji="0" lang="en-US" altLang="zh-CN" sz="2400" b="0" i="1" smtClean="0">
                              <a:solidFill>
                                <a:prstClr val="black"/>
                              </a:solidFill>
                              <a:latin typeface="Cambria Math"/>
                              <a:ea typeface="宋体" pitchFamily="2" charset="-122"/>
                            </a:rPr>
                            <m:t>(</m:t>
                          </m:r>
                          <m:r>
                            <a:rPr kumimoji="0" lang="en-US" altLang="zh-CN" sz="2400" b="0" i="1" smtClean="0">
                              <a:solidFill>
                                <a:prstClr val="black"/>
                              </a:solidFill>
                              <a:latin typeface="Cambria Math"/>
                              <a:ea typeface="宋体" pitchFamily="2" charset="-122"/>
                            </a:rPr>
                            <m:t>𝑘</m:t>
                          </m:r>
                          <m:r>
                            <a:rPr kumimoji="0" lang="en-US" altLang="zh-CN" sz="2400" b="0" i="1" smtClean="0">
                              <a:solidFill>
                                <a:prstClr val="black"/>
                              </a:solidFill>
                              <a:latin typeface="Cambria Math"/>
                              <a:ea typeface="宋体" pitchFamily="2" charset="-122"/>
                            </a:rPr>
                            <m:t>−3)</m:t>
                          </m:r>
                        </m:den>
                      </m:f>
                    </m:oMath>
                  </m:oMathPara>
                </a14:m>
                <a:endParaRPr kumimoji="0" lang="en-US" altLang="zh-CN" sz="2400" b="0" dirty="0">
                  <a:solidFill>
                    <a:prstClr val="black"/>
                  </a:solidFill>
                  <a:latin typeface="Cambria Math" pitchFamily="18" charset="0"/>
                  <a:ea typeface="宋体" pitchFamily="2" charset="-122"/>
                </a:endParaRPr>
              </a:p>
              <a:p>
                <a:pPr marL="720000" indent="0">
                  <a:buFont typeface="Arial" panose="020B0604020202020204" pitchFamily="34" charset="0"/>
                  <a:buNone/>
                </a:pPr>
                <a14:m>
                  <m:oMathPara xmlns:m="http://schemas.openxmlformats.org/officeDocument/2006/math">
                    <m:oMathParaPr>
                      <m:jc m:val="left"/>
                    </m:oMathParaPr>
                    <m:oMath xmlns:m="http://schemas.openxmlformats.org/officeDocument/2006/math">
                      <m:sSubSup>
                        <m:sSubSupPr>
                          <m:ctrlPr>
                            <a:rPr kumimoji="0" lang="en-US" altLang="zh-CN" sz="2400" b="0" i="1" smtClean="0">
                              <a:solidFill>
                                <a:prstClr val="black"/>
                              </a:solidFill>
                              <a:latin typeface="Cambria Math" panose="02040503050406030204" pitchFamily="18" charset="0"/>
                              <a:ea typeface="宋体" pitchFamily="2" charset="-122"/>
                            </a:rPr>
                          </m:ctrlPr>
                        </m:sSubSupPr>
                        <m:e>
                          <m:r>
                            <a:rPr kumimoji="0" lang="en-US" altLang="zh-CN" sz="2400" b="0" i="1" smtClean="0">
                              <a:solidFill>
                                <a:prstClr val="black"/>
                              </a:solidFill>
                              <a:latin typeface="Cambria Math"/>
                              <a:ea typeface="宋体" pitchFamily="2" charset="-122"/>
                            </a:rPr>
                            <m:t>𝛿</m:t>
                          </m:r>
                        </m:e>
                        <m:sub>
                          <m:r>
                            <a:rPr kumimoji="0" lang="en-US" altLang="zh-CN" sz="2400" b="0" i="1" smtClean="0">
                              <a:solidFill>
                                <a:prstClr val="black"/>
                              </a:solidFill>
                              <a:latin typeface="Cambria Math"/>
                              <a:ea typeface="宋体" pitchFamily="2" charset="-122"/>
                            </a:rPr>
                            <m:t>𝑝𝑗</m:t>
                          </m:r>
                        </m:sub>
                        <m:sup>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smtClean="0">
                                  <a:solidFill>
                                    <a:prstClr val="black"/>
                                  </a:solidFill>
                                  <a:latin typeface="Cambria Math"/>
                                  <a:ea typeface="宋体" pitchFamily="2" charset="-122"/>
                                </a:rPr>
                                <m:t>𝑟</m:t>
                              </m:r>
                            </m:e>
                          </m:d>
                        </m:sup>
                      </m:sSubSup>
                      <m:r>
                        <a:rPr kumimoji="0" lang="en-US" altLang="zh-CN" sz="2400" b="0" i="1" smtClean="0">
                          <a:solidFill>
                            <a:prstClr val="black"/>
                          </a:solidFill>
                          <a:latin typeface="Cambria Math"/>
                          <a:ea typeface="宋体" pitchFamily="2" charset="-122"/>
                        </a:rPr>
                        <m:t>=</m:t>
                      </m:r>
                      <m:sSubSup>
                        <m:sSubSupPr>
                          <m:ctrlPr>
                            <a:rPr kumimoji="0" lang="en-US" altLang="zh-CN" sz="2400" b="0" i="1" smtClean="0">
                              <a:solidFill>
                                <a:prstClr val="black"/>
                              </a:solidFill>
                              <a:latin typeface="Cambria Math" panose="02040503050406030204" pitchFamily="18" charset="0"/>
                              <a:ea typeface="宋体" pitchFamily="2" charset="-122"/>
                            </a:rPr>
                          </m:ctrlPr>
                        </m:sSubSupPr>
                        <m:e>
                          <m:r>
                            <a:rPr kumimoji="0" lang="en-US" altLang="zh-CN" sz="2400" b="0" i="1" smtClean="0">
                              <a:solidFill>
                                <a:prstClr val="black"/>
                              </a:solidFill>
                              <a:latin typeface="Cambria Math"/>
                              <a:ea typeface="宋体" pitchFamily="2" charset="-122"/>
                            </a:rPr>
                            <m:t>𝑜</m:t>
                          </m:r>
                        </m:e>
                        <m:sub>
                          <m:r>
                            <a:rPr kumimoji="0" lang="en-US" altLang="zh-CN" sz="2400" b="0" i="1" smtClean="0">
                              <a:solidFill>
                                <a:prstClr val="black"/>
                              </a:solidFill>
                              <a:latin typeface="Cambria Math"/>
                              <a:ea typeface="宋体" pitchFamily="2" charset="-122"/>
                            </a:rPr>
                            <m:t>𝑝𝑗</m:t>
                          </m:r>
                        </m:sub>
                        <m:sup>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smtClean="0">
                                  <a:solidFill>
                                    <a:prstClr val="black"/>
                                  </a:solidFill>
                                  <a:latin typeface="Cambria Math"/>
                                  <a:ea typeface="宋体" pitchFamily="2" charset="-122"/>
                                </a:rPr>
                                <m:t>𝑟</m:t>
                              </m:r>
                            </m:e>
                          </m:d>
                        </m:sup>
                      </m:sSubSup>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1−</m:t>
                          </m:r>
                          <m:sSubSup>
                            <m:sSubSupPr>
                              <m:ctrlPr>
                                <a:rPr kumimoji="0" lang="en-US" altLang="zh-CN" sz="2400" b="0" i="1">
                                  <a:solidFill>
                                    <a:prstClr val="black"/>
                                  </a:solidFill>
                                  <a:latin typeface="Cambria Math" panose="02040503050406030204" pitchFamily="18" charset="0"/>
                                  <a:ea typeface="宋体" pitchFamily="2" charset="-122"/>
                                </a:rPr>
                              </m:ctrlPr>
                            </m:sSubSupPr>
                            <m:e>
                              <m:r>
                                <a:rPr kumimoji="0" lang="en-US" altLang="zh-CN" sz="2400" b="0" i="1">
                                  <a:solidFill>
                                    <a:prstClr val="black"/>
                                  </a:solidFill>
                                  <a:latin typeface="Cambria Math"/>
                                  <a:ea typeface="宋体" pitchFamily="2" charset="-122"/>
                                </a:rPr>
                                <m:t>𝑜</m:t>
                              </m:r>
                            </m:e>
                            <m:sub>
                              <m:r>
                                <a:rPr kumimoji="0" lang="en-US" altLang="zh-CN" sz="2400" b="0" i="1">
                                  <a:solidFill>
                                    <a:prstClr val="black"/>
                                  </a:solidFill>
                                  <a:latin typeface="Cambria Math"/>
                                  <a:ea typeface="宋体" pitchFamily="2" charset="-122"/>
                                </a:rPr>
                                <m:t>𝑝𝑗</m:t>
                              </m:r>
                            </m:sub>
                            <m:sup>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𝑟</m:t>
                                  </m:r>
                                </m:e>
                              </m:d>
                            </m:sup>
                          </m:sSubSup>
                        </m:e>
                      </m:d>
                      <m:nary>
                        <m:naryPr>
                          <m:chr m:val="∑"/>
                          <m:supHide m:val="on"/>
                          <m:ctrlPr>
                            <a:rPr kumimoji="0" lang="en-US" altLang="zh-CN" sz="2400" b="0" i="1" smtClean="0">
                              <a:solidFill>
                                <a:prstClr val="black"/>
                              </a:solidFill>
                              <a:latin typeface="Cambria Math" panose="02040503050406030204" pitchFamily="18" charset="0"/>
                              <a:ea typeface="宋体" pitchFamily="2" charset="-122"/>
                            </a:rPr>
                          </m:ctrlPr>
                        </m:naryPr>
                        <m:sub>
                          <m:r>
                            <m:rPr>
                              <m:brk m:alnAt="7"/>
                            </m:rPr>
                            <a:rPr kumimoji="0" lang="en-US" altLang="zh-CN" sz="2400" b="0" i="1" smtClean="0">
                              <a:solidFill>
                                <a:prstClr val="black"/>
                              </a:solidFill>
                              <a:latin typeface="Cambria Math"/>
                              <a:ea typeface="宋体" pitchFamily="2" charset="-122"/>
                            </a:rPr>
                            <m:t>𝑙</m:t>
                          </m:r>
                        </m:sub>
                        <m:sup/>
                        <m:e>
                          <m:sSubSup>
                            <m:sSubSupPr>
                              <m:ctrlPr>
                                <a:rPr kumimoji="0" lang="en-US" altLang="zh-CN" sz="2400" b="0" i="1" smtClean="0">
                                  <a:solidFill>
                                    <a:prstClr val="black"/>
                                  </a:solidFill>
                                  <a:latin typeface="Cambria Math" panose="02040503050406030204" pitchFamily="18" charset="0"/>
                                  <a:ea typeface="宋体" pitchFamily="2" charset="-122"/>
                                </a:rPr>
                              </m:ctrlPr>
                            </m:sSubSupPr>
                            <m:e>
                              <m:r>
                                <a:rPr kumimoji="0" lang="en-US" altLang="zh-CN" sz="2400" b="0" i="1" smtClean="0">
                                  <a:solidFill>
                                    <a:prstClr val="black"/>
                                  </a:solidFill>
                                  <a:latin typeface="Cambria Math"/>
                                  <a:ea typeface="宋体" pitchFamily="2" charset="-122"/>
                                </a:rPr>
                                <m:t>𝛿</m:t>
                              </m:r>
                            </m:e>
                            <m:sub>
                              <m:r>
                                <a:rPr kumimoji="0" lang="en-US" altLang="zh-CN" sz="2400" b="0" i="1" smtClean="0">
                                  <a:solidFill>
                                    <a:prstClr val="black"/>
                                  </a:solidFill>
                                  <a:latin typeface="Cambria Math"/>
                                  <a:ea typeface="宋体" pitchFamily="2" charset="-122"/>
                                </a:rPr>
                                <m:t>𝑝𝑙</m:t>
                              </m:r>
                            </m:sub>
                            <m:sup>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smtClean="0">
                                      <a:solidFill>
                                        <a:prstClr val="black"/>
                                      </a:solidFill>
                                      <a:latin typeface="Cambria Math"/>
                                      <a:ea typeface="宋体" pitchFamily="2" charset="-122"/>
                                    </a:rPr>
                                    <m:t>𝑟</m:t>
                                  </m:r>
                                  <m:r>
                                    <a:rPr kumimoji="0" lang="en-US" altLang="zh-CN" sz="2400" b="0" i="1" smtClean="0">
                                      <a:solidFill>
                                        <a:prstClr val="black"/>
                                      </a:solidFill>
                                      <a:latin typeface="Cambria Math"/>
                                      <a:ea typeface="宋体" pitchFamily="2" charset="-122"/>
                                    </a:rPr>
                                    <m:t>+1</m:t>
                                  </m:r>
                                </m:e>
                              </m:d>
                            </m:sup>
                          </m:sSubSup>
                          <m:sSubSup>
                            <m:sSubSupPr>
                              <m:ctrlPr>
                                <a:rPr kumimoji="0" lang="en-US" altLang="zh-CN" sz="2400" b="0" i="1" smtClean="0">
                                  <a:solidFill>
                                    <a:prstClr val="black"/>
                                  </a:solidFill>
                                  <a:latin typeface="Cambria Math" panose="02040503050406030204" pitchFamily="18" charset="0"/>
                                  <a:ea typeface="宋体" pitchFamily="2" charset="-122"/>
                                </a:rPr>
                              </m:ctrlPr>
                            </m:sSubSupPr>
                            <m:e>
                              <m:r>
                                <a:rPr kumimoji="0" lang="en-US" altLang="zh-CN" sz="2400" b="0" i="1" smtClean="0">
                                  <a:solidFill>
                                    <a:prstClr val="black"/>
                                  </a:solidFill>
                                  <a:latin typeface="Cambria Math"/>
                                  <a:ea typeface="宋体" pitchFamily="2" charset="-122"/>
                                </a:rPr>
                                <m:t>𝑤</m:t>
                              </m:r>
                            </m:e>
                            <m:sub>
                              <m:r>
                                <a:rPr kumimoji="0" lang="en-US" altLang="zh-CN" sz="2400" b="0" i="1" smtClean="0">
                                  <a:solidFill>
                                    <a:prstClr val="black"/>
                                  </a:solidFill>
                                  <a:latin typeface="Cambria Math"/>
                                  <a:ea typeface="宋体" pitchFamily="2" charset="-122"/>
                                </a:rPr>
                                <m:t>𝑙𝑗</m:t>
                              </m:r>
                            </m:sub>
                            <m:sup>
                              <m:d>
                                <m:dPr>
                                  <m:ctrlPr>
                                    <a:rPr kumimoji="0" lang="en-US" altLang="zh-CN" sz="2400" b="0" i="1" smtClean="0">
                                      <a:solidFill>
                                        <a:prstClr val="black"/>
                                      </a:solidFill>
                                      <a:latin typeface="Cambria Math" panose="02040503050406030204" pitchFamily="18" charset="0"/>
                                      <a:ea typeface="宋体" pitchFamily="2" charset="-122"/>
                                    </a:rPr>
                                  </m:ctrlPr>
                                </m:dPr>
                                <m:e>
                                  <m:r>
                                    <a:rPr kumimoji="0" lang="en-US" altLang="zh-CN" sz="2400" b="0" i="1" smtClean="0">
                                      <a:solidFill>
                                        <a:prstClr val="black"/>
                                      </a:solidFill>
                                      <a:latin typeface="Cambria Math"/>
                                      <a:ea typeface="宋体" pitchFamily="2" charset="-122"/>
                                    </a:rPr>
                                    <m:t>𝑟</m:t>
                                  </m:r>
                                  <m:r>
                                    <a:rPr kumimoji="0" lang="en-US" altLang="zh-CN" sz="2400" b="0" i="1" smtClean="0">
                                      <a:solidFill>
                                        <a:prstClr val="black"/>
                                      </a:solidFill>
                                      <a:latin typeface="Cambria Math"/>
                                      <a:ea typeface="宋体" pitchFamily="2" charset="-122"/>
                                    </a:rPr>
                                    <m:t>+1</m:t>
                                  </m:r>
                                </m:e>
                              </m:d>
                            </m:sup>
                          </m:sSubSup>
                        </m:e>
                      </m:nary>
                    </m:oMath>
                  </m:oMathPara>
                </a14:m>
                <a:endParaRPr kumimoji="0" lang="en-US" altLang="zh-CN" sz="2400" b="0" dirty="0">
                  <a:solidFill>
                    <a:prstClr val="black"/>
                  </a:solidFill>
                  <a:latin typeface="Cambria Math" pitchFamily="18" charset="0"/>
                  <a:ea typeface="宋体" pitchFamily="2" charset="-122"/>
                </a:endParaRPr>
              </a:p>
              <a:p>
                <a:pPr marL="82296" indent="0">
                  <a:spcBef>
                    <a:spcPts val="1800"/>
                  </a:spcBef>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取：</a:t>
                </a:r>
                <a14:m>
                  <m:oMath xmlns:m="http://schemas.openxmlformats.org/officeDocument/2006/math">
                    <m:r>
                      <a:rPr kumimoji="0" lang="en-US" altLang="zh-CN" sz="2600" b="0" i="1">
                        <a:solidFill>
                          <a:prstClr val="black"/>
                        </a:solidFill>
                        <a:latin typeface="Cambria Math"/>
                        <a:ea typeface="宋体" pitchFamily="2" charset="-122"/>
                      </a:rPr>
                      <m:t>𝜂</m:t>
                    </m:r>
                    <m:r>
                      <a:rPr kumimoji="0" lang="en-US" altLang="zh-CN" sz="2600" b="0" i="1">
                        <a:solidFill>
                          <a:prstClr val="black"/>
                        </a:solidFill>
                        <a:latin typeface="Cambria Math"/>
                        <a:ea typeface="宋体" pitchFamily="2" charset="-122"/>
                      </a:rPr>
                      <m:t>=0.05</m:t>
                    </m:r>
                  </m:oMath>
                </a14:m>
                <a:r>
                  <a:rPr kumimoji="0" lang="zh-CN" altLang="en-US" sz="2600" b="0" dirty="0">
                    <a:solidFill>
                      <a:prstClr val="black"/>
                    </a:solidFill>
                    <a:latin typeface="隶书" panose="02010509060101010101" pitchFamily="49" charset="-122"/>
                    <a:ea typeface="隶书" panose="02010509060101010101" pitchFamily="49" charset="-122"/>
                  </a:rPr>
                  <a:t>；</a:t>
                </a:r>
                <a:endParaRPr kumimoji="0" lang="en-US" altLang="zh-CN" sz="2600" b="0" dirty="0">
                  <a:solidFill>
                    <a:prstClr val="black"/>
                  </a:solidFill>
                  <a:latin typeface="隶书" panose="02010509060101010101" pitchFamily="49" charset="-122"/>
                  <a:ea typeface="隶书" panose="02010509060101010101" pitchFamily="49" charset="-122"/>
                </a:endParaRPr>
              </a:p>
              <a:p>
                <a:pPr marL="82296" indent="0">
                  <a:buFont typeface="Arial" panose="020B0604020202020204" pitchFamily="34" charset="0"/>
                  <a:buNone/>
                </a:pPr>
                <a:r>
                  <a:rPr kumimoji="0" lang="zh-CN" altLang="en-US" sz="2600" b="0" dirty="0">
                    <a:latin typeface="隶书" panose="02010509060101010101" pitchFamily="49" charset="-122"/>
                    <a:ea typeface="隶书" panose="02010509060101010101" pitchFamily="49" charset="-122"/>
                  </a:rPr>
                  <a:t>期望输出</a:t>
                </a:r>
                <a:r>
                  <a:rPr kumimoji="0" lang="zh-CN" altLang="en-US" sz="2600" b="0" dirty="0">
                    <a:latin typeface="Cambria Math" pitchFamily="18" charset="0"/>
                    <a:ea typeface="宋体" pitchFamily="2" charset="-122"/>
                  </a:rPr>
                  <a:t>：</a:t>
                </a:r>
                <a14:m>
                  <m:oMath xmlns:m="http://schemas.openxmlformats.org/officeDocument/2006/math">
                    <m:sSub>
                      <m:sSubPr>
                        <m:ctrlPr>
                          <a:rPr kumimoji="0" lang="en-US" altLang="zh-CN" sz="2600" b="0" i="1">
                            <a:latin typeface="Cambria Math" panose="02040503050406030204" pitchFamily="18" charset="0"/>
                            <a:ea typeface="宋体" pitchFamily="2" charset="-122"/>
                          </a:rPr>
                        </m:ctrlPr>
                      </m:sSubPr>
                      <m:e>
                        <m:r>
                          <a:rPr kumimoji="0" lang="en-US" altLang="zh-CN" sz="2600" b="0" i="1">
                            <a:latin typeface="Cambria Math"/>
                            <a:ea typeface="宋体" pitchFamily="2" charset="-122"/>
                          </a:rPr>
                          <m:t>𝑦</m:t>
                        </m:r>
                      </m:e>
                      <m:sub>
                        <m:r>
                          <a:rPr kumimoji="0" lang="en-US" altLang="zh-CN" sz="2600" b="0" i="1">
                            <a:latin typeface="Cambria Math"/>
                            <a:ea typeface="宋体" pitchFamily="2" charset="-122"/>
                          </a:rPr>
                          <m:t>𝑑</m:t>
                        </m:r>
                      </m:sub>
                    </m:sSub>
                    <m:d>
                      <m:dPr>
                        <m:ctrlPr>
                          <a:rPr kumimoji="0" lang="en-US" altLang="zh-CN" sz="2600" b="0" i="1">
                            <a:latin typeface="Cambria Math" panose="02040503050406030204" pitchFamily="18" charset="0"/>
                            <a:ea typeface="宋体" pitchFamily="2" charset="-122"/>
                          </a:rPr>
                        </m:ctrlPr>
                      </m:dPr>
                      <m:e>
                        <m:r>
                          <a:rPr kumimoji="0" lang="en-US" altLang="zh-CN" sz="2600" b="0" i="1">
                            <a:latin typeface="Cambria Math"/>
                            <a:ea typeface="宋体" pitchFamily="2" charset="-122"/>
                          </a:rPr>
                          <m:t>𝑘</m:t>
                        </m:r>
                      </m:e>
                    </m:d>
                    <m:r>
                      <a:rPr kumimoji="0" lang="en-US" altLang="zh-CN" sz="2600" b="0" i="1">
                        <a:latin typeface="Cambria Math"/>
                        <a:ea typeface="宋体" pitchFamily="2" charset="-122"/>
                      </a:rPr>
                      <m:t>=</m:t>
                    </m:r>
                    <m:func>
                      <m:funcPr>
                        <m:ctrlPr>
                          <a:rPr kumimoji="0" lang="en-US" altLang="zh-CN" sz="2600" b="0" i="1">
                            <a:latin typeface="Cambria Math" panose="02040503050406030204" pitchFamily="18" charset="0"/>
                            <a:ea typeface="宋体" pitchFamily="2" charset="-122"/>
                          </a:rPr>
                        </m:ctrlPr>
                      </m:funcPr>
                      <m:fName>
                        <m:r>
                          <m:rPr>
                            <m:sty m:val="p"/>
                          </m:rPr>
                          <a:rPr kumimoji="0" lang="en-US" altLang="zh-CN" sz="2600" b="0">
                            <a:latin typeface="Cambria Math"/>
                            <a:ea typeface="宋体" pitchFamily="2" charset="-122"/>
                          </a:rPr>
                          <m:t>sin</m:t>
                        </m:r>
                      </m:fName>
                      <m:e>
                        <m:f>
                          <m:fPr>
                            <m:ctrlPr>
                              <a:rPr kumimoji="0" lang="en-US" altLang="zh-CN" sz="2600" b="0" i="1">
                                <a:latin typeface="Cambria Math" panose="02040503050406030204" pitchFamily="18" charset="0"/>
                                <a:ea typeface="宋体" pitchFamily="2" charset="-122"/>
                              </a:rPr>
                            </m:ctrlPr>
                          </m:fPr>
                          <m:num>
                            <m:r>
                              <a:rPr kumimoji="0" lang="en-US" altLang="zh-CN" sz="2600" b="0" i="1">
                                <a:latin typeface="Cambria Math"/>
                                <a:ea typeface="宋体" pitchFamily="2" charset="-122"/>
                              </a:rPr>
                              <m:t>2</m:t>
                            </m:r>
                            <m:r>
                              <a:rPr kumimoji="0" lang="en-US" altLang="zh-CN" sz="2600" b="0" i="1">
                                <a:latin typeface="Cambria Math"/>
                                <a:ea typeface="宋体" pitchFamily="2" charset="-122"/>
                              </a:rPr>
                              <m:t>𝜋</m:t>
                            </m:r>
                            <m:r>
                              <a:rPr kumimoji="0" lang="en-US" altLang="zh-CN" sz="2600" b="0" i="1">
                                <a:latin typeface="Cambria Math"/>
                                <a:ea typeface="宋体" pitchFamily="2" charset="-122"/>
                              </a:rPr>
                              <m:t>𝑘</m:t>
                            </m:r>
                          </m:num>
                          <m:den>
                            <m:r>
                              <a:rPr kumimoji="0" lang="en-US" altLang="zh-CN" sz="2600" b="0" i="1">
                                <a:latin typeface="Cambria Math"/>
                                <a:ea typeface="宋体" pitchFamily="2" charset="-122"/>
                              </a:rPr>
                              <m:t>100</m:t>
                            </m:r>
                          </m:den>
                        </m:f>
                      </m:e>
                    </m:func>
                    <m:r>
                      <a:rPr kumimoji="0" lang="en-US" altLang="zh-CN" sz="2600" b="0" i="1">
                        <a:latin typeface="Cambria Math"/>
                        <a:ea typeface="宋体" pitchFamily="2" charset="-122"/>
                      </a:rPr>
                      <m:t>+0.2</m:t>
                    </m:r>
                    <m:func>
                      <m:funcPr>
                        <m:ctrlPr>
                          <a:rPr kumimoji="0" lang="en-US" altLang="zh-CN" sz="2600" b="0" i="1">
                            <a:latin typeface="Cambria Math" panose="02040503050406030204" pitchFamily="18" charset="0"/>
                            <a:ea typeface="宋体" pitchFamily="2" charset="-122"/>
                          </a:rPr>
                        </m:ctrlPr>
                      </m:funcPr>
                      <m:fName>
                        <m:r>
                          <m:rPr>
                            <m:sty m:val="p"/>
                          </m:rPr>
                          <a:rPr kumimoji="0" lang="en-US" altLang="zh-CN" sz="2600" b="0">
                            <a:latin typeface="Cambria Math"/>
                            <a:ea typeface="宋体" pitchFamily="2" charset="-122"/>
                          </a:rPr>
                          <m:t>sin</m:t>
                        </m:r>
                      </m:fName>
                      <m:e>
                        <m:f>
                          <m:fPr>
                            <m:ctrlPr>
                              <a:rPr kumimoji="0" lang="en-US" altLang="zh-CN" sz="2600" b="0" i="1">
                                <a:latin typeface="Cambria Math" panose="02040503050406030204" pitchFamily="18" charset="0"/>
                                <a:ea typeface="宋体" pitchFamily="2" charset="-122"/>
                              </a:rPr>
                            </m:ctrlPr>
                          </m:fPr>
                          <m:num>
                            <m:r>
                              <a:rPr kumimoji="0" lang="en-US" altLang="zh-CN" sz="2600" b="0" i="1">
                                <a:latin typeface="Cambria Math"/>
                                <a:ea typeface="宋体" pitchFamily="2" charset="-122"/>
                              </a:rPr>
                              <m:t>6</m:t>
                            </m:r>
                            <m:r>
                              <a:rPr kumimoji="0" lang="en-US" altLang="zh-CN" sz="2600" b="0" i="1">
                                <a:latin typeface="Cambria Math"/>
                                <a:ea typeface="宋体" pitchFamily="2" charset="-122"/>
                              </a:rPr>
                              <m:t>𝜋</m:t>
                            </m:r>
                            <m:r>
                              <a:rPr kumimoji="0" lang="en-US" altLang="zh-CN" sz="2600" b="0" i="1">
                                <a:latin typeface="Cambria Math"/>
                                <a:ea typeface="宋体" pitchFamily="2" charset="-122"/>
                              </a:rPr>
                              <m:t>𝑘</m:t>
                            </m:r>
                          </m:num>
                          <m:den>
                            <m:r>
                              <a:rPr kumimoji="0" lang="en-US" altLang="zh-CN" sz="2600" b="0" i="1">
                                <a:latin typeface="Cambria Math"/>
                                <a:ea typeface="宋体" pitchFamily="2" charset="-122"/>
                              </a:rPr>
                              <m:t>100</m:t>
                            </m:r>
                          </m:den>
                        </m:f>
                      </m:e>
                    </m:func>
                  </m:oMath>
                </a14:m>
                <a:r>
                  <a:rPr kumimoji="0" lang="zh-CN" altLang="en-US" sz="2600" b="0" dirty="0">
                    <a:latin typeface="Cambria Math" pitchFamily="18" charset="0"/>
                    <a:ea typeface="宋体" pitchFamily="2" charset="-122"/>
                  </a:rPr>
                  <a:t>；</a:t>
                </a:r>
                <a:endParaRPr kumimoji="0" lang="en-US" altLang="zh-CN" sz="2600" b="0" dirty="0">
                  <a:latin typeface="Cambria Math" pitchFamily="18" charset="0"/>
                  <a:ea typeface="宋体" pitchFamily="2" charset="-122"/>
                </a:endParaRPr>
              </a:p>
            </p:txBody>
          </p:sp>
        </mc:Choice>
        <mc:Fallback xmlns="">
          <p:sp>
            <p:nvSpPr>
              <p:cNvPr id="7" name="内容占位符 2"/>
              <p:cNvSpPr txBox="1">
                <a:spLocks noRot="1" noChangeAspect="1" noMove="1" noResize="1" noEditPoints="1" noAdjustHandles="1" noChangeArrowheads="1" noChangeShapeType="1" noTextEdit="1"/>
              </p:cNvSpPr>
              <p:nvPr/>
            </p:nvSpPr>
            <p:spPr>
              <a:xfrm>
                <a:off x="611560" y="706264"/>
                <a:ext cx="8280920" cy="5832648"/>
              </a:xfrm>
              <a:prstGeom prst="rect">
                <a:avLst/>
              </a:prstGeom>
              <a:blipFill rotWithShape="0">
                <a:blip r:embed="rId2"/>
                <a:stretch>
                  <a:fillRect l="-2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41927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129</a:t>
            </a:fld>
            <a:endParaRPr lang="en-US" altLang="zh-CN"/>
          </a:p>
        </p:txBody>
      </p:sp>
      <p:sp>
        <p:nvSpPr>
          <p:cNvPr id="2" name="文本框 1"/>
          <p:cNvSpPr txBox="1"/>
          <p:nvPr/>
        </p:nvSpPr>
        <p:spPr>
          <a:xfrm>
            <a:off x="683568" y="980728"/>
            <a:ext cx="1988045" cy="523220"/>
          </a:xfrm>
          <a:prstGeom prst="rect">
            <a:avLst/>
          </a:prstGeom>
          <a:noFill/>
        </p:spPr>
        <p:txBody>
          <a:bodyPr wrap="none" rtlCol="0">
            <a:spAutoFit/>
          </a:bodyPr>
          <a:lstStyle/>
          <a:p>
            <a:r>
              <a:rPr lang="zh-CN" altLang="en-US" dirty="0">
                <a:solidFill>
                  <a:prstClr val="black"/>
                </a:solidFill>
                <a:latin typeface="隶书" panose="02010509060101010101" pitchFamily="49" charset="-122"/>
              </a:rPr>
              <a:t>仿真结果：</a:t>
            </a:r>
            <a:endParaRPr lang="zh-CN" altLang="en-US" dirty="0">
              <a:latin typeface="隶书" panose="02010509060101010101" pitchFamily="49" charset="-122"/>
            </a:endParaRPr>
          </a:p>
        </p:txBody>
      </p:sp>
      <p:pic>
        <p:nvPicPr>
          <p:cNvPr id="8" name="Picture 4" descr="图3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628800"/>
            <a:ext cx="6116637" cy="453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圆角矩形标注 8"/>
          <p:cNvSpPr/>
          <p:nvPr/>
        </p:nvSpPr>
        <p:spPr>
          <a:xfrm>
            <a:off x="5864101" y="2492896"/>
            <a:ext cx="1584176" cy="1080120"/>
          </a:xfrm>
          <a:prstGeom prst="wedgeRoundRectCallout">
            <a:avLst>
              <a:gd name="adj1" fmla="val -75969"/>
              <a:gd name="adj2" fmla="val 115630"/>
              <a:gd name="adj3" fmla="val 16667"/>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800" dirty="0">
                <a:solidFill>
                  <a:srgbClr val="FF0000"/>
                </a:solidFill>
                <a:latin typeface="Cambria Math" pitchFamily="18" charset="0"/>
                <a:ea typeface="Cambria Math" pitchFamily="18" charset="0"/>
              </a:rPr>
              <a:t>100</a:t>
            </a:r>
            <a:r>
              <a:rPr lang="zh-CN" altLang="en-US" sz="1800" dirty="0">
                <a:solidFill>
                  <a:srgbClr val="FF0000"/>
                </a:solidFill>
                <a:latin typeface="Cambria Math" pitchFamily="18" charset="0"/>
              </a:rPr>
              <a:t>个周期的学习后，均方误差小于</a:t>
            </a:r>
            <a:r>
              <a:rPr lang="en-US" altLang="zh-CN" sz="1800" dirty="0">
                <a:solidFill>
                  <a:srgbClr val="FF0000"/>
                </a:solidFill>
                <a:latin typeface="Cambria Math" pitchFamily="18" charset="0"/>
                <a:ea typeface="Cambria Math" pitchFamily="18" charset="0"/>
              </a:rPr>
              <a:t>0.005</a:t>
            </a:r>
            <a:endParaRPr lang="zh-CN" altLang="en-US" sz="1800" dirty="0">
              <a:solidFill>
                <a:srgbClr val="FF0000"/>
              </a:solidFill>
              <a:latin typeface="Cambria Math" pitchFamily="18" charset="0"/>
            </a:endParaRPr>
          </a:p>
        </p:txBody>
      </p:sp>
    </p:spTree>
    <p:extLst>
      <p:ext uri="{BB962C8B-B14F-4D97-AF65-F5344CB8AC3E}">
        <p14:creationId xmlns:p14="http://schemas.microsoft.com/office/powerpoint/2010/main" val="1599720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7504" y="51135"/>
            <a:ext cx="2304256" cy="433387"/>
          </a:xfrm>
        </p:spPr>
        <p:txBody>
          <a:bodyPr/>
          <a:lstStyle/>
          <a:p>
            <a:r>
              <a:rPr lang="zh-CN" altLang="en-US" dirty="0"/>
              <a:t>人工神经网络简介</a:t>
            </a:r>
          </a:p>
          <a:p>
            <a:endParaRPr lang="zh-CN" altLang="en-US" dirty="0"/>
          </a:p>
        </p:txBody>
      </p:sp>
      <p:sp>
        <p:nvSpPr>
          <p:cNvPr id="5" name="Slide Number Placeholder 4"/>
          <p:cNvSpPr>
            <a:spLocks noGrp="1"/>
          </p:cNvSpPr>
          <p:nvPr>
            <p:ph type="sldNum" sz="quarter" idx="17"/>
          </p:nvPr>
        </p:nvSpPr>
        <p:spPr/>
        <p:txBody>
          <a:bodyPr/>
          <a:lstStyle/>
          <a:p>
            <a:pPr>
              <a:defRPr/>
            </a:pPr>
            <a:fld id="{6BC4609B-083C-404D-8758-FAE8AF11C044}" type="slidenum">
              <a:rPr lang="zh-CN" altLang="en-US" smtClean="0"/>
              <a:pPr>
                <a:defRPr/>
              </a:pPr>
              <a:t>13</a:t>
            </a:fld>
            <a:endParaRPr lang="en-US" altLang="zh-CN"/>
          </a:p>
        </p:txBody>
      </p:sp>
      <p:grpSp>
        <p:nvGrpSpPr>
          <p:cNvPr id="2" name="Group 1"/>
          <p:cNvGrpSpPr/>
          <p:nvPr/>
        </p:nvGrpSpPr>
        <p:grpSpPr>
          <a:xfrm>
            <a:off x="107504" y="1700213"/>
            <a:ext cx="5570473" cy="4608512"/>
            <a:chOff x="720124" y="1023284"/>
            <a:chExt cx="6758078" cy="5718084"/>
          </a:xfrm>
        </p:grpSpPr>
        <p:sp>
          <p:nvSpPr>
            <p:cNvPr id="6" name="Oval 5"/>
            <p:cNvSpPr/>
            <p:nvPr/>
          </p:nvSpPr>
          <p:spPr>
            <a:xfrm>
              <a:off x="3685008" y="1023284"/>
              <a:ext cx="1872208" cy="12961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TextBox 6"/>
                <p:cNvSpPr txBox="1"/>
                <p:nvPr/>
              </p:nvSpPr>
              <p:spPr>
                <a:xfrm>
                  <a:off x="4020896" y="1220434"/>
                  <a:ext cx="313184"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5400" i="1" smtClean="0">
                            <a:latin typeface="Cambria Math" panose="02040503050406030204" pitchFamily="18" charset="0"/>
                          </a:rPr>
                          <m:t>𝚺</m:t>
                        </m:r>
                      </m:oMath>
                    </m:oMathPara>
                  </a14:m>
                  <a:endParaRPr lang="zh-CN" altLang="en-US" sz="5400" dirty="0"/>
                </a:p>
              </p:txBody>
            </p:sp>
          </mc:Choice>
          <mc:Fallback xmlns="">
            <p:sp>
              <p:nvSpPr>
                <p:cNvPr id="7" name="TextBox 6"/>
                <p:cNvSpPr txBox="1">
                  <a:spLocks noRot="1" noChangeAspect="1" noMove="1" noResize="1" noEditPoints="1" noAdjustHandles="1" noChangeArrowheads="1" noChangeShapeType="1" noTextEdit="1"/>
                </p:cNvSpPr>
                <p:nvPr/>
              </p:nvSpPr>
              <p:spPr>
                <a:xfrm>
                  <a:off x="4020896" y="1220434"/>
                  <a:ext cx="313184" cy="830997"/>
                </a:xfrm>
                <a:prstGeom prst="rect">
                  <a:avLst/>
                </a:prstGeom>
                <a:blipFill>
                  <a:blip r:embed="rId2"/>
                  <a:stretch>
                    <a:fillRect r="-42857"/>
                  </a:stretch>
                </a:blipFill>
              </p:spPr>
              <p:txBody>
                <a:bodyPr/>
                <a:lstStyle/>
                <a:p>
                  <a:r>
                    <a:rPr lang="zh-CN" altLang="en-US">
                      <a:noFill/>
                    </a:rPr>
                    <a:t> </a:t>
                  </a:r>
                </a:p>
              </p:txBody>
            </p:sp>
          </mc:Fallback>
        </mc:AlternateContent>
        <p:sp>
          <p:nvSpPr>
            <p:cNvPr id="8" name="Arc 7"/>
            <p:cNvSpPr/>
            <p:nvPr/>
          </p:nvSpPr>
          <p:spPr>
            <a:xfrm rot="16200000">
              <a:off x="4030618" y="1491334"/>
              <a:ext cx="1253004" cy="360042"/>
            </a:xfrm>
            <a:prstGeom prst="arc">
              <a:avLst>
                <a:gd name="adj1" fmla="val 10908741"/>
                <a:gd name="adj2" fmla="val 2154449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TextBox 8"/>
                <p:cNvSpPr txBox="1"/>
                <p:nvPr/>
              </p:nvSpPr>
              <p:spPr>
                <a:xfrm>
                  <a:off x="4647750" y="1420489"/>
                  <a:ext cx="7596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panose="02040503050406030204" pitchFamily="18" charset="0"/>
                          </a:rPr>
                          <m:t>𝝋</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647750" y="1420489"/>
                  <a:ext cx="759695" cy="430887"/>
                </a:xfrm>
                <a:prstGeom prst="rect">
                  <a:avLst/>
                </a:prstGeom>
                <a:blipFill>
                  <a:blip r:embed="rId3"/>
                  <a:stretch>
                    <a:fillRect r="-1961" b="-19298"/>
                  </a:stretch>
                </a:blipFill>
              </p:spPr>
              <p:txBody>
                <a:bodyPr/>
                <a:lstStyle/>
                <a:p>
                  <a:r>
                    <a:rPr lang="zh-CN" altLang="en-US">
                      <a:noFill/>
                    </a:rPr>
                    <a:t> </a:t>
                  </a:r>
                </a:p>
              </p:txBody>
            </p:sp>
          </mc:Fallback>
        </mc:AlternateContent>
        <p:cxnSp>
          <p:nvCxnSpPr>
            <p:cNvPr id="10" name="Straight Arrow Connector 9"/>
            <p:cNvCxnSpPr/>
            <p:nvPr/>
          </p:nvCxnSpPr>
          <p:spPr>
            <a:xfrm>
              <a:off x="5557216" y="1671354"/>
              <a:ext cx="16211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6944113" y="1131876"/>
                  <a:ext cx="4765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𝟏</m:t>
                            </m:r>
                          </m:sub>
                        </m:sSub>
                      </m:oMath>
                    </m:oMathPara>
                  </a14:m>
                  <a:endParaRPr lang="zh-CN"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944113" y="1131876"/>
                  <a:ext cx="476541" cy="430887"/>
                </a:xfrm>
                <a:prstGeom prst="rect">
                  <a:avLst/>
                </a:prstGeom>
                <a:blipFill>
                  <a:blip r:embed="rId4"/>
                  <a:stretch>
                    <a:fillRect b="-21053"/>
                  </a:stretch>
                </a:blipFill>
              </p:spPr>
              <p:txBody>
                <a:bodyPr/>
                <a:lstStyle/>
                <a:p>
                  <a:r>
                    <a:rPr lang="zh-CN" altLang="en-US">
                      <a:noFill/>
                    </a:rPr>
                    <a:t> </a:t>
                  </a:r>
                </a:p>
              </p:txBody>
            </p:sp>
          </mc:Fallback>
        </mc:AlternateContent>
        <p:sp>
          <p:nvSpPr>
            <p:cNvPr id="12" name="Oval 11"/>
            <p:cNvSpPr/>
            <p:nvPr/>
          </p:nvSpPr>
          <p:spPr>
            <a:xfrm>
              <a:off x="3707904" y="2636912"/>
              <a:ext cx="1872208" cy="12961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TextBox 12"/>
                <p:cNvSpPr txBox="1"/>
                <p:nvPr/>
              </p:nvSpPr>
              <p:spPr>
                <a:xfrm>
                  <a:off x="4043792" y="2834062"/>
                  <a:ext cx="313184"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5400" i="1" smtClean="0">
                            <a:latin typeface="Cambria Math" panose="02040503050406030204" pitchFamily="18" charset="0"/>
                          </a:rPr>
                          <m:t>𝚺</m:t>
                        </m:r>
                      </m:oMath>
                    </m:oMathPara>
                  </a14:m>
                  <a:endParaRPr lang="zh-CN" altLang="en-US" sz="5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4043792" y="2834062"/>
                  <a:ext cx="313184" cy="830997"/>
                </a:xfrm>
                <a:prstGeom prst="rect">
                  <a:avLst/>
                </a:prstGeom>
                <a:blipFill>
                  <a:blip r:embed="rId5"/>
                  <a:stretch>
                    <a:fillRect r="-42857"/>
                  </a:stretch>
                </a:blipFill>
              </p:spPr>
              <p:txBody>
                <a:bodyPr/>
                <a:lstStyle/>
                <a:p>
                  <a:r>
                    <a:rPr lang="zh-CN" altLang="en-US">
                      <a:noFill/>
                    </a:rPr>
                    <a:t> </a:t>
                  </a:r>
                </a:p>
              </p:txBody>
            </p:sp>
          </mc:Fallback>
        </mc:AlternateContent>
        <p:sp>
          <p:nvSpPr>
            <p:cNvPr id="14" name="Arc 13"/>
            <p:cNvSpPr/>
            <p:nvPr/>
          </p:nvSpPr>
          <p:spPr>
            <a:xfrm rot="16200000">
              <a:off x="4053514" y="3104962"/>
              <a:ext cx="1253004" cy="360042"/>
            </a:xfrm>
            <a:prstGeom prst="arc">
              <a:avLst>
                <a:gd name="adj1" fmla="val 10908741"/>
                <a:gd name="adj2" fmla="val 2154449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TextBox 14"/>
                <p:cNvSpPr txBox="1"/>
                <p:nvPr/>
              </p:nvSpPr>
              <p:spPr>
                <a:xfrm>
                  <a:off x="4670646" y="3034117"/>
                  <a:ext cx="7596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𝝋</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4670646" y="3034117"/>
                  <a:ext cx="759695" cy="430887"/>
                </a:xfrm>
                <a:prstGeom prst="rect">
                  <a:avLst/>
                </a:prstGeom>
                <a:blipFill>
                  <a:blip r:embed="rId6"/>
                  <a:stretch>
                    <a:fillRect r="-1961" b="-21053"/>
                  </a:stretch>
                </a:blipFill>
              </p:spPr>
              <p:txBody>
                <a:bodyPr/>
                <a:lstStyle/>
                <a:p>
                  <a:r>
                    <a:rPr lang="zh-CN" altLang="en-US">
                      <a:noFill/>
                    </a:rPr>
                    <a:t> </a:t>
                  </a:r>
                </a:p>
              </p:txBody>
            </p:sp>
          </mc:Fallback>
        </mc:AlternateContent>
        <p:cxnSp>
          <p:nvCxnSpPr>
            <p:cNvPr id="16" name="Straight Arrow Connector 15"/>
            <p:cNvCxnSpPr/>
            <p:nvPr/>
          </p:nvCxnSpPr>
          <p:spPr>
            <a:xfrm>
              <a:off x="5580112" y="3284982"/>
              <a:ext cx="16211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6967009" y="2745504"/>
                  <a:ext cx="4765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𝟐</m:t>
                            </m:r>
                          </m:sub>
                        </m:sSub>
                      </m:oMath>
                    </m:oMathPara>
                  </a14:m>
                  <a:endParaRPr lang="zh-CN" alt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6967009" y="2745504"/>
                  <a:ext cx="476541" cy="430887"/>
                </a:xfrm>
                <a:prstGeom prst="rect">
                  <a:avLst/>
                </a:prstGeom>
                <a:blipFill>
                  <a:blip r:embed="rId7"/>
                  <a:stretch>
                    <a:fillRect b="-21053"/>
                  </a:stretch>
                </a:blipFill>
              </p:spPr>
              <p:txBody>
                <a:bodyPr/>
                <a:lstStyle/>
                <a:p>
                  <a:r>
                    <a:rPr lang="zh-CN" altLang="en-US">
                      <a:noFill/>
                    </a:rPr>
                    <a:t> </a:t>
                  </a:r>
                </a:p>
              </p:txBody>
            </p:sp>
          </mc:Fallback>
        </mc:AlternateContent>
        <p:sp>
          <p:nvSpPr>
            <p:cNvPr id="18" name="Oval 17"/>
            <p:cNvSpPr/>
            <p:nvPr/>
          </p:nvSpPr>
          <p:spPr>
            <a:xfrm>
              <a:off x="3734542" y="5445224"/>
              <a:ext cx="1872208" cy="12961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TextBox 18"/>
                <p:cNvSpPr txBox="1"/>
                <p:nvPr/>
              </p:nvSpPr>
              <p:spPr>
                <a:xfrm>
                  <a:off x="4070430" y="5642374"/>
                  <a:ext cx="313184"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5400" i="1" smtClean="0">
                            <a:latin typeface="Cambria Math" panose="02040503050406030204" pitchFamily="18" charset="0"/>
                          </a:rPr>
                          <m:t>𝚺</m:t>
                        </m:r>
                      </m:oMath>
                    </m:oMathPara>
                  </a14:m>
                  <a:endParaRPr lang="zh-CN" altLang="en-US" sz="5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4070430" y="5642374"/>
                  <a:ext cx="313184" cy="830997"/>
                </a:xfrm>
                <a:prstGeom prst="rect">
                  <a:avLst/>
                </a:prstGeom>
                <a:blipFill>
                  <a:blip r:embed="rId8"/>
                  <a:stretch>
                    <a:fillRect r="-41860"/>
                  </a:stretch>
                </a:blipFill>
              </p:spPr>
              <p:txBody>
                <a:bodyPr/>
                <a:lstStyle/>
                <a:p>
                  <a:r>
                    <a:rPr lang="zh-CN" altLang="en-US">
                      <a:noFill/>
                    </a:rPr>
                    <a:t> </a:t>
                  </a:r>
                </a:p>
              </p:txBody>
            </p:sp>
          </mc:Fallback>
        </mc:AlternateContent>
        <p:sp>
          <p:nvSpPr>
            <p:cNvPr id="20" name="Arc 19"/>
            <p:cNvSpPr/>
            <p:nvPr/>
          </p:nvSpPr>
          <p:spPr>
            <a:xfrm rot="16200000">
              <a:off x="4080152" y="5913274"/>
              <a:ext cx="1253004" cy="360042"/>
            </a:xfrm>
            <a:prstGeom prst="arc">
              <a:avLst>
                <a:gd name="adj1" fmla="val 10908741"/>
                <a:gd name="adj2" fmla="val 2154449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1" name="TextBox 20"/>
                <p:cNvSpPr txBox="1"/>
                <p:nvPr/>
              </p:nvSpPr>
              <p:spPr>
                <a:xfrm>
                  <a:off x="4697284" y="5842429"/>
                  <a:ext cx="7596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𝝋</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m:t>
                            </m:r>
                          </m:e>
                        </m:d>
                      </m:oMath>
                    </m:oMathPara>
                  </a14:m>
                  <a:endParaRPr lang="zh-CN" alt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4697284" y="5842429"/>
                  <a:ext cx="759695" cy="430887"/>
                </a:xfrm>
                <a:prstGeom prst="rect">
                  <a:avLst/>
                </a:prstGeom>
                <a:blipFill>
                  <a:blip r:embed="rId9"/>
                  <a:stretch>
                    <a:fillRect r="-1942" b="-21053"/>
                  </a:stretch>
                </a:blipFill>
              </p:spPr>
              <p:txBody>
                <a:bodyPr/>
                <a:lstStyle/>
                <a:p>
                  <a:r>
                    <a:rPr lang="zh-CN" altLang="en-US">
                      <a:noFill/>
                    </a:rPr>
                    <a:t> </a:t>
                  </a:r>
                </a:p>
              </p:txBody>
            </p:sp>
          </mc:Fallback>
        </mc:AlternateContent>
        <p:cxnSp>
          <p:nvCxnSpPr>
            <p:cNvPr id="22" name="Straight Arrow Connector 21"/>
            <p:cNvCxnSpPr/>
            <p:nvPr/>
          </p:nvCxnSpPr>
          <p:spPr>
            <a:xfrm>
              <a:off x="5606750" y="6093294"/>
              <a:ext cx="16211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993647" y="5553816"/>
                  <a:ext cx="4845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𝒚</m:t>
                            </m:r>
                          </m:e>
                          <m:sub>
                            <m:r>
                              <m:rPr>
                                <m:sty m:val="p"/>
                              </m:rPr>
                              <a:rPr lang="en-US" altLang="zh-CN" i="1">
                                <a:latin typeface="Cambria Math" panose="02040503050406030204" pitchFamily="18" charset="0"/>
                              </a:rPr>
                              <m:t>n</m:t>
                            </m:r>
                          </m:sub>
                        </m:sSub>
                      </m:oMath>
                    </m:oMathPara>
                  </a14:m>
                  <a:endParaRPr lang="zh-CN" alt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6993647" y="5553816"/>
                  <a:ext cx="484555" cy="430887"/>
                </a:xfrm>
                <a:prstGeom prst="rect">
                  <a:avLst/>
                </a:prstGeom>
                <a:blipFill>
                  <a:blip r:embed="rId10"/>
                  <a:stretch>
                    <a:fillRect b="-21053"/>
                  </a:stretch>
                </a:blipFill>
              </p:spPr>
              <p:txBody>
                <a:bodyPr/>
                <a:lstStyle/>
                <a:p>
                  <a:r>
                    <a:rPr lang="zh-CN" altLang="en-US">
                      <a:noFill/>
                    </a:rPr>
                    <a:t> </a:t>
                  </a:r>
                </a:p>
              </p:txBody>
            </p:sp>
          </mc:Fallback>
        </mc:AlternateContent>
        <p:cxnSp>
          <p:nvCxnSpPr>
            <p:cNvPr id="24" name="Straight Arrow Connector 23"/>
            <p:cNvCxnSpPr/>
            <p:nvPr/>
          </p:nvCxnSpPr>
          <p:spPr>
            <a:xfrm>
              <a:off x="1403648" y="1671354"/>
              <a:ext cx="2304256" cy="32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403648" y="3244494"/>
              <a:ext cx="2304256" cy="32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446578" y="6077107"/>
              <a:ext cx="2304256" cy="323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2" idx="1"/>
            </p:cNvCxnSpPr>
            <p:nvPr/>
          </p:nvCxnSpPr>
          <p:spPr>
            <a:xfrm>
              <a:off x="1391365" y="1687541"/>
              <a:ext cx="2590718" cy="11391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1438892" y="1993862"/>
              <a:ext cx="2337169" cy="12491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6" idx="3"/>
            </p:cNvCxnSpPr>
            <p:nvPr/>
          </p:nvCxnSpPr>
          <p:spPr>
            <a:xfrm flipV="1">
              <a:off x="1471805" y="2129612"/>
              <a:ext cx="2487382" cy="39783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403648" y="3249560"/>
              <a:ext cx="2392146" cy="25994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18" idx="1"/>
            </p:cNvCxnSpPr>
            <p:nvPr/>
          </p:nvCxnSpPr>
          <p:spPr>
            <a:xfrm>
              <a:off x="1403088" y="1719915"/>
              <a:ext cx="2605633" cy="39151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12" idx="3"/>
            </p:cNvCxnSpPr>
            <p:nvPr/>
          </p:nvCxnSpPr>
          <p:spPr>
            <a:xfrm flipV="1">
              <a:off x="1497597" y="3743240"/>
              <a:ext cx="2484486" cy="23797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4489569" y="4509965"/>
                  <a:ext cx="2019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4489569" y="4509965"/>
                  <a:ext cx="201978"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1509772" y="4463143"/>
                  <a:ext cx="2019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1509772" y="4463143"/>
                  <a:ext cx="201978"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20124" y="2960947"/>
                  <a:ext cx="4685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oMath>
                    </m:oMathPara>
                  </a14:m>
                  <a:endParaRPr lang="zh-CN" alt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720124" y="2960947"/>
                  <a:ext cx="468526" cy="430887"/>
                </a:xfrm>
                <a:prstGeom prst="rect">
                  <a:avLst/>
                </a:prstGeom>
                <a:blipFill>
                  <a:blip r:embed="rId13"/>
                  <a:stretch>
                    <a:fillRect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791561" y="5832057"/>
                  <a:ext cx="48135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m:t>
                            </m:r>
                          </m:sub>
                        </m:sSub>
                      </m:oMath>
                    </m:oMathPara>
                  </a14:m>
                  <a:endParaRPr lang="zh-CN" altLang="en-US" dirty="0"/>
                </a:p>
              </p:txBody>
            </p:sp>
          </mc:Choice>
          <mc:Fallback xmlns="">
            <p:sp>
              <p:nvSpPr>
                <p:cNvPr id="59" name="TextBox 58"/>
                <p:cNvSpPr txBox="1">
                  <a:spLocks noRot="1" noChangeAspect="1" noMove="1" noResize="1" noEditPoints="1" noAdjustHandles="1" noChangeArrowheads="1" noChangeShapeType="1" noTextEdit="1"/>
                </p:cNvSpPr>
                <p:nvPr/>
              </p:nvSpPr>
              <p:spPr>
                <a:xfrm>
                  <a:off x="791561" y="5832057"/>
                  <a:ext cx="481350" cy="430887"/>
                </a:xfrm>
                <a:prstGeom prst="rect">
                  <a:avLst/>
                </a:prstGeom>
                <a:blipFill>
                  <a:blip r:embed="rId14"/>
                  <a:stretch>
                    <a:fillRect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773353" y="1438419"/>
                  <a:ext cx="4685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oMath>
                    </m:oMathPara>
                  </a14:m>
                  <a:endParaRPr lang="zh-CN" alt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773353" y="1438419"/>
                  <a:ext cx="468526" cy="430887"/>
                </a:xfrm>
                <a:prstGeom prst="rect">
                  <a:avLst/>
                </a:prstGeom>
                <a:blipFill>
                  <a:blip r:embed="rId15"/>
                  <a:stretch>
                    <a:fillRect b="-192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1926211" y="1102842"/>
                  <a:ext cx="70256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𝟏𝟏</m:t>
                            </m:r>
                          </m:sub>
                        </m:sSub>
                      </m:oMath>
                    </m:oMathPara>
                  </a14:m>
                  <a:endParaRPr lang="zh-CN" alt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1926211" y="1102842"/>
                  <a:ext cx="702564" cy="430887"/>
                </a:xfrm>
                <a:prstGeom prst="rect">
                  <a:avLst/>
                </a:prstGeom>
                <a:blipFill>
                  <a:blip r:embed="rId16"/>
                  <a:stretch>
                    <a:fillRect b="-192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2443232" y="1715641"/>
                  <a:ext cx="70256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𝟏𝟐</m:t>
                            </m:r>
                          </m:sub>
                        </m:sSub>
                      </m:oMath>
                    </m:oMathPara>
                  </a14:m>
                  <a:endParaRPr lang="zh-CN" alt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443232" y="1715641"/>
                  <a:ext cx="702564" cy="430887"/>
                </a:xfrm>
                <a:prstGeom prst="rect">
                  <a:avLst/>
                </a:prstGeom>
                <a:blipFill>
                  <a:blip r:embed="rId17"/>
                  <a:stretch>
                    <a:fillRect b="-192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1226635" y="2171151"/>
                  <a:ext cx="71538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r>
                              <a:rPr lang="en-US" altLang="zh-CN" b="1" i="1" smtClean="0">
                                <a:latin typeface="Cambria Math" panose="02040503050406030204" pitchFamily="18" charset="0"/>
                              </a:rPr>
                              <m:t>𝒏</m:t>
                            </m:r>
                          </m:sub>
                        </m:sSub>
                      </m:oMath>
                    </m:oMathPara>
                  </a14:m>
                  <a:endParaRPr lang="zh-CN" altLang="en-US" dirty="0"/>
                </a:p>
              </p:txBody>
            </p:sp>
          </mc:Choice>
          <mc:Fallback xmlns="">
            <p:sp>
              <p:nvSpPr>
                <p:cNvPr id="64" name="TextBox 63"/>
                <p:cNvSpPr txBox="1">
                  <a:spLocks noRot="1" noChangeAspect="1" noMove="1" noResize="1" noEditPoints="1" noAdjustHandles="1" noChangeArrowheads="1" noChangeShapeType="1" noTextEdit="1"/>
                </p:cNvSpPr>
                <p:nvPr/>
              </p:nvSpPr>
              <p:spPr>
                <a:xfrm>
                  <a:off x="1226635" y="2171151"/>
                  <a:ext cx="715389" cy="430887"/>
                </a:xfrm>
                <a:prstGeom prst="rect">
                  <a:avLst/>
                </a:prstGeom>
                <a:blipFill>
                  <a:blip r:embed="rId18"/>
                  <a:stretch>
                    <a:fillRect r="-1031" b="-2105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6" name="Rectangle 65"/>
              <p:cNvSpPr/>
              <p:nvPr/>
            </p:nvSpPr>
            <p:spPr>
              <a:xfrm>
                <a:off x="5787166" y="1822659"/>
                <a:ext cx="3364896" cy="258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1" i="1" smtClean="0">
                              <a:latin typeface="Cambria Math" panose="02040503050406030204" pitchFamily="18" charset="0"/>
                            </a:rPr>
                            <m:t>𝒋</m:t>
                          </m:r>
                        </m:sub>
                      </m:sSub>
                      <m:r>
                        <a:rPr lang="en-US" altLang="zh-CN" sz="2400" b="1" i="1" smtClean="0">
                          <a:latin typeface="Cambria Math" panose="02040503050406030204" pitchFamily="18" charset="0"/>
                        </a:rPr>
                        <m:t>=</m:t>
                      </m:r>
                      <m:r>
                        <a:rPr lang="zh-CN" altLang="en-US" sz="2400" i="1">
                          <a:latin typeface="Cambria Math" panose="02040503050406030204" pitchFamily="18" charset="0"/>
                        </a:rPr>
                        <m:t>𝝋</m:t>
                      </m:r>
                      <m:d>
                        <m:dPr>
                          <m:ctrlPr>
                            <a:rPr lang="en-US" altLang="zh-CN" sz="2400" b="1" i="1" smtClean="0">
                              <a:latin typeface="Cambria Math" panose="02040503050406030204" pitchFamily="18" charset="0"/>
                            </a:rPr>
                          </m:ctrlPr>
                        </m:dPr>
                        <m:e>
                          <m:nary>
                            <m:naryPr>
                              <m:chr m:val="∑"/>
                              <m:limLoc m:val="subSup"/>
                              <m:ctrlPr>
                                <a:rPr lang="en-US" altLang="zh-CN" sz="2400" b="1" i="1" smtClean="0">
                                  <a:latin typeface="Cambria Math" panose="02040503050406030204" pitchFamily="18" charset="0"/>
                                </a:rPr>
                              </m:ctrlPr>
                            </m:naryPr>
                            <m:sub>
                              <m:r>
                                <m:rPr>
                                  <m:brk m:alnAt="25"/>
                                </m:rP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sub>
                            <m:sup>
                              <m:r>
                                <a:rPr lang="en-US" altLang="zh-CN" sz="2400" b="1" i="1" smtClean="0">
                                  <a:latin typeface="Cambria Math" panose="02040503050406030204" pitchFamily="18" charset="0"/>
                                </a:rPr>
                                <m:t>𝒏</m:t>
                              </m:r>
                            </m:sup>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𝒋𝒊</m:t>
                                  </m:r>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Sub>
                            </m:e>
                          </m:nary>
                        </m:e>
                      </m:d>
                    </m:oMath>
                  </m:oMathPara>
                </a14:m>
                <a:endParaRPr lang="en-US" altLang="zh-CN" sz="2400" dirty="0"/>
              </a:p>
              <a:p>
                <a:pPr/>
                <a14:m>
                  <m:oMathPara xmlns:m="http://schemas.openxmlformats.org/officeDocument/2006/math">
                    <m:oMathParaPr>
                      <m:jc m:val="centerGroup"/>
                    </m:oMathParaPr>
                    <m:oMath xmlns:m="http://schemas.openxmlformats.org/officeDocument/2006/math">
                      <m:r>
                        <a:rPr kumimoji="0" lang="en-US" altLang="zh-CN" sz="2400" b="0" i="1">
                          <a:latin typeface="Cambria Math" panose="02040503050406030204" pitchFamily="18" charset="0"/>
                        </a:rPr>
                        <m:t>=</m:t>
                      </m:r>
                      <m:d>
                        <m:dPr>
                          <m:begChr m:val="{"/>
                          <m:endChr m:val=""/>
                          <m:ctrlPr>
                            <a:rPr kumimoji="0" lang="en-US" altLang="zh-CN" sz="2400" b="0" i="1">
                              <a:latin typeface="Cambria Math" panose="02040503050406030204" pitchFamily="18" charset="0"/>
                            </a:rPr>
                          </m:ctrlPr>
                        </m:dPr>
                        <m:e>
                          <m:eqArr>
                            <m:eqArrPr>
                              <m:ctrlPr>
                                <a:rPr kumimoji="0" lang="en-US" altLang="zh-CN" sz="2400" b="0" i="1">
                                  <a:latin typeface="Cambria Math" panose="02040503050406030204" pitchFamily="18" charset="0"/>
                                </a:rPr>
                              </m:ctrlPr>
                            </m:eqArrPr>
                            <m:e>
                              <m:r>
                                <a:rPr kumimoji="0" lang="en-US" altLang="zh-CN" sz="2400" b="0" i="1">
                                  <a:latin typeface="Cambria Math" panose="02040503050406030204" pitchFamily="18" charset="0"/>
                                </a:rPr>
                                <m:t>1,</m:t>
                              </m:r>
                              <m:nary>
                                <m:naryPr>
                                  <m:chr m:val="∑"/>
                                  <m:limLoc m:val="subSup"/>
                                  <m:ctrlPr>
                                    <a:rPr kumimoji="0" lang="en-US" altLang="zh-CN" sz="2400" b="0" i="1">
                                      <a:latin typeface="Cambria Math" panose="02040503050406030204" pitchFamily="18" charset="0"/>
                                    </a:rPr>
                                  </m:ctrlPr>
                                </m:naryPr>
                                <m:sub>
                                  <m:r>
                                    <m:rPr>
                                      <m:brk m:alnAt="25"/>
                                    </m:rPr>
                                    <a:rPr kumimoji="0" lang="en-US" altLang="zh-CN" sz="2400" b="0" i="1">
                                      <a:latin typeface="Cambria Math" panose="02040503050406030204" pitchFamily="18" charset="0"/>
                                    </a:rPr>
                                    <m:t>𝑖</m:t>
                                  </m:r>
                                  <m:r>
                                    <a:rPr kumimoji="0" lang="en-US" altLang="zh-CN" sz="2400" b="0" i="1">
                                      <a:latin typeface="Cambria Math" panose="02040503050406030204" pitchFamily="18" charset="0"/>
                                    </a:rPr>
                                    <m:t>=0</m:t>
                                  </m:r>
                                </m:sub>
                                <m:sup>
                                  <m:r>
                                    <a:rPr kumimoji="0" lang="en-US" altLang="zh-CN" sz="2400" b="0" i="1">
                                      <a:latin typeface="Cambria Math" panose="02040503050406030204" pitchFamily="18" charset="0"/>
                                    </a:rPr>
                                    <m:t>𝑛</m:t>
                                  </m:r>
                                </m:sup>
                                <m:e>
                                  <m:sSub>
                                    <m:sSubPr>
                                      <m:ctrlPr>
                                        <a:rPr kumimoji="0" lang="en-US" altLang="zh-CN" sz="2400" b="0" i="1">
                                          <a:latin typeface="Cambria Math" panose="02040503050406030204" pitchFamily="18" charset="0"/>
                                        </a:rPr>
                                      </m:ctrlPr>
                                    </m:sSubPr>
                                    <m:e>
                                      <m:r>
                                        <a:rPr kumimoji="0" lang="en-US" altLang="zh-CN" sz="2400" b="0" i="1">
                                          <a:latin typeface="Cambria Math" panose="02040503050406030204" pitchFamily="18" charset="0"/>
                                        </a:rPr>
                                        <m:t>𝑤</m:t>
                                      </m:r>
                                    </m:e>
                                    <m:sub>
                                      <m:r>
                                        <a:rPr kumimoji="0" lang="en-US" altLang="zh-CN" sz="2400" b="0" i="1" smtClean="0">
                                          <a:latin typeface="Cambria Math" panose="02040503050406030204" pitchFamily="18" charset="0"/>
                                        </a:rPr>
                                        <m:t>𝑗</m:t>
                                      </m:r>
                                      <m:r>
                                        <a:rPr kumimoji="0" lang="en-US" altLang="zh-CN" sz="2400" b="0" i="1">
                                          <a:latin typeface="Cambria Math" panose="02040503050406030204" pitchFamily="18" charset="0"/>
                                        </a:rPr>
                                        <m:t>𝑖</m:t>
                                      </m:r>
                                    </m:sub>
                                  </m:sSub>
                                  <m:sSub>
                                    <m:sSubPr>
                                      <m:ctrlPr>
                                        <a:rPr kumimoji="0" lang="en-US" altLang="zh-CN" sz="2400" b="0" i="1">
                                          <a:latin typeface="Cambria Math" panose="02040503050406030204" pitchFamily="18" charset="0"/>
                                        </a:rPr>
                                      </m:ctrlPr>
                                    </m:sSubPr>
                                    <m:e>
                                      <m:r>
                                        <a:rPr kumimoji="0" lang="en-US" altLang="zh-CN" sz="2400" b="0" i="1">
                                          <a:latin typeface="Cambria Math" panose="02040503050406030204" pitchFamily="18" charset="0"/>
                                        </a:rPr>
                                        <m:t>𝑥</m:t>
                                      </m:r>
                                    </m:e>
                                    <m:sub>
                                      <m:r>
                                        <a:rPr kumimoji="0" lang="en-US" altLang="zh-CN" sz="2400" b="0" i="1">
                                          <a:latin typeface="Cambria Math" panose="02040503050406030204" pitchFamily="18" charset="0"/>
                                        </a:rPr>
                                        <m:t>𝑖</m:t>
                                      </m:r>
                                    </m:sub>
                                  </m:sSub>
                                </m:e>
                              </m:nary>
                              <m:r>
                                <a:rPr kumimoji="0" lang="en-US" altLang="zh-CN" sz="2400" b="0" i="1">
                                  <a:latin typeface="Cambria Math" panose="02040503050406030204" pitchFamily="18" charset="0"/>
                                </a:rPr>
                                <m:t>≥0</m:t>
                              </m:r>
                            </m:e>
                            <m:e>
                              <m:r>
                                <a:rPr kumimoji="0" lang="en-US" altLang="zh-CN" sz="2400" b="0" i="1">
                                  <a:latin typeface="Cambria Math" panose="02040503050406030204" pitchFamily="18" charset="0"/>
                                </a:rPr>
                                <m:t>&amp;−1,</m:t>
                              </m:r>
                              <m:nary>
                                <m:naryPr>
                                  <m:chr m:val="∑"/>
                                  <m:limLoc m:val="subSup"/>
                                  <m:ctrlPr>
                                    <a:rPr kumimoji="0" lang="en-US" altLang="zh-CN" sz="2400" b="0" i="1">
                                      <a:latin typeface="Cambria Math" panose="02040503050406030204" pitchFamily="18" charset="0"/>
                                    </a:rPr>
                                  </m:ctrlPr>
                                </m:naryPr>
                                <m:sub>
                                  <m:r>
                                    <m:rPr>
                                      <m:brk m:alnAt="25"/>
                                    </m:rPr>
                                    <a:rPr kumimoji="0" lang="en-US" altLang="zh-CN" sz="2400" b="0" i="1">
                                      <a:latin typeface="Cambria Math" panose="02040503050406030204" pitchFamily="18" charset="0"/>
                                    </a:rPr>
                                    <m:t>𝑖</m:t>
                                  </m:r>
                                  <m:r>
                                    <a:rPr kumimoji="0" lang="en-US" altLang="zh-CN" sz="2400" b="0" i="1">
                                      <a:latin typeface="Cambria Math" panose="02040503050406030204" pitchFamily="18" charset="0"/>
                                    </a:rPr>
                                    <m:t>=0</m:t>
                                  </m:r>
                                </m:sub>
                                <m:sup>
                                  <m:r>
                                    <a:rPr kumimoji="0" lang="en-US" altLang="zh-CN" sz="2400" b="0" i="1">
                                      <a:latin typeface="Cambria Math" panose="02040503050406030204" pitchFamily="18" charset="0"/>
                                    </a:rPr>
                                    <m:t>𝑛</m:t>
                                  </m:r>
                                </m:sup>
                                <m:e>
                                  <m:sSub>
                                    <m:sSubPr>
                                      <m:ctrlPr>
                                        <a:rPr kumimoji="0" lang="en-US" altLang="zh-CN" sz="2400" b="0" i="1">
                                          <a:latin typeface="Cambria Math" panose="02040503050406030204" pitchFamily="18" charset="0"/>
                                        </a:rPr>
                                      </m:ctrlPr>
                                    </m:sSubPr>
                                    <m:e>
                                      <m:r>
                                        <a:rPr kumimoji="0" lang="en-US" altLang="zh-CN" sz="2400" b="0" i="1">
                                          <a:latin typeface="Cambria Math" panose="02040503050406030204" pitchFamily="18" charset="0"/>
                                        </a:rPr>
                                        <m:t>𝑤</m:t>
                                      </m:r>
                                    </m:e>
                                    <m:sub>
                                      <m:r>
                                        <a:rPr kumimoji="0" lang="en-US" altLang="zh-CN" sz="2400" b="0" i="1" smtClean="0">
                                          <a:latin typeface="Cambria Math" panose="02040503050406030204" pitchFamily="18" charset="0"/>
                                        </a:rPr>
                                        <m:t>𝑗</m:t>
                                      </m:r>
                                      <m:r>
                                        <a:rPr kumimoji="0" lang="en-US" altLang="zh-CN" sz="2400" b="0" i="1">
                                          <a:latin typeface="Cambria Math" panose="02040503050406030204" pitchFamily="18" charset="0"/>
                                        </a:rPr>
                                        <m:t>𝑖</m:t>
                                      </m:r>
                                    </m:sub>
                                  </m:sSub>
                                  <m:sSub>
                                    <m:sSubPr>
                                      <m:ctrlPr>
                                        <a:rPr kumimoji="0" lang="en-US" altLang="zh-CN" sz="2400" b="0" i="1" smtClean="0">
                                          <a:latin typeface="Cambria Math" panose="02040503050406030204" pitchFamily="18" charset="0"/>
                                        </a:rPr>
                                      </m:ctrlPr>
                                    </m:sSubPr>
                                    <m:e>
                                      <m:r>
                                        <a:rPr kumimoji="0" lang="en-US" altLang="zh-CN" sz="2400" b="0" i="1">
                                          <a:latin typeface="Cambria Math" panose="02040503050406030204" pitchFamily="18" charset="0"/>
                                        </a:rPr>
                                        <m:t>𝑥</m:t>
                                      </m:r>
                                    </m:e>
                                    <m:sub>
                                      <m:r>
                                        <a:rPr kumimoji="0" lang="en-US" altLang="zh-CN" sz="2400" b="0" i="1">
                                          <a:latin typeface="Cambria Math" panose="02040503050406030204" pitchFamily="18" charset="0"/>
                                        </a:rPr>
                                        <m:t>𝑖</m:t>
                                      </m:r>
                                    </m:sub>
                                  </m:sSub>
                                </m:e>
                              </m:nary>
                              <m:r>
                                <a:rPr kumimoji="0" lang="en-US" altLang="zh-CN" sz="2400" b="0" i="1">
                                  <a:latin typeface="Cambria Math" panose="02040503050406030204" pitchFamily="18" charset="0"/>
                                </a:rPr>
                                <m:t>&lt;0</m:t>
                              </m:r>
                            </m:e>
                          </m:eqArr>
                        </m:e>
                      </m:d>
                    </m:oMath>
                  </m:oMathPara>
                </a14:m>
                <a:endParaRPr lang="zh-CN" altLang="en-US" dirty="0"/>
              </a:p>
            </p:txBody>
          </p:sp>
        </mc:Choice>
        <mc:Fallback xmlns="">
          <p:sp>
            <p:nvSpPr>
              <p:cNvPr id="66" name="Rectangle 65"/>
              <p:cNvSpPr>
                <a:spLocks noRot="1" noChangeAspect="1" noMove="1" noResize="1" noEditPoints="1" noAdjustHandles="1" noChangeArrowheads="1" noChangeShapeType="1" noTextEdit="1"/>
              </p:cNvSpPr>
              <p:nvPr/>
            </p:nvSpPr>
            <p:spPr>
              <a:xfrm>
                <a:off x="5787166" y="1822659"/>
                <a:ext cx="3364896" cy="2586990"/>
              </a:xfrm>
              <a:prstGeom prst="rect">
                <a:avLst/>
              </a:prstGeom>
              <a:blipFill>
                <a:blip r:embed="rId19"/>
                <a:stretch>
                  <a:fillRect/>
                </a:stretch>
              </a:blipFill>
            </p:spPr>
            <p:txBody>
              <a:bodyPr/>
              <a:lstStyle/>
              <a:p>
                <a:r>
                  <a:rPr lang="zh-CN" altLang="en-US">
                    <a:noFill/>
                  </a:rPr>
                  <a:t> </a:t>
                </a:r>
              </a:p>
            </p:txBody>
          </p:sp>
        </mc:Fallback>
      </mc:AlternateContent>
      <p:sp>
        <p:nvSpPr>
          <p:cNvPr id="43" name="标题 1"/>
          <p:cNvSpPr>
            <a:spLocks noGrp="1"/>
          </p:cNvSpPr>
          <p:nvPr>
            <p:ph type="title"/>
          </p:nvPr>
        </p:nvSpPr>
        <p:spPr>
          <a:xfrm>
            <a:off x="457200" y="557213"/>
            <a:ext cx="8229600" cy="1143000"/>
          </a:xfrm>
        </p:spPr>
        <p:txBody>
          <a:bodyPr/>
          <a:lstStyle/>
          <a:p>
            <a:pPr>
              <a:defRPr/>
            </a:pPr>
            <a:r>
              <a:rPr lang="zh-CN" altLang="en-US" dirty="0"/>
              <a:t>单层感知网络</a:t>
            </a:r>
          </a:p>
        </p:txBody>
      </p:sp>
      <p:pic>
        <p:nvPicPr>
          <p:cNvPr id="25" name="Picture 24"/>
          <p:cNvPicPr>
            <a:picLocks noChangeAspect="1"/>
          </p:cNvPicPr>
          <p:nvPr/>
        </p:nvPicPr>
        <p:blipFill rotWithShape="1">
          <a:blip r:embed="rId20"/>
          <a:srcRect t="-1" r="18817" b="-376"/>
          <a:stretch/>
        </p:blipFill>
        <p:spPr>
          <a:xfrm>
            <a:off x="6175666" y="4894095"/>
            <a:ext cx="2647895" cy="1560460"/>
          </a:xfrm>
          <a:prstGeom prst="rect">
            <a:avLst/>
          </a:prstGeom>
        </p:spPr>
      </p:pic>
      <p:sp>
        <p:nvSpPr>
          <p:cNvPr id="45" name="文本占位符 3"/>
          <p:cNvSpPr>
            <a:spLocks noGrp="1"/>
          </p:cNvSpPr>
          <p:nvPr>
            <p:ph type="body" sz="quarter" idx="14"/>
          </p:nvPr>
        </p:nvSpPr>
        <p:spPr>
          <a:xfrm>
            <a:off x="6444209" y="51135"/>
            <a:ext cx="2520280" cy="433387"/>
          </a:xfrm>
        </p:spPr>
        <p:txBody>
          <a:bodyPr/>
          <a:lstStyle/>
          <a:p>
            <a:endParaRPr lang="zh-CN" altLang="en-US" dirty="0"/>
          </a:p>
        </p:txBody>
      </p:sp>
    </p:spTree>
    <p:extLst>
      <p:ext uri="{BB962C8B-B14F-4D97-AF65-F5344CB8AC3E}">
        <p14:creationId xmlns:p14="http://schemas.microsoft.com/office/powerpoint/2010/main" val="12260619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130</a:t>
            </a:fld>
            <a:endParaRPr lang="en-US" altLang="zh-CN"/>
          </a:p>
        </p:txBody>
      </p:sp>
      <mc:AlternateContent xmlns:mc="http://schemas.openxmlformats.org/markup-compatibility/2006" xmlns:a14="http://schemas.microsoft.com/office/drawing/2010/main">
        <mc:Choice Requires="a14">
          <p:sp>
            <p:nvSpPr>
              <p:cNvPr id="10" name="内容占位符 2"/>
              <p:cNvSpPr txBox="1">
                <a:spLocks/>
              </p:cNvSpPr>
              <p:nvPr/>
            </p:nvSpPr>
            <p:spPr>
              <a:xfrm>
                <a:off x="467544" y="1156129"/>
                <a:ext cx="8219256" cy="5373216"/>
              </a:xfrm>
              <a:prstGeom prst="rect">
                <a:avLst/>
              </a:prstGeom>
            </p:spPr>
            <p:txBody>
              <a:bodyPr>
                <a:normAutofit fontScale="925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buFont typeface="Arial" panose="020B0604020202020204" pitchFamily="34" charset="0"/>
                  <a:buNone/>
                </a:pPr>
                <a:r>
                  <a:rPr kumimoji="0" lang="en-US" altLang="zh-CN" sz="2800" b="1" dirty="0">
                    <a:solidFill>
                      <a:srgbClr val="00B050"/>
                    </a:solidFill>
                    <a:latin typeface="隶书" panose="02010509060101010101" pitchFamily="49" charset="-122"/>
                    <a:ea typeface="隶书" panose="02010509060101010101" pitchFamily="49" charset="-122"/>
                  </a:rPr>
                  <a:t>Jacobian</a:t>
                </a:r>
                <a:r>
                  <a:rPr kumimoji="0" lang="zh-CN" altLang="en-US" sz="2800" b="1" dirty="0">
                    <a:solidFill>
                      <a:srgbClr val="00B050"/>
                    </a:solidFill>
                    <a:latin typeface="隶书" panose="02010509060101010101" pitchFamily="49" charset="-122"/>
                    <a:ea typeface="隶书" panose="02010509060101010101" pitchFamily="49" charset="-122"/>
                  </a:rPr>
                  <a:t>矩阵的替代方法：</a:t>
                </a:r>
                <a:endParaRPr kumimoji="0" lang="en-US" altLang="zh-CN" sz="2800" b="1" dirty="0">
                  <a:solidFill>
                    <a:srgbClr val="00B050"/>
                  </a:solidFill>
                  <a:latin typeface="隶书" panose="02010509060101010101" pitchFamily="49" charset="-122"/>
                  <a:ea typeface="隶书" panose="02010509060101010101" pitchFamily="49" charset="-122"/>
                </a:endParaRPr>
              </a:p>
              <a:p>
                <a:pPr marL="360000" indent="0">
                  <a:spcBef>
                    <a:spcPts val="1200"/>
                  </a:spcBef>
                  <a:buFont typeface="Arial" panose="020B0604020202020204" pitchFamily="34" charset="0"/>
                  <a:buNone/>
                </a:pPr>
                <a:r>
                  <a:rPr kumimoji="0" lang="en-US" altLang="zh-CN" sz="2600" b="0" dirty="0">
                    <a:latin typeface="隶书" panose="02010509060101010101" pitchFamily="49" charset="-122"/>
                    <a:ea typeface="隶书" panose="02010509060101010101" pitchFamily="49" charset="-122"/>
                  </a:rPr>
                  <a:t>(1) </a:t>
                </a:r>
                <a:r>
                  <a:rPr kumimoji="0" lang="zh-CN" altLang="en-US" sz="2600" b="0" dirty="0">
                    <a:latin typeface="隶书" panose="02010509060101010101" pitchFamily="49" charset="-122"/>
                    <a:ea typeface="隶书" panose="02010509060101010101" pitchFamily="49" charset="-122"/>
                  </a:rPr>
                  <a:t>摄动法</a:t>
                </a:r>
                <a:endParaRPr kumimoji="0" lang="en-US" altLang="zh-CN" sz="2600" b="0" dirty="0">
                  <a:latin typeface="隶书" panose="02010509060101010101" pitchFamily="49" charset="-122"/>
                  <a:ea typeface="隶书" panose="02010509060101010101" pitchFamily="49" charset="-122"/>
                </a:endParaRPr>
              </a:p>
              <a:p>
                <a:pPr marL="900000" indent="0">
                  <a:buFont typeface="Arial" panose="020B0604020202020204" pitchFamily="34" charset="0"/>
                  <a:buNone/>
                </a:pPr>
                <a:r>
                  <a:rPr kumimoji="0" lang="zh-CN" altLang="en-US" sz="2400" b="0" dirty="0">
                    <a:latin typeface="隶书" panose="02010509060101010101" pitchFamily="49" charset="-122"/>
                    <a:ea typeface="隶书" panose="02010509060101010101" pitchFamily="49" charset="-122"/>
                  </a:rPr>
                  <a:t>用</a:t>
                </a:r>
                <a14:m>
                  <m:oMath xmlns:m="http://schemas.openxmlformats.org/officeDocument/2006/math">
                    <m:f>
                      <m:fPr>
                        <m:ctrlPr>
                          <a:rPr kumimoji="0" lang="en-US" altLang="zh-CN" sz="2400" b="0" i="1" smtClean="0">
                            <a:latin typeface="Cambria Math" panose="02040503050406030204" pitchFamily="18" charset="0"/>
                            <a:ea typeface="宋体" pitchFamily="2" charset="-122"/>
                          </a:rPr>
                        </m:ctrlPr>
                      </m:fPr>
                      <m:num>
                        <m:r>
                          <m:rPr>
                            <m:sty m:val="p"/>
                          </m:rPr>
                          <a:rPr kumimoji="0" lang="el-GR" altLang="zh-CN" sz="2400" b="0" smtClean="0">
                            <a:latin typeface="Cambria Math"/>
                            <a:ea typeface="宋体" pitchFamily="2" charset="-122"/>
                          </a:rPr>
                          <m:t>Δ</m:t>
                        </m:r>
                        <m:r>
                          <a:rPr kumimoji="0" lang="en-US" altLang="zh-CN" sz="2400" b="0" i="1" smtClean="0">
                            <a:latin typeface="Cambria Math"/>
                            <a:ea typeface="宋体" pitchFamily="2" charset="-122"/>
                          </a:rPr>
                          <m:t>𝑦</m:t>
                        </m:r>
                      </m:num>
                      <m:den>
                        <m:r>
                          <m:rPr>
                            <m:sty m:val="p"/>
                          </m:rPr>
                          <a:rPr kumimoji="0" lang="el-GR" altLang="zh-CN" sz="2400" b="0" smtClean="0">
                            <a:latin typeface="Cambria Math"/>
                            <a:ea typeface="宋体" pitchFamily="2" charset="-122"/>
                          </a:rPr>
                          <m:t>Δ</m:t>
                        </m:r>
                        <m:r>
                          <a:rPr kumimoji="0" lang="en-US" altLang="zh-CN" sz="2400" b="0" i="1" smtClean="0">
                            <a:latin typeface="Cambria Math"/>
                            <a:ea typeface="宋体" pitchFamily="2" charset="-122"/>
                          </a:rPr>
                          <m:t>𝑢</m:t>
                        </m:r>
                      </m:den>
                    </m:f>
                  </m:oMath>
                </a14:m>
                <a:r>
                  <a:rPr kumimoji="0" lang="zh-CN" altLang="en-US" sz="2400" b="0" dirty="0">
                    <a:latin typeface="隶书" panose="02010509060101010101" pitchFamily="49" charset="-122"/>
                    <a:ea typeface="隶书" panose="02010509060101010101" pitchFamily="49" charset="-122"/>
                  </a:rPr>
                  <a:t>代替</a:t>
                </a:r>
                <a14:m>
                  <m:oMath xmlns:m="http://schemas.openxmlformats.org/officeDocument/2006/math">
                    <m:f>
                      <m:fPr>
                        <m:ctrlPr>
                          <a:rPr kumimoji="0" lang="en-US" altLang="zh-CN" sz="2400" b="0" i="1" smtClean="0">
                            <a:latin typeface="Cambria Math" panose="02040503050406030204" pitchFamily="18" charset="0"/>
                            <a:ea typeface="宋体" pitchFamily="2" charset="-122"/>
                          </a:rPr>
                        </m:ctrlPr>
                      </m:fPr>
                      <m:num>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𝑦</m:t>
                        </m:r>
                      </m:num>
                      <m:den>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𝑢</m:t>
                        </m:r>
                      </m:den>
                    </m:f>
                  </m:oMath>
                </a14:m>
                <a:r>
                  <a:rPr kumimoji="0" lang="zh-CN" altLang="en-US" sz="2400" b="0" dirty="0">
                    <a:latin typeface="隶书" panose="02010509060101010101" pitchFamily="49" charset="-122"/>
                    <a:ea typeface="隶书" panose="02010509060101010101" pitchFamily="49" charset="-122"/>
                  </a:rPr>
                  <a:t>，采样周期短时可行。</a:t>
                </a:r>
              </a:p>
              <a:p>
                <a:pPr marL="360000" indent="0">
                  <a:spcBef>
                    <a:spcPts val="1200"/>
                  </a:spcBef>
                  <a:buFont typeface="Arial" panose="020B0604020202020204" pitchFamily="34" charset="0"/>
                  <a:buNone/>
                </a:pPr>
                <a:r>
                  <a:rPr kumimoji="0" lang="en-US" altLang="zh-CN" sz="2600" b="0" dirty="0">
                    <a:latin typeface="隶书" panose="02010509060101010101" pitchFamily="49" charset="-122"/>
                    <a:ea typeface="隶书" panose="02010509060101010101" pitchFamily="49" charset="-122"/>
                  </a:rPr>
                  <a:t>(2) </a:t>
                </a:r>
                <a:r>
                  <a:rPr kumimoji="0" lang="zh-CN" altLang="en-US" sz="2600" b="0" dirty="0">
                    <a:latin typeface="隶书" panose="02010509060101010101" pitchFamily="49" charset="-122"/>
                    <a:ea typeface="隶书" panose="02010509060101010101" pitchFamily="49" charset="-122"/>
                  </a:rPr>
                  <a:t>符号函数法 </a:t>
                </a:r>
                <a:endParaRPr kumimoji="0" lang="en-US" altLang="zh-CN" sz="2600" b="0" dirty="0">
                  <a:latin typeface="隶书" panose="02010509060101010101" pitchFamily="49" charset="-122"/>
                  <a:ea typeface="隶书" panose="02010509060101010101" pitchFamily="49" charset="-122"/>
                </a:endParaRPr>
              </a:p>
              <a:p>
                <a:pPr marL="900000" indent="0">
                  <a:buFont typeface="Arial" panose="020B0604020202020204" pitchFamily="34" charset="0"/>
                  <a:buNone/>
                </a:pPr>
                <a:r>
                  <a:rPr kumimoji="0" lang="zh-CN" altLang="en-US" sz="2400" b="0" dirty="0">
                    <a:latin typeface="隶书" panose="02010509060101010101" pitchFamily="49" charset="-122"/>
                    <a:ea typeface="隶书" panose="02010509060101010101" pitchFamily="49" charset="-122"/>
                  </a:rPr>
                  <a:t>用</a:t>
                </a:r>
                <a14:m>
                  <m:oMath xmlns:m="http://schemas.openxmlformats.org/officeDocument/2006/math">
                    <m:r>
                      <a:rPr kumimoji="0" lang="en-US" altLang="zh-CN" sz="2400" b="0" i="1" smtClean="0">
                        <a:latin typeface="Cambria Math"/>
                        <a:ea typeface="宋体" pitchFamily="2" charset="-122"/>
                      </a:rPr>
                      <m:t>𝑠𝑔𝑛</m:t>
                    </m:r>
                    <m:d>
                      <m:dPr>
                        <m:ctrlPr>
                          <a:rPr kumimoji="0" lang="en-US" altLang="zh-CN" sz="2400" b="0" i="1" smtClean="0">
                            <a:latin typeface="Cambria Math" panose="02040503050406030204" pitchFamily="18" charset="0"/>
                            <a:ea typeface="宋体" pitchFamily="2" charset="-122"/>
                          </a:rPr>
                        </m:ctrlPr>
                      </m:dPr>
                      <m:e>
                        <m:f>
                          <m:fPr>
                            <m:ctrlPr>
                              <a:rPr kumimoji="0" lang="en-US" altLang="zh-CN" sz="2400" b="0" i="1" smtClean="0">
                                <a:latin typeface="Cambria Math" panose="02040503050406030204" pitchFamily="18" charset="0"/>
                                <a:ea typeface="宋体" pitchFamily="2" charset="-122"/>
                              </a:rPr>
                            </m:ctrlPr>
                          </m:fPr>
                          <m:num>
                            <m:r>
                              <a:rPr kumimoji="0" lang="en-US" altLang="zh-CN" sz="2400" b="0" i="1" smtClean="0">
                                <a:latin typeface="Cambria Math"/>
                                <a:ea typeface="宋体" pitchFamily="2" charset="-122"/>
                              </a:rPr>
                              <m:t>𝑦</m:t>
                            </m:r>
                          </m:num>
                          <m:den>
                            <m:r>
                              <a:rPr kumimoji="0" lang="en-US" altLang="zh-CN" sz="2400" b="0" i="1" smtClean="0">
                                <a:latin typeface="Cambria Math"/>
                                <a:ea typeface="宋体" pitchFamily="2" charset="-122"/>
                              </a:rPr>
                              <m:t>𝑢</m:t>
                            </m:r>
                          </m:den>
                        </m:f>
                      </m:e>
                    </m:d>
                  </m:oMath>
                </a14:m>
                <a:r>
                  <a:rPr kumimoji="0" lang="zh-CN" altLang="en-US" sz="2400" b="0" dirty="0">
                    <a:latin typeface="隶书" panose="02010509060101010101" pitchFamily="49" charset="-122"/>
                    <a:ea typeface="隶书" panose="02010509060101010101" pitchFamily="49" charset="-122"/>
                  </a:rPr>
                  <a:t>代替</a:t>
                </a:r>
                <a14:m>
                  <m:oMath xmlns:m="http://schemas.openxmlformats.org/officeDocument/2006/math">
                    <m:f>
                      <m:fPr>
                        <m:ctrlPr>
                          <a:rPr kumimoji="0" lang="en-US" altLang="zh-CN" sz="2400" b="0" i="1">
                            <a:latin typeface="Cambria Math" panose="02040503050406030204" pitchFamily="18" charset="0"/>
                            <a:ea typeface="宋体" pitchFamily="2" charset="-122"/>
                          </a:rPr>
                        </m:ctrlPr>
                      </m:fPr>
                      <m:num>
                        <m:r>
                          <a:rPr kumimoji="0" lang="en-US" altLang="zh-CN" sz="2400" b="0" i="1">
                            <a:latin typeface="Cambria Math"/>
                            <a:ea typeface="宋体" pitchFamily="2" charset="-122"/>
                          </a:rPr>
                          <m:t>𝜕</m:t>
                        </m:r>
                        <m:r>
                          <a:rPr kumimoji="0" lang="en-US" altLang="zh-CN" sz="2400" b="0" i="1">
                            <a:latin typeface="Cambria Math"/>
                            <a:ea typeface="宋体" pitchFamily="2" charset="-122"/>
                          </a:rPr>
                          <m:t>𝑦</m:t>
                        </m:r>
                      </m:num>
                      <m:den>
                        <m:r>
                          <a:rPr kumimoji="0" lang="en-US" altLang="zh-CN" sz="2400" b="0" i="1">
                            <a:latin typeface="Cambria Math"/>
                            <a:ea typeface="宋体" pitchFamily="2" charset="-122"/>
                          </a:rPr>
                          <m:t>𝜕</m:t>
                        </m:r>
                        <m:r>
                          <a:rPr kumimoji="0" lang="en-US" altLang="zh-CN" sz="2400" b="0" i="1">
                            <a:latin typeface="Cambria Math"/>
                            <a:ea typeface="宋体" pitchFamily="2" charset="-122"/>
                          </a:rPr>
                          <m:t>𝑢</m:t>
                        </m:r>
                      </m:den>
                    </m:f>
                  </m:oMath>
                </a14:m>
                <a:r>
                  <a:rPr kumimoji="0" lang="zh-CN" altLang="en-US" sz="2400" b="0" dirty="0">
                    <a:latin typeface="隶书" panose="02010509060101010101" pitchFamily="49" charset="-122"/>
                    <a:ea typeface="隶书" panose="02010509060101010101" pitchFamily="49" charset="-122"/>
                  </a:rPr>
                  <a:t>，简单实用。</a:t>
                </a:r>
                <a:endParaRPr kumimoji="0" lang="en-US" altLang="zh-CN" sz="2400" b="0" dirty="0">
                  <a:latin typeface="隶书" panose="02010509060101010101" pitchFamily="49" charset="-122"/>
                  <a:ea typeface="隶书" panose="02010509060101010101" pitchFamily="49" charset="-122"/>
                </a:endParaRPr>
              </a:p>
              <a:p>
                <a:pPr marL="1080000" indent="0">
                  <a:buFont typeface="Arial" panose="020B0604020202020204" pitchFamily="34" charset="0"/>
                  <a:buNone/>
                </a:pPr>
                <a:r>
                  <a:rPr kumimoji="0" lang="zh-CN" altLang="en-US" sz="2000" b="0" dirty="0">
                    <a:latin typeface="隶书" panose="02010509060101010101" pitchFamily="49" charset="-122"/>
                    <a:ea typeface="隶书" panose="02010509060101010101" pitchFamily="49" charset="-122"/>
                  </a:rPr>
                  <a:t>对大多数系统，输出随输入变化的趋势易于知道。</a:t>
                </a:r>
              </a:p>
              <a:p>
                <a:pPr marL="360000" indent="0">
                  <a:buFont typeface="Arial" panose="020B0604020202020204" pitchFamily="34" charset="0"/>
                  <a:buNone/>
                </a:pPr>
                <a:r>
                  <a:rPr kumimoji="0" lang="en-US" altLang="zh-CN" sz="2600" b="0" dirty="0">
                    <a:latin typeface="隶书" panose="02010509060101010101" pitchFamily="49" charset="-122"/>
                    <a:ea typeface="隶书" panose="02010509060101010101" pitchFamily="49" charset="-122"/>
                  </a:rPr>
                  <a:t>(3) </a:t>
                </a:r>
                <a:r>
                  <a:rPr kumimoji="0" lang="zh-CN" altLang="en-US" sz="2600" b="0" dirty="0">
                    <a:latin typeface="隶书" panose="02010509060101010101" pitchFamily="49" charset="-122"/>
                    <a:ea typeface="隶书" panose="02010509060101010101" pitchFamily="49" charset="-122"/>
                  </a:rPr>
                  <a:t>前向神经网络建模仿真法</a:t>
                </a:r>
                <a:endParaRPr kumimoji="0" lang="en-US" altLang="zh-CN" sz="2600" b="0" dirty="0">
                  <a:latin typeface="隶书" panose="02010509060101010101" pitchFamily="49" charset="-122"/>
                  <a:ea typeface="隶书" panose="02010509060101010101" pitchFamily="49" charset="-122"/>
                </a:endParaRPr>
              </a:p>
              <a:p>
                <a:pPr marL="900000" indent="0" algn="just">
                  <a:spcBef>
                    <a:spcPts val="1200"/>
                  </a:spcBef>
                  <a:buFont typeface="Arial" panose="020B0604020202020204" pitchFamily="34" charset="0"/>
                  <a:buNone/>
                </a:pPr>
                <a:r>
                  <a:rPr kumimoji="0" lang="zh-CN" altLang="en-US" sz="2400" b="0" dirty="0">
                    <a:latin typeface="隶书" panose="02010509060101010101" pitchFamily="49" charset="-122"/>
                    <a:ea typeface="隶书" panose="02010509060101010101" pitchFamily="49" charset="-122"/>
                  </a:rPr>
                  <a:t>利用另一神经网络、以仿真方式对系统进行正向建模，得到系统的</a:t>
                </a:r>
                <a:r>
                  <a:rPr kumimoji="0" lang="en-US" altLang="zh-CN" sz="2400" b="0" dirty="0" err="1">
                    <a:latin typeface="Times New Roman" panose="02020603050405020304" pitchFamily="18" charset="0"/>
                    <a:ea typeface="隶书" panose="02010509060101010101" pitchFamily="49" charset="-122"/>
                    <a:cs typeface="Times New Roman" panose="02020603050405020304" pitchFamily="18" charset="0"/>
                  </a:rPr>
                  <a:t>Jacobian</a:t>
                </a:r>
                <a:r>
                  <a:rPr kumimoji="0" lang="zh-CN" altLang="en-US" sz="2400" b="0" dirty="0">
                    <a:latin typeface="隶书" panose="02010509060101010101" pitchFamily="49" charset="-122"/>
                    <a:ea typeface="隶书" panose="02010509060101010101" pitchFamily="49" charset="-122"/>
                  </a:rPr>
                  <a:t>矩阵信息。</a:t>
                </a:r>
              </a:p>
              <a:p>
                <a:pPr marL="360000" indent="0">
                  <a:spcBef>
                    <a:spcPts val="1200"/>
                  </a:spcBef>
                  <a:buFont typeface="Arial" panose="020B0604020202020204" pitchFamily="34" charset="0"/>
                  <a:buNone/>
                </a:pPr>
                <a:r>
                  <a:rPr kumimoji="0" lang="en-US" altLang="zh-CN" sz="2600" b="0" dirty="0">
                    <a:latin typeface="隶书" panose="02010509060101010101" pitchFamily="49" charset="-122"/>
                    <a:ea typeface="隶书" panose="02010509060101010101" pitchFamily="49" charset="-122"/>
                  </a:rPr>
                  <a:t>(4) </a:t>
                </a:r>
                <a:r>
                  <a:rPr kumimoji="0" lang="zh-CN" altLang="en-US" sz="2600" b="0" dirty="0">
                    <a:latin typeface="隶书" panose="02010509060101010101" pitchFamily="49" charset="-122"/>
                    <a:ea typeface="隶书" panose="02010509060101010101" pitchFamily="49" charset="-122"/>
                  </a:rPr>
                  <a:t>多神经网络自学习控制法 </a:t>
                </a:r>
              </a:p>
              <a:p>
                <a:pPr marL="900000" indent="0" algn="just">
                  <a:buFont typeface="Arial" panose="020B0604020202020204" pitchFamily="34" charset="0"/>
                  <a:buNone/>
                </a:pPr>
                <a:r>
                  <a:rPr kumimoji="0" lang="zh-CN" altLang="en-US" sz="2400" b="0" dirty="0">
                    <a:latin typeface="隶书" panose="02010509060101010101" pitchFamily="49" charset="-122"/>
                    <a:ea typeface="隶书" panose="02010509060101010101" pitchFamily="49" charset="-122"/>
                  </a:rPr>
                  <a:t>利用另一神经网络</a:t>
                </a:r>
                <a:r>
                  <a:rPr kumimoji="0" lang="en-US" altLang="zh-CN" sz="2400" b="0" dirty="0">
                    <a:latin typeface="隶书" panose="02010509060101010101" pitchFamily="49" charset="-122"/>
                    <a:ea typeface="隶书" panose="02010509060101010101" pitchFamily="49" charset="-122"/>
                  </a:rPr>
                  <a:t>(</a:t>
                </a:r>
                <a:r>
                  <a:rPr kumimoji="0" lang="zh-CN" altLang="en-US" sz="2400" b="0" dirty="0">
                    <a:latin typeface="隶书" panose="02010509060101010101" pitchFamily="49" charset="-122"/>
                    <a:ea typeface="隶书" panose="02010509060101010101" pitchFamily="49" charset="-122"/>
                  </a:rPr>
                  <a:t>辨识器</a:t>
                </a:r>
                <a:r>
                  <a:rPr kumimoji="0" lang="en-US" altLang="zh-CN" sz="2400" b="0" dirty="0">
                    <a:latin typeface="隶书" panose="02010509060101010101" pitchFamily="49" charset="-122"/>
                    <a:ea typeface="隶书" panose="02010509060101010101" pitchFamily="49" charset="-122"/>
                  </a:rPr>
                  <a:t>)</a:t>
                </a:r>
                <a:r>
                  <a:rPr kumimoji="0" lang="zh-CN" altLang="en-US" sz="2400" b="0" dirty="0">
                    <a:latin typeface="隶书" panose="02010509060101010101" pitchFamily="49" charset="-122"/>
                    <a:ea typeface="隶书" panose="02010509060101010101" pitchFamily="49" charset="-122"/>
                  </a:rPr>
                  <a:t>在线建立系统的逆模型，并利用期望输出产生期望的控制信号作为导师信号，实现神经网络控制器的有导师学习。</a:t>
                </a:r>
              </a:p>
            </p:txBody>
          </p:sp>
        </mc:Choice>
        <mc:Fallback xmlns="">
          <p:sp>
            <p:nvSpPr>
              <p:cNvPr id="10" name="内容占位符 2"/>
              <p:cNvSpPr txBox="1">
                <a:spLocks noRot="1" noChangeAspect="1" noMove="1" noResize="1" noEditPoints="1" noAdjustHandles="1" noChangeArrowheads="1" noChangeShapeType="1" noTextEdit="1"/>
              </p:cNvSpPr>
              <p:nvPr/>
            </p:nvSpPr>
            <p:spPr>
              <a:xfrm>
                <a:off x="467544" y="1156129"/>
                <a:ext cx="8219256" cy="5373216"/>
              </a:xfrm>
              <a:prstGeom prst="rect">
                <a:avLst/>
              </a:prstGeom>
              <a:blipFill rotWithShape="0">
                <a:blip r:embed="rId2"/>
                <a:stretch>
                  <a:fillRect l="-297" t="-2497" r="-9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28405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131</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6" y="1173695"/>
                <a:ext cx="7498080" cy="5400600"/>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lgn="just">
                  <a:buNone/>
                </a:pPr>
                <a:r>
                  <a:rPr kumimoji="0" lang="zh-CN" altLang="en-US" sz="2400" dirty="0">
                    <a:solidFill>
                      <a:srgbClr val="00B050"/>
                    </a:solidFill>
                    <a:latin typeface="隶书" panose="02010509060101010101" pitchFamily="49" charset="-122"/>
                    <a:ea typeface="隶书" panose="02010509060101010101" pitchFamily="49" charset="-122"/>
                  </a:rPr>
                  <a:t>多神经网络自学习控制法</a:t>
                </a:r>
                <a:r>
                  <a:rPr kumimoji="0" lang="zh-CN" altLang="en-US" sz="2400" b="1" dirty="0">
                    <a:solidFill>
                      <a:srgbClr val="00B050"/>
                    </a:solidFill>
                    <a:latin typeface="隶书" panose="02010509060101010101" pitchFamily="49" charset="-122"/>
                    <a:ea typeface="隶书" panose="02010509060101010101" pitchFamily="49" charset="-122"/>
                  </a:rPr>
                  <a:t>基本思想：</a:t>
                </a:r>
                <a:endParaRPr kumimoji="0" lang="en-US" altLang="zh-CN" sz="2400" b="1" dirty="0">
                  <a:solidFill>
                    <a:srgbClr val="00B050"/>
                  </a:solidFill>
                  <a:latin typeface="隶书" panose="02010509060101010101" pitchFamily="49" charset="-122"/>
                  <a:ea typeface="隶书" panose="02010509060101010101" pitchFamily="49" charset="-122"/>
                </a:endParaRPr>
              </a:p>
              <a:p>
                <a:pPr marL="82296" indent="0" algn="just">
                  <a:buFont typeface="Arial" panose="020B0604020202020204" pitchFamily="34" charset="0"/>
                  <a:buNone/>
                </a:pPr>
                <a:r>
                  <a:rPr kumimoji="0" lang="zh-CN" altLang="en-US" sz="2400" b="0" dirty="0">
                    <a:latin typeface="隶书" panose="02010509060101010101" pitchFamily="49" charset="-122"/>
                    <a:ea typeface="隶书" panose="02010509060101010101" pitchFamily="49" charset="-122"/>
                  </a:rPr>
                  <a:t>   利用未知系统的逆模型和系统的期望输出</a:t>
                </a:r>
                <a14:m>
                  <m:oMath xmlns:m="http://schemas.openxmlformats.org/officeDocument/2006/math">
                    <m:sSub>
                      <m:sSubPr>
                        <m:ctrlPr>
                          <a:rPr kumimoji="0" lang="en-US" altLang="zh-CN" sz="2400" b="0" i="1" smtClean="0">
                            <a:latin typeface="Cambria Math" panose="02040503050406030204" pitchFamily="18" charset="0"/>
                            <a:ea typeface="Cambria Math" pitchFamily="18" charset="0"/>
                          </a:rPr>
                        </m:ctrlPr>
                      </m:sSubPr>
                      <m:e>
                        <m:r>
                          <a:rPr kumimoji="0" lang="en-US" altLang="zh-CN" sz="2400" b="0" i="1" smtClean="0">
                            <a:latin typeface="Cambria Math"/>
                            <a:ea typeface="Cambria Math" pitchFamily="18" charset="0"/>
                          </a:rPr>
                          <m:t>𝑦</m:t>
                        </m:r>
                      </m:e>
                      <m:sub>
                        <m:r>
                          <a:rPr kumimoji="0" lang="en-US" altLang="zh-CN" sz="2400" b="0" i="1" smtClean="0">
                            <a:latin typeface="Cambria Math"/>
                            <a:ea typeface="Cambria Math" pitchFamily="18" charset="0"/>
                          </a:rPr>
                          <m:t>𝑑</m:t>
                        </m:r>
                      </m:sub>
                    </m:sSub>
                    <m:r>
                      <a:rPr kumimoji="0" lang="en-US" altLang="zh-CN" sz="2400" b="0" i="1" smtClean="0">
                        <a:latin typeface="Cambria Math"/>
                        <a:ea typeface="Cambria Math" pitchFamily="18" charset="0"/>
                      </a:rPr>
                      <m:t>(</m:t>
                    </m:r>
                    <m:r>
                      <a:rPr kumimoji="0" lang="en-US" altLang="zh-CN" sz="2400" b="0" i="1" smtClean="0">
                        <a:latin typeface="Cambria Math"/>
                        <a:ea typeface="Cambria Math" pitchFamily="18" charset="0"/>
                      </a:rPr>
                      <m:t>𝑘</m:t>
                    </m:r>
                    <m:r>
                      <a:rPr kumimoji="0" lang="en-US" altLang="zh-CN" sz="2400" b="0" i="1" smtClean="0">
                        <a:latin typeface="Cambria Math"/>
                        <a:ea typeface="Cambria Math" pitchFamily="18" charset="0"/>
                      </a:rPr>
                      <m:t>+1)</m:t>
                    </m:r>
                  </m:oMath>
                </a14:m>
                <a:r>
                  <a:rPr kumimoji="0" lang="zh-CN" altLang="en-US" sz="2400" b="0" dirty="0">
                    <a:latin typeface="隶书" panose="02010509060101010101" pitchFamily="49" charset="-122"/>
                    <a:ea typeface="隶书" panose="02010509060101010101" pitchFamily="49" charset="-122"/>
                  </a:rPr>
                  <a:t>构造一个期望的控制量</a:t>
                </a:r>
                <a14:m>
                  <m:oMath xmlns:m="http://schemas.openxmlformats.org/officeDocument/2006/math">
                    <m:sSub>
                      <m:sSubPr>
                        <m:ctrlPr>
                          <a:rPr kumimoji="0" lang="en-US" altLang="zh-CN" sz="2400" b="0" i="1" smtClean="0">
                            <a:latin typeface="Cambria Math" panose="02040503050406030204" pitchFamily="18" charset="0"/>
                            <a:ea typeface="Cambria Math" pitchFamily="18" charset="0"/>
                          </a:rPr>
                        </m:ctrlPr>
                      </m:sSubPr>
                      <m:e>
                        <m:r>
                          <a:rPr kumimoji="0" lang="en-US" altLang="zh-CN" sz="2400" b="0" i="1" smtClean="0">
                            <a:latin typeface="Cambria Math"/>
                            <a:ea typeface="Cambria Math" pitchFamily="18" charset="0"/>
                          </a:rPr>
                          <m:t>𝑢</m:t>
                        </m:r>
                      </m:e>
                      <m:sub>
                        <m:r>
                          <a:rPr kumimoji="0" lang="en-US" altLang="zh-CN" sz="2400" b="0" i="1" smtClean="0">
                            <a:latin typeface="Cambria Math"/>
                            <a:ea typeface="Cambria Math" pitchFamily="18" charset="0"/>
                          </a:rPr>
                          <m:t>𝑑</m:t>
                        </m:r>
                      </m:sub>
                    </m:sSub>
                    <m:r>
                      <a:rPr kumimoji="0" lang="en-US" altLang="zh-CN" sz="2400" b="0" i="1" smtClean="0">
                        <a:latin typeface="Cambria Math"/>
                        <a:ea typeface="Cambria Math" pitchFamily="18" charset="0"/>
                      </a:rPr>
                      <m:t>(</m:t>
                    </m:r>
                    <m:r>
                      <a:rPr kumimoji="0" lang="en-US" altLang="zh-CN" sz="2400" b="0" i="1" smtClean="0">
                        <a:latin typeface="Cambria Math"/>
                        <a:ea typeface="Cambria Math" pitchFamily="18" charset="0"/>
                      </a:rPr>
                      <m:t>𝑘</m:t>
                    </m:r>
                    <m:r>
                      <a:rPr kumimoji="0" lang="en-US" altLang="zh-CN" sz="2400" b="0" i="1" smtClean="0">
                        <a:latin typeface="Cambria Math"/>
                        <a:ea typeface="Cambria Math" pitchFamily="18" charset="0"/>
                      </a:rPr>
                      <m:t>)</m:t>
                    </m:r>
                  </m:oMath>
                </a14:m>
                <a:r>
                  <a:rPr kumimoji="0" lang="zh-CN" altLang="en-US" sz="2400" b="0" dirty="0">
                    <a:latin typeface="隶书" panose="02010509060101010101" pitchFamily="49" charset="-122"/>
                    <a:ea typeface="隶书" panose="02010509060101010101" pitchFamily="49" charset="-122"/>
                  </a:rPr>
                  <a:t>，</a:t>
                </a:r>
                <a:r>
                  <a:rPr kumimoji="0" lang="zh-CN" altLang="en-US" sz="2400" b="0" dirty="0">
                    <a:solidFill>
                      <a:srgbClr val="FF0000"/>
                    </a:solidFill>
                    <a:latin typeface="隶书" panose="02010509060101010101" pitchFamily="49" charset="-122"/>
                    <a:ea typeface="隶书" panose="02010509060101010101" pitchFamily="49" charset="-122"/>
                  </a:rPr>
                  <a:t>以解决神经控制器</a:t>
                </a:r>
                <a14:m>
                  <m:oMath xmlns:m="http://schemas.openxmlformats.org/officeDocument/2006/math">
                    <m:sSub>
                      <m:sSubPr>
                        <m:ctrlPr>
                          <a:rPr kumimoji="0" lang="en-US" altLang="zh-CN" sz="2400" b="0" i="1" smtClean="0">
                            <a:solidFill>
                              <a:srgbClr val="FF0000"/>
                            </a:solidFill>
                            <a:latin typeface="Cambria Math" panose="02040503050406030204" pitchFamily="18" charset="0"/>
                            <a:ea typeface="Cambria Math" pitchFamily="18" charset="0"/>
                          </a:rPr>
                        </m:ctrlPr>
                      </m:sSubPr>
                      <m:e>
                        <m:r>
                          <a:rPr kumimoji="0" lang="en-US" altLang="zh-CN" sz="2400" b="0" i="1" smtClean="0">
                            <a:solidFill>
                              <a:srgbClr val="FF0000"/>
                            </a:solidFill>
                            <a:latin typeface="Cambria Math"/>
                            <a:ea typeface="Cambria Math" pitchFamily="18" charset="0"/>
                          </a:rPr>
                          <m:t>𝑁</m:t>
                        </m:r>
                      </m:e>
                      <m:sub>
                        <m:r>
                          <a:rPr kumimoji="0" lang="en-US" altLang="zh-CN" sz="2400" b="0" i="1" smtClean="0">
                            <a:solidFill>
                              <a:srgbClr val="FF0000"/>
                            </a:solidFill>
                            <a:latin typeface="Cambria Math"/>
                            <a:ea typeface="Cambria Math" pitchFamily="18" charset="0"/>
                          </a:rPr>
                          <m:t>𝑐</m:t>
                        </m:r>
                      </m:sub>
                    </m:sSub>
                  </m:oMath>
                </a14:m>
                <a:r>
                  <a:rPr kumimoji="0" lang="zh-CN" altLang="en-US" sz="2400" b="0" dirty="0">
                    <a:solidFill>
                      <a:srgbClr val="FF0000"/>
                    </a:solidFill>
                    <a:latin typeface="隶书" panose="02010509060101010101" pitchFamily="49" charset="-122"/>
                    <a:ea typeface="隶书" panose="02010509060101010101" pitchFamily="49" charset="-122"/>
                  </a:rPr>
                  <a:t>在系统模型未知情况下学习的无导师问题</a:t>
                </a:r>
                <a:r>
                  <a:rPr kumimoji="0" lang="zh-CN" altLang="en-US" sz="2400" b="0" dirty="0">
                    <a:latin typeface="隶书" panose="02010509060101010101" pitchFamily="49" charset="-122"/>
                    <a:ea typeface="隶书" panose="02010509060101010101" pitchFamily="49" charset="-122"/>
                  </a:rPr>
                  <a:t>。</a:t>
                </a:r>
                <a:endParaRPr kumimoji="0" lang="en-US" altLang="zh-CN" sz="2400" b="0" dirty="0">
                  <a:latin typeface="隶书" panose="02010509060101010101" pitchFamily="49" charset="-122"/>
                  <a:ea typeface="隶书" panose="02010509060101010101" pitchFamily="49" charset="-122"/>
                </a:endParaRPr>
              </a:p>
              <a:p>
                <a:pPr marL="82296" indent="0" algn="just">
                  <a:spcBef>
                    <a:spcPts val="1800"/>
                  </a:spcBef>
                  <a:buFont typeface="Arial" panose="020B0604020202020204" pitchFamily="34" charset="0"/>
                  <a:buNone/>
                </a:pPr>
                <a:r>
                  <a:rPr kumimoji="0" lang="zh-CN" altLang="en-US" sz="2400" b="1" dirty="0">
                    <a:solidFill>
                      <a:srgbClr val="00B050"/>
                    </a:solidFill>
                    <a:latin typeface="隶书" panose="02010509060101010101" pitchFamily="49" charset="-122"/>
                    <a:ea typeface="隶书" panose="02010509060101010101" pitchFamily="49" charset="-122"/>
                  </a:rPr>
                  <a:t> 原理</a:t>
                </a:r>
                <a:r>
                  <a:rPr kumimoji="0" lang="en-US" altLang="zh-CN" sz="2000" b="1" dirty="0">
                    <a:solidFill>
                      <a:srgbClr val="00B050"/>
                    </a:solidFill>
                    <a:latin typeface="隶书" panose="02010509060101010101" pitchFamily="49" charset="-122"/>
                    <a:ea typeface="隶书" panose="02010509060101010101" pitchFamily="49" charset="-122"/>
                  </a:rPr>
                  <a:t>(</a:t>
                </a:r>
                <a:r>
                  <a:rPr kumimoji="0" lang="zh-CN" altLang="en-US" sz="2000" b="1" dirty="0">
                    <a:solidFill>
                      <a:srgbClr val="00B050"/>
                    </a:solidFill>
                    <a:latin typeface="隶书" panose="02010509060101010101" pitchFamily="49" charset="-122"/>
                    <a:ea typeface="隶书" panose="02010509060101010101" pitchFamily="49" charset="-122"/>
                  </a:rPr>
                  <a:t>结构图见下页</a:t>
                </a:r>
                <a:r>
                  <a:rPr kumimoji="0" lang="en-US" altLang="zh-CN" sz="2000" b="1" dirty="0">
                    <a:solidFill>
                      <a:srgbClr val="00B050"/>
                    </a:solidFill>
                    <a:latin typeface="隶书" panose="02010509060101010101" pitchFamily="49" charset="-122"/>
                    <a:ea typeface="隶书" panose="02010509060101010101" pitchFamily="49" charset="-122"/>
                  </a:rPr>
                  <a:t>)</a:t>
                </a:r>
                <a:r>
                  <a:rPr kumimoji="0" lang="zh-CN" altLang="en-US" sz="2400" b="1" dirty="0">
                    <a:solidFill>
                      <a:srgbClr val="00B050"/>
                    </a:solidFill>
                    <a:latin typeface="隶书" panose="02010509060101010101" pitchFamily="49" charset="-122"/>
                    <a:ea typeface="隶书" panose="02010509060101010101" pitchFamily="49" charset="-122"/>
                  </a:rPr>
                  <a:t>：</a:t>
                </a:r>
                <a:endParaRPr kumimoji="0" lang="en-US" altLang="zh-CN" sz="2400" b="1" dirty="0">
                  <a:solidFill>
                    <a:srgbClr val="00B050"/>
                  </a:solidFill>
                  <a:latin typeface="隶书" panose="02010509060101010101" pitchFamily="49" charset="-122"/>
                  <a:ea typeface="隶书" panose="02010509060101010101" pitchFamily="49" charset="-122"/>
                </a:endParaRPr>
              </a:p>
              <a:p>
                <a:pPr marL="82296" indent="0" algn="just">
                  <a:buFont typeface="Arial" panose="020B0604020202020204" pitchFamily="34" charset="0"/>
                  <a:buNone/>
                </a:pPr>
                <a:r>
                  <a:rPr kumimoji="0" lang="zh-CN" altLang="en-US" sz="2400" b="0" dirty="0">
                    <a:latin typeface="隶书" panose="02010509060101010101" pitchFamily="49" charset="-122"/>
                    <a:ea typeface="隶书" panose="02010509060101010101" pitchFamily="49" charset="-122"/>
                  </a:rPr>
                  <a:t>先将神经网络辨识器</a:t>
                </a:r>
                <a14:m>
                  <m:oMath xmlns:m="http://schemas.openxmlformats.org/officeDocument/2006/math">
                    <m:sSub>
                      <m:sSubPr>
                        <m:ctrlPr>
                          <a:rPr kumimoji="0" lang="en-US" altLang="zh-CN" sz="2400" b="0" i="1" smtClean="0">
                            <a:latin typeface="Cambria Math" panose="02040503050406030204" pitchFamily="18" charset="0"/>
                            <a:ea typeface="宋体" pitchFamily="2" charset="-122"/>
                          </a:rPr>
                        </m:ctrlPr>
                      </m:sSubPr>
                      <m:e>
                        <m:r>
                          <a:rPr kumimoji="0" lang="en-US" altLang="zh-CN" sz="2400" b="0" i="1" smtClean="0">
                            <a:latin typeface="Cambria Math"/>
                            <a:ea typeface="宋体" pitchFamily="2" charset="-122"/>
                          </a:rPr>
                          <m:t>𝑁</m:t>
                        </m:r>
                      </m:e>
                      <m:sub>
                        <m:r>
                          <m:rPr>
                            <m:sty m:val="p"/>
                          </m:rPr>
                          <a:rPr kumimoji="0" lang="en-US" altLang="zh-CN" sz="2400" b="0" i="1">
                            <a:latin typeface="Cambria Math" panose="02040503050406030204" pitchFamily="18" charset="0"/>
                            <a:ea typeface="宋体" pitchFamily="2" charset="-122"/>
                          </a:rPr>
                          <m:t>I</m:t>
                        </m:r>
                      </m:sub>
                    </m:sSub>
                  </m:oMath>
                </a14:m>
                <a:r>
                  <a:rPr kumimoji="0" lang="zh-CN" altLang="en-US" sz="2400" b="0" dirty="0">
                    <a:latin typeface="隶书" panose="02010509060101010101" pitchFamily="49" charset="-122"/>
                    <a:ea typeface="隶书" panose="02010509060101010101" pitchFamily="49" charset="-122"/>
                  </a:rPr>
                  <a:t>进行离线训练，建立未知对象的大概模型，然后连入系统、并和神经网络控制器</a:t>
                </a:r>
                <a14:m>
                  <m:oMath xmlns:m="http://schemas.openxmlformats.org/officeDocument/2006/math">
                    <m:sSub>
                      <m:sSubPr>
                        <m:ctrlPr>
                          <a:rPr kumimoji="0" lang="en-US" altLang="zh-CN" sz="2400" b="0" i="1" smtClean="0">
                            <a:latin typeface="Cambria Math" panose="02040503050406030204" pitchFamily="18" charset="0"/>
                            <a:ea typeface="宋体" pitchFamily="2" charset="-122"/>
                          </a:rPr>
                        </m:ctrlPr>
                      </m:sSubPr>
                      <m:e>
                        <m:r>
                          <a:rPr kumimoji="0" lang="en-US" altLang="zh-CN" sz="2400" b="0" i="1" smtClean="0">
                            <a:latin typeface="Cambria Math"/>
                            <a:ea typeface="宋体" pitchFamily="2" charset="-122"/>
                          </a:rPr>
                          <m:t>𝑁</m:t>
                        </m:r>
                      </m:e>
                      <m:sub>
                        <m:r>
                          <a:rPr kumimoji="0" lang="en-US" altLang="zh-CN" sz="2400" b="0" i="1" smtClean="0">
                            <a:latin typeface="Cambria Math"/>
                            <a:ea typeface="宋体" pitchFamily="2" charset="-122"/>
                          </a:rPr>
                          <m:t>𝑐</m:t>
                        </m:r>
                      </m:sub>
                    </m:sSub>
                  </m:oMath>
                </a14:m>
                <a:r>
                  <a:rPr kumimoji="0" lang="zh-CN" altLang="en-US" sz="2400" b="0" dirty="0">
                    <a:latin typeface="隶书" panose="02010509060101010101" pitchFamily="49" charset="-122"/>
                    <a:ea typeface="隶书" panose="02010509060101010101" pitchFamily="49" charset="-122"/>
                  </a:rPr>
                  <a:t>一块进行在线训练；在每个采样周期内，首先将开关合上，利用误差信息</a:t>
                </a:r>
                <a14:m>
                  <m:oMath xmlns:m="http://schemas.openxmlformats.org/officeDocument/2006/math">
                    <m:sSub>
                      <m:sSubPr>
                        <m:ctrlPr>
                          <a:rPr kumimoji="0" lang="en-US" altLang="zh-CN" sz="2400" b="0" i="1" smtClean="0">
                            <a:latin typeface="Cambria Math" panose="02040503050406030204" pitchFamily="18" charset="0"/>
                            <a:ea typeface="宋体" pitchFamily="2" charset="-122"/>
                          </a:rPr>
                        </m:ctrlPr>
                      </m:sSubPr>
                      <m:e>
                        <m:r>
                          <a:rPr kumimoji="0" lang="en-US" altLang="zh-CN" sz="2400" b="0" i="1" smtClean="0">
                            <a:latin typeface="Cambria Math"/>
                            <a:ea typeface="宋体" pitchFamily="2" charset="-122"/>
                          </a:rPr>
                          <m:t>𝑒</m:t>
                        </m:r>
                      </m:e>
                      <m:sub>
                        <m:r>
                          <a:rPr kumimoji="0" lang="en-US" altLang="zh-CN" sz="2400" b="0" i="1" smtClean="0">
                            <a:latin typeface="Cambria Math"/>
                            <a:ea typeface="宋体" pitchFamily="2" charset="-122"/>
                          </a:rPr>
                          <m:t>𝑢</m:t>
                        </m:r>
                      </m:sub>
                    </m:sSub>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𝑘</m:t>
                    </m:r>
                    <m:r>
                      <a:rPr kumimoji="0" lang="en-US" altLang="zh-CN" sz="2400" b="0" i="1" smtClean="0">
                        <a:latin typeface="Cambria Math"/>
                        <a:ea typeface="宋体" pitchFamily="2" charset="-122"/>
                      </a:rPr>
                      <m:t>)</m:t>
                    </m:r>
                  </m:oMath>
                </a14:m>
                <a:r>
                  <a:rPr kumimoji="0" lang="zh-CN" altLang="en-US" sz="2400" b="0" dirty="0">
                    <a:latin typeface="隶书" panose="02010509060101010101" pitchFamily="49" charset="-122"/>
                    <a:ea typeface="隶书" panose="02010509060101010101" pitchFamily="49" charset="-122"/>
                  </a:rPr>
                  <a:t>对</a:t>
                </a:r>
                <a14:m>
                  <m:oMath xmlns:m="http://schemas.openxmlformats.org/officeDocument/2006/math">
                    <m:sSub>
                      <m:sSubPr>
                        <m:ctrlPr>
                          <a:rPr kumimoji="0" lang="en-US" altLang="zh-CN" sz="2400" b="0" i="1" smtClean="0">
                            <a:latin typeface="Cambria Math" panose="02040503050406030204" pitchFamily="18" charset="0"/>
                            <a:ea typeface="宋体" pitchFamily="2" charset="-122"/>
                          </a:rPr>
                        </m:ctrlPr>
                      </m:sSubPr>
                      <m:e>
                        <m:r>
                          <a:rPr kumimoji="0" lang="en-US" altLang="zh-CN" sz="2400" b="0" i="1" smtClean="0">
                            <a:latin typeface="Cambria Math"/>
                            <a:ea typeface="宋体" pitchFamily="2" charset="-122"/>
                          </a:rPr>
                          <m:t>𝑁</m:t>
                        </m:r>
                      </m:e>
                      <m:sub>
                        <m:r>
                          <a:rPr kumimoji="0" lang="en-US" altLang="zh-CN" sz="2400" b="0" i="1" smtClean="0">
                            <a:latin typeface="Cambria Math" panose="02040503050406030204" pitchFamily="18" charset="0"/>
                            <a:ea typeface="宋体" pitchFamily="2" charset="-122"/>
                          </a:rPr>
                          <m:t>𝐼</m:t>
                        </m:r>
                      </m:sub>
                    </m:sSub>
                  </m:oMath>
                </a14:m>
                <a:r>
                  <a:rPr kumimoji="0" lang="zh-CN" altLang="en-US" sz="2400" b="0" dirty="0">
                    <a:latin typeface="隶书" panose="02010509060101010101" pitchFamily="49" charset="-122"/>
                    <a:ea typeface="隶书" panose="02010509060101010101" pitchFamily="49" charset="-122"/>
                  </a:rPr>
                  <a:t>的权系数学习并调整一次，然后将开关拉下利用误差信息</a:t>
                </a:r>
                <a14:m>
                  <m:oMath xmlns:m="http://schemas.openxmlformats.org/officeDocument/2006/math">
                    <m:sSub>
                      <m:sSubPr>
                        <m:ctrlPr>
                          <a:rPr kumimoji="0" lang="en-US" altLang="zh-CN" sz="2400" b="0" i="1">
                            <a:latin typeface="Cambria Math" panose="02040503050406030204" pitchFamily="18" charset="0"/>
                            <a:ea typeface="宋体" pitchFamily="2" charset="-122"/>
                          </a:rPr>
                        </m:ctrlPr>
                      </m:sSubPr>
                      <m:e>
                        <m:r>
                          <a:rPr kumimoji="0" lang="en-US" altLang="zh-CN" sz="2400" b="0" i="1">
                            <a:latin typeface="Cambria Math"/>
                            <a:ea typeface="宋体" pitchFamily="2" charset="-122"/>
                          </a:rPr>
                          <m:t>𝑒</m:t>
                        </m:r>
                      </m:e>
                      <m:sub>
                        <m:r>
                          <a:rPr kumimoji="0" lang="en-US" altLang="zh-CN" sz="2400" b="0" i="1" smtClean="0">
                            <a:latin typeface="Cambria Math"/>
                            <a:ea typeface="宋体" pitchFamily="2" charset="-122"/>
                          </a:rPr>
                          <m:t>𝑐</m:t>
                        </m:r>
                      </m:sub>
                    </m:sSub>
                    <m:r>
                      <a:rPr kumimoji="0" lang="en-US" altLang="zh-CN" sz="2400" b="0" i="1">
                        <a:latin typeface="Cambria Math"/>
                        <a:ea typeface="宋体" pitchFamily="2" charset="-122"/>
                      </a:rPr>
                      <m:t>(</m:t>
                    </m:r>
                    <m:r>
                      <a:rPr kumimoji="0" lang="en-US" altLang="zh-CN" sz="2400" b="0" i="1">
                        <a:latin typeface="Cambria Math"/>
                        <a:ea typeface="宋体" pitchFamily="2" charset="-122"/>
                      </a:rPr>
                      <m:t>𝑘</m:t>
                    </m:r>
                    <m:r>
                      <a:rPr kumimoji="0" lang="en-US" altLang="zh-CN" sz="2400" b="0" i="1">
                        <a:latin typeface="Cambria Math"/>
                        <a:ea typeface="宋体" pitchFamily="2" charset="-122"/>
                      </a:rPr>
                      <m:t>)</m:t>
                    </m:r>
                  </m:oMath>
                </a14:m>
                <a:r>
                  <a:rPr kumimoji="0" lang="zh-CN" altLang="en-US" sz="2400" b="0" dirty="0">
                    <a:latin typeface="隶书" panose="02010509060101010101" pitchFamily="49" charset="-122"/>
                    <a:ea typeface="隶书" panose="02010509060101010101" pitchFamily="49" charset="-122"/>
                  </a:rPr>
                  <a:t>对</a:t>
                </a:r>
                <a14:m>
                  <m:oMath xmlns:m="http://schemas.openxmlformats.org/officeDocument/2006/math">
                    <m:sSub>
                      <m:sSubPr>
                        <m:ctrlPr>
                          <a:rPr kumimoji="0" lang="en-US" altLang="zh-CN" sz="2400" b="0" i="1" smtClean="0">
                            <a:latin typeface="Cambria Math" panose="02040503050406030204" pitchFamily="18" charset="0"/>
                            <a:ea typeface="宋体" pitchFamily="2" charset="-122"/>
                          </a:rPr>
                        </m:ctrlPr>
                      </m:sSubPr>
                      <m:e>
                        <m:r>
                          <a:rPr kumimoji="0" lang="en-US" altLang="zh-CN" sz="2400" b="0" i="1" smtClean="0">
                            <a:latin typeface="Cambria Math"/>
                            <a:ea typeface="宋体" pitchFamily="2" charset="-122"/>
                          </a:rPr>
                          <m:t>𝑁</m:t>
                        </m:r>
                      </m:e>
                      <m:sub>
                        <m:r>
                          <a:rPr kumimoji="0" lang="en-US" altLang="zh-CN" sz="2400" b="0" i="1" smtClean="0">
                            <a:latin typeface="Cambria Math"/>
                            <a:ea typeface="宋体" pitchFamily="2" charset="-122"/>
                          </a:rPr>
                          <m:t>𝑐</m:t>
                        </m:r>
                      </m:sub>
                    </m:sSub>
                  </m:oMath>
                </a14:m>
                <a:r>
                  <a:rPr kumimoji="0" lang="zh-CN" altLang="en-US" sz="2400" b="0" dirty="0">
                    <a:latin typeface="隶书" panose="02010509060101010101" pitchFamily="49" charset="-122"/>
                    <a:ea typeface="隶书" panose="02010509060101010101" pitchFamily="49" charset="-122"/>
                  </a:rPr>
                  <a:t>的权系数学习并调整一次；如此往复不断，直到系统的实际输出</a:t>
                </a:r>
                <a14:m>
                  <m:oMath xmlns:m="http://schemas.openxmlformats.org/officeDocument/2006/math">
                    <m:r>
                      <a:rPr kumimoji="0" lang="en-US" altLang="zh-CN" sz="2400" b="0" i="1" smtClean="0">
                        <a:latin typeface="Cambria Math"/>
                        <a:ea typeface="宋体" pitchFamily="2" charset="-122"/>
                      </a:rPr>
                      <m:t>𝑦</m:t>
                    </m:r>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𝑘</m:t>
                    </m:r>
                    <m:r>
                      <a:rPr kumimoji="0" lang="en-US" altLang="zh-CN" sz="2400" b="0" i="1" smtClean="0">
                        <a:latin typeface="Cambria Math"/>
                        <a:ea typeface="宋体" pitchFamily="2" charset="-122"/>
                      </a:rPr>
                      <m:t>+1)</m:t>
                    </m:r>
                  </m:oMath>
                </a14:m>
                <a:r>
                  <a:rPr kumimoji="0" lang="zh-CN" altLang="en-US" sz="2400" b="0" dirty="0">
                    <a:latin typeface="隶书" panose="02010509060101010101" pitchFamily="49" charset="-122"/>
                    <a:ea typeface="隶书" panose="02010509060101010101" pitchFamily="49" charset="-122"/>
                  </a:rPr>
                  <a:t>能以期望精度跟踪期望输出</a:t>
                </a:r>
                <a14:m>
                  <m:oMath xmlns:m="http://schemas.openxmlformats.org/officeDocument/2006/math">
                    <m:sSub>
                      <m:sSubPr>
                        <m:ctrlPr>
                          <a:rPr kumimoji="0" lang="en-US" altLang="zh-CN" sz="2400" b="0" i="1" smtClean="0">
                            <a:latin typeface="Cambria Math" panose="02040503050406030204" pitchFamily="18" charset="0"/>
                            <a:ea typeface="宋体" pitchFamily="2" charset="-122"/>
                          </a:rPr>
                        </m:ctrlPr>
                      </m:sSubPr>
                      <m:e>
                        <m:r>
                          <a:rPr kumimoji="0" lang="en-US" altLang="zh-CN" sz="2400" b="0" i="1" smtClean="0">
                            <a:latin typeface="Cambria Math"/>
                            <a:ea typeface="宋体" pitchFamily="2" charset="-122"/>
                          </a:rPr>
                          <m:t>𝑦</m:t>
                        </m:r>
                      </m:e>
                      <m:sub>
                        <m:r>
                          <a:rPr kumimoji="0" lang="en-US" altLang="zh-CN" sz="2400" b="0" i="1" smtClean="0">
                            <a:latin typeface="Cambria Math"/>
                            <a:ea typeface="宋体" pitchFamily="2" charset="-122"/>
                          </a:rPr>
                          <m:t>𝑑</m:t>
                        </m:r>
                      </m:sub>
                    </m:sSub>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𝑘</m:t>
                    </m:r>
                    <m:r>
                      <a:rPr kumimoji="0" lang="en-US" altLang="zh-CN" sz="2400" b="0" i="1" smtClean="0">
                        <a:latin typeface="Cambria Math"/>
                        <a:ea typeface="宋体" pitchFamily="2" charset="-122"/>
                      </a:rPr>
                      <m:t>+1)</m:t>
                    </m:r>
                  </m:oMath>
                </a14:m>
                <a:r>
                  <a:rPr kumimoji="0" lang="zh-CN" altLang="en-US" sz="2400" b="0" dirty="0">
                    <a:latin typeface="隶书" panose="02010509060101010101" pitchFamily="49" charset="-122"/>
                    <a:ea typeface="隶书" panose="02010509060101010101" pitchFamily="49" charset="-122"/>
                  </a:rPr>
                  <a:t>为止。</a:t>
                </a:r>
                <a:endParaRPr kumimoji="0" lang="en-US" altLang="zh-CN" sz="2400" b="0" dirty="0">
                  <a:latin typeface="隶书" panose="02010509060101010101" pitchFamily="49" charset="-122"/>
                  <a:ea typeface="隶书" panose="02010509060101010101" pitchFamily="49" charset="-122"/>
                </a:endParaRPr>
              </a:p>
              <a:p>
                <a:pPr marL="82296" indent="0" algn="just">
                  <a:buFont typeface="Arial" panose="020B0604020202020204" pitchFamily="34" charset="0"/>
                  <a:buNone/>
                </a:pPr>
                <a:endParaRPr kumimoji="0" lang="zh-CN" altLang="en-US" sz="2400" b="0" dirty="0">
                  <a:latin typeface="Cambria Math" pitchFamily="18" charset="0"/>
                  <a:ea typeface="宋体" pitchFamily="2"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6" y="1173695"/>
                <a:ext cx="7498080" cy="5400600"/>
              </a:xfrm>
              <a:prstGeom prst="rect">
                <a:avLst/>
              </a:prstGeom>
              <a:blipFill>
                <a:blip r:embed="rId2"/>
                <a:stretch>
                  <a:fillRect l="-163" t="-904" r="-12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15702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a:p>
            <a:endParaRPr lang="zh-CN" altLang="en-US" dirty="0"/>
          </a:p>
        </p:txBody>
      </p:sp>
      <p:sp>
        <p:nvSpPr>
          <p:cNvPr id="4" name="文本占位符 3"/>
          <p:cNvSpPr>
            <a:spLocks noGrp="1"/>
          </p:cNvSpPr>
          <p:nvPr>
            <p:ph type="body" sz="quarter" idx="14"/>
          </p:nvPr>
        </p:nvSpPr>
        <p:spPr>
          <a:xfrm>
            <a:off x="4788025" y="51135"/>
            <a:ext cx="4176464" cy="433387"/>
          </a:xfrm>
        </p:spPr>
        <p:txBody>
          <a:bodyPr/>
          <a:lstStyle/>
          <a:p>
            <a:r>
              <a:rPr lang="zh-CN" altLang="en-US" dirty="0"/>
              <a:t>直接逆模型神经网络控制器的设计 </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132</a:t>
            </a:fld>
            <a:endParaRPr lang="en-US" altLang="zh-CN"/>
          </a:p>
        </p:txBody>
      </p:sp>
      <p:pic>
        <p:nvPicPr>
          <p:cNvPr id="6" name="图片 5"/>
          <p:cNvPicPr>
            <a:picLocks noChangeAspect="1"/>
          </p:cNvPicPr>
          <p:nvPr/>
        </p:nvPicPr>
        <p:blipFill>
          <a:blip r:embed="rId2"/>
          <a:stretch>
            <a:fillRect/>
          </a:stretch>
        </p:blipFill>
        <p:spPr>
          <a:xfrm>
            <a:off x="755576" y="996138"/>
            <a:ext cx="7681626" cy="5889246"/>
          </a:xfrm>
          <a:prstGeom prst="rect">
            <a:avLst/>
          </a:prstGeom>
        </p:spPr>
      </p:pic>
    </p:spTree>
    <p:extLst>
      <p:ext uri="{BB962C8B-B14F-4D97-AF65-F5344CB8AC3E}">
        <p14:creationId xmlns:p14="http://schemas.microsoft.com/office/powerpoint/2010/main" val="10671426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133</a:t>
            </a:fld>
            <a:endParaRPr lang="en-US" altLang="zh-CN"/>
          </a:p>
        </p:txBody>
      </p:sp>
      <p:pic>
        <p:nvPicPr>
          <p:cNvPr id="2" name="图片 1"/>
          <p:cNvPicPr>
            <a:picLocks noChangeAspect="1"/>
          </p:cNvPicPr>
          <p:nvPr/>
        </p:nvPicPr>
        <p:blipFill>
          <a:blip r:embed="rId2"/>
          <a:stretch>
            <a:fillRect/>
          </a:stretch>
        </p:blipFill>
        <p:spPr>
          <a:xfrm>
            <a:off x="755576" y="996138"/>
            <a:ext cx="7681626" cy="5889246"/>
          </a:xfrm>
          <a:prstGeom prst="rect">
            <a:avLst/>
          </a:prstGeom>
        </p:spPr>
      </p:pic>
    </p:spTree>
    <p:extLst>
      <p:ext uri="{BB962C8B-B14F-4D97-AF65-F5344CB8AC3E}">
        <p14:creationId xmlns:p14="http://schemas.microsoft.com/office/powerpoint/2010/main" val="26131602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134</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251520" y="908720"/>
                <a:ext cx="8682168" cy="5339680"/>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lgn="just">
                  <a:spcBef>
                    <a:spcPts val="1800"/>
                  </a:spcBef>
                  <a:buClr>
                    <a:srgbClr val="3891A7"/>
                  </a:buClr>
                  <a:buFont typeface="Arial" panose="020B0604020202020204" pitchFamily="34" charset="0"/>
                  <a:buNone/>
                </a:pPr>
                <a:r>
                  <a:rPr kumimoji="0" lang="zh-CN" altLang="en-US" sz="2400" b="1" dirty="0">
                    <a:solidFill>
                      <a:srgbClr val="00B050"/>
                    </a:solidFill>
                    <a:latin typeface="隶书" panose="02010509060101010101" pitchFamily="49" charset="-122"/>
                    <a:ea typeface="隶书" panose="02010509060101010101" pitchFamily="49" charset="-122"/>
                  </a:rPr>
                  <a:t> 学习规则</a:t>
                </a:r>
                <a:r>
                  <a:rPr kumimoji="0" lang="en-US" altLang="zh-CN" sz="2000" b="1" dirty="0">
                    <a:solidFill>
                      <a:srgbClr val="00B050"/>
                    </a:solidFill>
                    <a:latin typeface="隶书" panose="02010509060101010101" pitchFamily="49" charset="-122"/>
                    <a:ea typeface="隶书" panose="02010509060101010101" pitchFamily="49" charset="-122"/>
                  </a:rPr>
                  <a:t>(</a:t>
                </a:r>
                <a:r>
                  <a:rPr kumimoji="0" lang="zh-CN" altLang="en-US" sz="2000" b="1" dirty="0">
                    <a:solidFill>
                      <a:srgbClr val="00B050"/>
                    </a:solidFill>
                    <a:latin typeface="隶书" panose="02010509060101010101" pitchFamily="49" charset="-122"/>
                    <a:ea typeface="隶书" panose="02010509060101010101" pitchFamily="49" charset="-122"/>
                  </a:rPr>
                  <a:t>结合结构图</a:t>
                </a:r>
                <a:r>
                  <a:rPr kumimoji="0" lang="en-US" altLang="zh-CN" sz="2000" b="1" dirty="0">
                    <a:solidFill>
                      <a:srgbClr val="00B050"/>
                    </a:solidFill>
                    <a:latin typeface="隶书" panose="02010509060101010101" pitchFamily="49" charset="-122"/>
                    <a:ea typeface="隶书" panose="02010509060101010101" pitchFamily="49" charset="-122"/>
                  </a:rPr>
                  <a:t>)</a:t>
                </a:r>
                <a:r>
                  <a:rPr kumimoji="0" lang="zh-CN" altLang="en-US" sz="2400" b="1" dirty="0">
                    <a:solidFill>
                      <a:srgbClr val="00B050"/>
                    </a:solidFill>
                    <a:latin typeface="隶书" panose="02010509060101010101" pitchFamily="49" charset="-122"/>
                    <a:ea typeface="隶书" panose="02010509060101010101" pitchFamily="49" charset="-122"/>
                  </a:rPr>
                  <a:t>：</a:t>
                </a:r>
                <a:endParaRPr kumimoji="0" lang="en-US" altLang="zh-CN" sz="2400" b="1" dirty="0">
                  <a:solidFill>
                    <a:srgbClr val="00B050"/>
                  </a:solidFill>
                  <a:latin typeface="隶书" panose="02010509060101010101" pitchFamily="49" charset="-122"/>
                  <a:ea typeface="隶书" panose="02010509060101010101" pitchFamily="49" charset="-122"/>
                </a:endParaRPr>
              </a:p>
              <a:p>
                <a:pPr marL="82296" indent="0" algn="just">
                  <a:spcBef>
                    <a:spcPts val="3000"/>
                  </a:spcBef>
                  <a:spcAft>
                    <a:spcPts val="1200"/>
                  </a:spcAft>
                  <a:buClr>
                    <a:srgbClr val="3891A7"/>
                  </a:buClr>
                  <a:buFont typeface="Arial" panose="020B0604020202020204" pitchFamily="34" charset="0"/>
                  <a:buNone/>
                </a:pPr>
                <a14:m>
                  <m:oMath xmlns:m="http://schemas.openxmlformats.org/officeDocument/2006/math">
                    <m:sSub>
                      <m:sSubPr>
                        <m:ctrlPr>
                          <a:rPr kumimoji="0" lang="en-US" altLang="zh-CN" sz="2400" b="0" i="1" smtClean="0">
                            <a:latin typeface="Cambria Math" panose="02040503050406030204" pitchFamily="18" charset="0"/>
                            <a:ea typeface="宋体" pitchFamily="2" charset="-122"/>
                          </a:rPr>
                        </m:ctrlPr>
                      </m:sSubPr>
                      <m:e>
                        <m:r>
                          <a:rPr kumimoji="0" lang="en-US" altLang="zh-CN" sz="2400" b="0" i="1" smtClean="0">
                            <a:latin typeface="Cambria Math"/>
                            <a:ea typeface="宋体" pitchFamily="2" charset="-122"/>
                          </a:rPr>
                          <m:t>𝑁</m:t>
                        </m:r>
                      </m:e>
                      <m:sub>
                        <m:r>
                          <a:rPr kumimoji="0" lang="en-US" altLang="zh-CN" sz="2400" b="0" i="1" smtClean="0">
                            <a:latin typeface="Cambria Math" panose="02040503050406030204" pitchFamily="18" charset="0"/>
                            <a:ea typeface="宋体" pitchFamily="2" charset="-122"/>
                          </a:rPr>
                          <m:t>𝐼</m:t>
                        </m:r>
                      </m:sub>
                    </m:sSub>
                  </m:oMath>
                </a14:m>
                <a:r>
                  <a:rPr kumimoji="0" lang="en-US" altLang="zh-CN" sz="2000" b="0" dirty="0">
                    <a:latin typeface="隶书" panose="02010509060101010101" pitchFamily="49" charset="-122"/>
                    <a:ea typeface="隶书" panose="02010509060101010101" pitchFamily="49" charset="-122"/>
                  </a:rPr>
                  <a:t>(</a:t>
                </a:r>
                <a:r>
                  <a:rPr kumimoji="0" lang="zh-CN" altLang="en-US" sz="2000" b="0" dirty="0">
                    <a:latin typeface="隶书" panose="02010509060101010101" pitchFamily="49" charset="-122"/>
                    <a:ea typeface="隶书" panose="02010509060101010101" pitchFamily="49" charset="-122"/>
                  </a:rPr>
                  <a:t>用作辨识器建立未知对象的逆模型</a:t>
                </a:r>
                <a:r>
                  <a:rPr kumimoji="0" lang="en-US" altLang="zh-CN" sz="2000" b="0" dirty="0">
                    <a:latin typeface="隶书" panose="02010509060101010101" pitchFamily="49" charset="-122"/>
                    <a:ea typeface="隶书" panose="02010509060101010101" pitchFamily="49" charset="-122"/>
                  </a:rPr>
                  <a:t>)</a:t>
                </a:r>
                <a:r>
                  <a:rPr kumimoji="0" lang="zh-CN" altLang="en-US" sz="2400" b="0" dirty="0">
                    <a:latin typeface="隶书" panose="02010509060101010101" pitchFamily="49" charset="-122"/>
                    <a:ea typeface="隶书" panose="02010509060101010101" pitchFamily="49" charset="-122"/>
                  </a:rPr>
                  <a:t>：</a:t>
                </a:r>
                <a:endParaRPr kumimoji="0" lang="en-US" altLang="zh-CN" sz="2400" b="0" dirty="0">
                  <a:latin typeface="隶书" panose="02010509060101010101" pitchFamily="49" charset="-122"/>
                  <a:ea typeface="隶书" panose="02010509060101010101" pitchFamily="49" charset="-122"/>
                </a:endParaRPr>
              </a:p>
              <a:p>
                <a:pPr marL="82296" indent="0" algn="just">
                  <a:spcBef>
                    <a:spcPts val="1800"/>
                  </a:spcBef>
                  <a:spcAft>
                    <a:spcPts val="1200"/>
                  </a:spcAft>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400" b="0" i="1" smtClean="0">
                              <a:latin typeface="Cambria Math" panose="02040503050406030204" pitchFamily="18" charset="0"/>
                              <a:ea typeface="宋体" pitchFamily="2" charset="-122"/>
                            </a:rPr>
                          </m:ctrlPr>
                        </m:sSubPr>
                        <m:e>
                          <m:r>
                            <a:rPr kumimoji="0" lang="en-US" altLang="zh-CN" sz="2400" b="0" i="1" smtClean="0">
                              <a:latin typeface="Cambria Math"/>
                              <a:ea typeface="宋体" pitchFamily="2" charset="-122"/>
                            </a:rPr>
                            <m:t>𝑒</m:t>
                          </m:r>
                        </m:e>
                        <m:sub>
                          <m:r>
                            <a:rPr kumimoji="0" lang="en-US" altLang="zh-CN" sz="2400" b="0" i="1" smtClean="0">
                              <a:latin typeface="Cambria Math"/>
                              <a:ea typeface="宋体" pitchFamily="2" charset="-122"/>
                            </a:rPr>
                            <m:t>𝑢</m:t>
                          </m:r>
                        </m:sub>
                      </m:sSub>
                      <m:d>
                        <m:dPr>
                          <m:ctrlPr>
                            <a:rPr kumimoji="0" lang="en-US" altLang="zh-CN" sz="2400" b="0" i="1" smtClean="0">
                              <a:latin typeface="Cambria Math" panose="02040503050406030204" pitchFamily="18" charset="0"/>
                              <a:ea typeface="宋体" pitchFamily="2" charset="-122"/>
                            </a:rPr>
                          </m:ctrlPr>
                        </m:dPr>
                        <m:e>
                          <m:r>
                            <a:rPr kumimoji="0" lang="en-US" altLang="zh-CN" sz="2400" b="0" i="1" smtClean="0">
                              <a:latin typeface="Cambria Math"/>
                              <a:ea typeface="宋体" pitchFamily="2" charset="-122"/>
                            </a:rPr>
                            <m:t>𝑘</m:t>
                          </m:r>
                        </m:e>
                      </m:d>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𝑢</m:t>
                      </m:r>
                      <m:d>
                        <m:dPr>
                          <m:ctrlPr>
                            <a:rPr kumimoji="0" lang="en-US" altLang="zh-CN" sz="2400" b="0" i="1" smtClean="0">
                              <a:latin typeface="Cambria Math" panose="02040503050406030204" pitchFamily="18" charset="0"/>
                              <a:ea typeface="宋体" pitchFamily="2" charset="-122"/>
                            </a:rPr>
                          </m:ctrlPr>
                        </m:dPr>
                        <m:e>
                          <m:r>
                            <a:rPr kumimoji="0" lang="en-US" altLang="zh-CN" sz="2400" b="0" i="1" smtClean="0">
                              <a:latin typeface="Cambria Math"/>
                              <a:ea typeface="宋体" pitchFamily="2" charset="-122"/>
                            </a:rPr>
                            <m:t>𝑘</m:t>
                          </m:r>
                        </m:e>
                      </m:d>
                      <m:r>
                        <a:rPr kumimoji="0" lang="en-US" altLang="zh-CN" sz="2400" b="0" i="1" smtClean="0">
                          <a:latin typeface="Cambria Math"/>
                          <a:ea typeface="宋体" pitchFamily="2" charset="-122"/>
                        </a:rPr>
                        <m:t>−</m:t>
                      </m:r>
                      <m:sSub>
                        <m:sSubPr>
                          <m:ctrlPr>
                            <a:rPr kumimoji="0" lang="en-US" altLang="zh-CN" sz="2400" b="0" i="1" smtClean="0">
                              <a:latin typeface="Cambria Math" panose="02040503050406030204" pitchFamily="18" charset="0"/>
                              <a:ea typeface="宋体" pitchFamily="2" charset="-122"/>
                            </a:rPr>
                          </m:ctrlPr>
                        </m:sSubPr>
                        <m:e>
                          <m:r>
                            <a:rPr kumimoji="0" lang="en-US" altLang="zh-CN" sz="2400" b="0" i="1" smtClean="0">
                              <a:latin typeface="Cambria Math"/>
                              <a:ea typeface="宋体" pitchFamily="2" charset="-122"/>
                            </a:rPr>
                            <m:t>𝑢</m:t>
                          </m:r>
                        </m:e>
                        <m:sub>
                          <m:r>
                            <a:rPr kumimoji="0" lang="en-US" altLang="zh-CN" sz="2400" b="0" i="1" smtClean="0">
                              <a:latin typeface="Cambria Math" panose="02040503050406030204" pitchFamily="18" charset="0"/>
                              <a:ea typeface="宋体" pitchFamily="2" charset="-122"/>
                            </a:rPr>
                            <m:t>𝐼</m:t>
                          </m:r>
                        </m:sub>
                      </m:sSub>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𝑘</m:t>
                      </m:r>
                      <m:r>
                        <a:rPr kumimoji="0" lang="en-US" altLang="zh-CN" sz="2400" b="0" i="1" smtClean="0">
                          <a:latin typeface="Cambria Math"/>
                          <a:ea typeface="宋体" pitchFamily="2" charset="-122"/>
                        </a:rPr>
                        <m:t>)</m:t>
                      </m:r>
                    </m:oMath>
                  </m:oMathPara>
                </a14:m>
                <a:endParaRPr kumimoji="0" lang="en-US" altLang="zh-CN" sz="2400" b="0" dirty="0">
                  <a:latin typeface="Cambria Math" pitchFamily="18" charset="0"/>
                  <a:ea typeface="宋体" pitchFamily="2" charset="-122"/>
                </a:endParaRPr>
              </a:p>
              <a:p>
                <a:pPr marL="82296" indent="0" algn="just">
                  <a:spcBef>
                    <a:spcPts val="1800"/>
                  </a:spcBef>
                  <a:spcAft>
                    <a:spcPts val="1200"/>
                  </a:spcAft>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sz="2400" b="0" i="1" smtClean="0">
                              <a:latin typeface="Cambria Math" panose="02040503050406030204" pitchFamily="18" charset="0"/>
                              <a:ea typeface="宋体" pitchFamily="2" charset="-122"/>
                            </a:rPr>
                          </m:ctrlPr>
                        </m:sSubSupPr>
                        <m:e>
                          <m:r>
                            <a:rPr kumimoji="0" lang="en-US" altLang="zh-CN" sz="2400" b="0" i="1" smtClean="0">
                              <a:latin typeface="Cambria Math"/>
                              <a:ea typeface="宋体" pitchFamily="2" charset="-122"/>
                            </a:rPr>
                            <m:t>𝛿</m:t>
                          </m:r>
                        </m:e>
                        <m:sub>
                          <m:r>
                            <a:rPr kumimoji="0" lang="en-US" altLang="zh-CN" sz="2400" b="0" i="1" smtClean="0">
                              <a:latin typeface="Cambria Math"/>
                              <a:ea typeface="宋体" pitchFamily="2" charset="-122"/>
                            </a:rPr>
                            <m:t>𝑝𝑗</m:t>
                          </m:r>
                        </m:sub>
                        <m:sup>
                          <m:r>
                            <a:rPr kumimoji="0" lang="en-US" altLang="zh-CN" sz="2400" b="0" i="1" smtClean="0">
                              <a:latin typeface="Cambria Math" panose="02040503050406030204" pitchFamily="18" charset="0"/>
                              <a:ea typeface="宋体" pitchFamily="2" charset="-122"/>
                            </a:rPr>
                            <m:t>𝐼</m:t>
                          </m:r>
                          <m:d>
                            <m:dPr>
                              <m:ctrlPr>
                                <a:rPr kumimoji="0" lang="en-US" altLang="zh-CN" sz="2400" b="0" i="1" smtClean="0">
                                  <a:latin typeface="Cambria Math" panose="02040503050406030204" pitchFamily="18" charset="0"/>
                                  <a:ea typeface="宋体" pitchFamily="2" charset="-122"/>
                                </a:rPr>
                              </m:ctrlPr>
                            </m:dPr>
                            <m:e>
                              <m:r>
                                <a:rPr kumimoji="0" lang="en-US" altLang="zh-CN" sz="2400" b="0" i="1" smtClean="0">
                                  <a:latin typeface="Cambria Math"/>
                                  <a:ea typeface="宋体" pitchFamily="2" charset="-122"/>
                                </a:rPr>
                                <m:t>𝐿</m:t>
                              </m:r>
                            </m:e>
                          </m:d>
                        </m:sup>
                      </m:sSubSup>
                      <m:r>
                        <a:rPr kumimoji="0" lang="en-US" altLang="zh-CN" sz="2400" b="0" i="1" smtClean="0">
                          <a:latin typeface="Cambria Math"/>
                          <a:ea typeface="宋体" pitchFamily="2" charset="-122"/>
                        </a:rPr>
                        <m:t>=</m:t>
                      </m:r>
                      <m:sSub>
                        <m:sSubPr>
                          <m:ctrlPr>
                            <a:rPr kumimoji="0" lang="en-US" altLang="zh-CN" sz="2400" b="0" i="1" smtClean="0">
                              <a:latin typeface="Cambria Math" panose="02040503050406030204" pitchFamily="18" charset="0"/>
                              <a:ea typeface="宋体" pitchFamily="2" charset="-122"/>
                            </a:rPr>
                          </m:ctrlPr>
                        </m:sSubPr>
                        <m:e>
                          <m:r>
                            <a:rPr kumimoji="0" lang="en-US" altLang="zh-CN" sz="2400" b="0" i="1" smtClean="0">
                              <a:latin typeface="Cambria Math"/>
                              <a:ea typeface="宋体" pitchFamily="2" charset="-122"/>
                            </a:rPr>
                            <m:t>𝑒</m:t>
                          </m:r>
                        </m:e>
                        <m:sub>
                          <m:r>
                            <a:rPr kumimoji="0" lang="en-US" altLang="zh-CN" sz="2400" b="0" i="1" smtClean="0">
                              <a:latin typeface="Cambria Math"/>
                              <a:ea typeface="宋体" pitchFamily="2" charset="-122"/>
                            </a:rPr>
                            <m:t>𝑢𝑗</m:t>
                          </m:r>
                        </m:sub>
                      </m:sSub>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𝑘</m:t>
                      </m:r>
                      <m:r>
                        <a:rPr kumimoji="0" lang="en-US" altLang="zh-CN" sz="2400" b="0" i="1" smtClean="0">
                          <a:latin typeface="Cambria Math"/>
                          <a:ea typeface="宋体" pitchFamily="2" charset="-122"/>
                        </a:rPr>
                        <m:t>)</m:t>
                      </m:r>
                    </m:oMath>
                  </m:oMathPara>
                </a14:m>
                <a:endParaRPr kumimoji="0" lang="en-US" altLang="zh-CN" sz="2400" b="0" dirty="0">
                  <a:latin typeface="Cambria Math" pitchFamily="18" charset="0"/>
                  <a:ea typeface="宋体" pitchFamily="2" charset="-122"/>
                </a:endParaRPr>
              </a:p>
              <a:p>
                <a:pPr marL="82296" indent="0" algn="just">
                  <a:spcBef>
                    <a:spcPts val="1800"/>
                  </a:spcBef>
                  <a:spcAft>
                    <a:spcPts val="1200"/>
                  </a:spcAft>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sz="2400" b="0" i="1" smtClean="0">
                              <a:latin typeface="Cambria Math" panose="02040503050406030204" pitchFamily="18" charset="0"/>
                              <a:ea typeface="宋体" pitchFamily="2" charset="-122"/>
                            </a:rPr>
                          </m:ctrlPr>
                        </m:sSubSupPr>
                        <m:e>
                          <m:r>
                            <a:rPr kumimoji="0" lang="en-US" altLang="zh-CN" sz="2400" b="0" i="1" smtClean="0">
                              <a:latin typeface="Cambria Math"/>
                              <a:ea typeface="宋体" pitchFamily="2" charset="-122"/>
                            </a:rPr>
                            <m:t>𝛿</m:t>
                          </m:r>
                        </m:e>
                        <m:sub>
                          <m:r>
                            <a:rPr kumimoji="0" lang="en-US" altLang="zh-CN" sz="2400" b="0" i="1" smtClean="0">
                              <a:latin typeface="Cambria Math"/>
                              <a:ea typeface="宋体" pitchFamily="2" charset="-122"/>
                            </a:rPr>
                            <m:t>𝑝𝑗</m:t>
                          </m:r>
                        </m:sub>
                        <m:sup>
                          <m:r>
                            <a:rPr kumimoji="0" lang="en-US" altLang="zh-CN" sz="2400" b="0" i="1" smtClean="0">
                              <a:latin typeface="Cambria Math" panose="02040503050406030204" pitchFamily="18" charset="0"/>
                              <a:ea typeface="宋体" pitchFamily="2" charset="-122"/>
                            </a:rPr>
                            <m:t>𝐼</m:t>
                          </m:r>
                          <m:d>
                            <m:dPr>
                              <m:ctrlPr>
                                <a:rPr kumimoji="0" lang="en-US" altLang="zh-CN" sz="2400" b="0" i="1" smtClean="0">
                                  <a:latin typeface="Cambria Math" panose="02040503050406030204" pitchFamily="18" charset="0"/>
                                  <a:ea typeface="宋体" pitchFamily="2" charset="-122"/>
                                </a:rPr>
                              </m:ctrlPr>
                            </m:dPr>
                            <m:e>
                              <m:r>
                                <a:rPr kumimoji="0" lang="en-US" altLang="zh-CN" sz="2400" b="0" i="1" smtClean="0">
                                  <a:latin typeface="Cambria Math"/>
                                  <a:ea typeface="宋体" pitchFamily="2" charset="-122"/>
                                </a:rPr>
                                <m:t>𝑟</m:t>
                              </m:r>
                            </m:e>
                          </m:d>
                        </m:sup>
                      </m:sSubSup>
                      <m:r>
                        <a:rPr kumimoji="0" lang="en-US" altLang="zh-CN" sz="2400" b="0" i="1" smtClean="0">
                          <a:latin typeface="Cambria Math"/>
                          <a:ea typeface="宋体" pitchFamily="2" charset="-122"/>
                        </a:rPr>
                        <m:t>=</m:t>
                      </m:r>
                      <m:sSubSup>
                        <m:sSubSupPr>
                          <m:ctrlPr>
                            <a:rPr kumimoji="0" lang="en-US" altLang="zh-CN" sz="2400" b="0" i="1" smtClean="0">
                              <a:latin typeface="Cambria Math" panose="02040503050406030204" pitchFamily="18" charset="0"/>
                              <a:ea typeface="宋体" pitchFamily="2" charset="-122"/>
                            </a:rPr>
                          </m:ctrlPr>
                        </m:sSubSupPr>
                        <m:e>
                          <m:r>
                            <a:rPr kumimoji="0" lang="en-US" altLang="zh-CN" sz="2400" b="0" i="1" smtClean="0">
                              <a:latin typeface="Cambria Math"/>
                              <a:ea typeface="宋体" pitchFamily="2" charset="-122"/>
                            </a:rPr>
                            <m:t>𝑜</m:t>
                          </m:r>
                        </m:e>
                        <m:sub>
                          <m:r>
                            <a:rPr kumimoji="0" lang="en-US" altLang="zh-CN" sz="2400" b="0" i="1" smtClean="0">
                              <a:latin typeface="Cambria Math"/>
                              <a:ea typeface="宋体" pitchFamily="2" charset="-122"/>
                            </a:rPr>
                            <m:t>𝑝𝑗</m:t>
                          </m:r>
                        </m:sub>
                        <m:sup>
                          <m:r>
                            <a:rPr kumimoji="0" lang="en-US" altLang="zh-CN" sz="2400" b="0" i="1" smtClean="0">
                              <a:latin typeface="Cambria Math" panose="02040503050406030204" pitchFamily="18" charset="0"/>
                              <a:ea typeface="宋体" pitchFamily="2" charset="-122"/>
                            </a:rPr>
                            <m:t>𝐼</m:t>
                          </m:r>
                          <m:d>
                            <m:dPr>
                              <m:ctrlPr>
                                <a:rPr kumimoji="0" lang="en-US" altLang="zh-CN" sz="2400" b="0" i="1" smtClean="0">
                                  <a:latin typeface="Cambria Math" panose="02040503050406030204" pitchFamily="18" charset="0"/>
                                  <a:ea typeface="宋体" pitchFamily="2" charset="-122"/>
                                </a:rPr>
                              </m:ctrlPr>
                            </m:dPr>
                            <m:e>
                              <m:r>
                                <a:rPr kumimoji="0" lang="en-US" altLang="zh-CN" sz="2400" b="0" i="1" smtClean="0">
                                  <a:latin typeface="Cambria Math"/>
                                  <a:ea typeface="宋体" pitchFamily="2" charset="-122"/>
                                </a:rPr>
                                <m:t>𝑟</m:t>
                              </m:r>
                            </m:e>
                          </m:d>
                        </m:sup>
                      </m:sSubSup>
                      <m:d>
                        <m:dPr>
                          <m:ctrlPr>
                            <a:rPr kumimoji="0" lang="en-US" altLang="zh-CN" sz="2400" b="0" i="1" smtClean="0">
                              <a:latin typeface="Cambria Math" panose="02040503050406030204" pitchFamily="18" charset="0"/>
                              <a:ea typeface="宋体" pitchFamily="2" charset="-122"/>
                            </a:rPr>
                          </m:ctrlPr>
                        </m:dPr>
                        <m:e>
                          <m:r>
                            <a:rPr kumimoji="0" lang="en-US" altLang="zh-CN" sz="2400" b="0" i="1" smtClean="0">
                              <a:latin typeface="Cambria Math"/>
                              <a:ea typeface="宋体" pitchFamily="2" charset="-122"/>
                            </a:rPr>
                            <m:t>1−</m:t>
                          </m:r>
                          <m:sSubSup>
                            <m:sSubSupPr>
                              <m:ctrlPr>
                                <a:rPr kumimoji="0" lang="en-US" altLang="zh-CN" sz="2400" b="0" i="1" smtClean="0">
                                  <a:latin typeface="Cambria Math" panose="02040503050406030204" pitchFamily="18" charset="0"/>
                                  <a:ea typeface="宋体" pitchFamily="2" charset="-122"/>
                                </a:rPr>
                              </m:ctrlPr>
                            </m:sSubSupPr>
                            <m:e>
                              <m:r>
                                <a:rPr kumimoji="0" lang="en-US" altLang="zh-CN" sz="2400" b="0" i="1" smtClean="0">
                                  <a:latin typeface="Cambria Math"/>
                                  <a:ea typeface="宋体" pitchFamily="2" charset="-122"/>
                                </a:rPr>
                                <m:t>𝑜</m:t>
                              </m:r>
                            </m:e>
                            <m:sub>
                              <m:r>
                                <a:rPr kumimoji="0" lang="en-US" altLang="zh-CN" sz="2400" b="0" i="1" smtClean="0">
                                  <a:latin typeface="Cambria Math"/>
                                  <a:ea typeface="宋体" pitchFamily="2" charset="-122"/>
                                </a:rPr>
                                <m:t>𝑝𝑗</m:t>
                              </m:r>
                            </m:sub>
                            <m:sup>
                              <m:r>
                                <a:rPr kumimoji="0" lang="en-US" altLang="zh-CN" sz="2400" b="0" i="1" smtClean="0">
                                  <a:latin typeface="Cambria Math" panose="02040503050406030204" pitchFamily="18" charset="0"/>
                                  <a:ea typeface="宋体" pitchFamily="2" charset="-122"/>
                                </a:rPr>
                                <m:t>𝐼</m:t>
                              </m:r>
                              <m:d>
                                <m:dPr>
                                  <m:ctrlPr>
                                    <a:rPr kumimoji="0" lang="en-US" altLang="zh-CN" sz="2400" b="0" i="1" smtClean="0">
                                      <a:latin typeface="Cambria Math" panose="02040503050406030204" pitchFamily="18" charset="0"/>
                                      <a:ea typeface="宋体" pitchFamily="2" charset="-122"/>
                                    </a:rPr>
                                  </m:ctrlPr>
                                </m:dPr>
                                <m:e>
                                  <m:r>
                                    <a:rPr kumimoji="0" lang="en-US" altLang="zh-CN" sz="2400" b="0" i="1" smtClean="0">
                                      <a:latin typeface="Cambria Math"/>
                                      <a:ea typeface="宋体" pitchFamily="2" charset="-122"/>
                                    </a:rPr>
                                    <m:t>𝑟</m:t>
                                  </m:r>
                                </m:e>
                              </m:d>
                            </m:sup>
                          </m:sSubSup>
                        </m:e>
                      </m:d>
                      <m:nary>
                        <m:naryPr>
                          <m:chr m:val="∑"/>
                          <m:supHide m:val="on"/>
                          <m:ctrlPr>
                            <a:rPr kumimoji="0" lang="en-US" altLang="zh-CN" sz="2400" b="0" i="1" smtClean="0">
                              <a:latin typeface="Cambria Math" panose="02040503050406030204" pitchFamily="18" charset="0"/>
                              <a:ea typeface="宋体" pitchFamily="2" charset="-122"/>
                            </a:rPr>
                          </m:ctrlPr>
                        </m:naryPr>
                        <m:sub>
                          <m:r>
                            <m:rPr>
                              <m:brk m:alnAt="7"/>
                            </m:rPr>
                            <a:rPr kumimoji="0" lang="en-US" altLang="zh-CN" sz="2400" b="0" i="1" smtClean="0">
                              <a:latin typeface="Cambria Math"/>
                              <a:ea typeface="宋体" pitchFamily="2" charset="-122"/>
                            </a:rPr>
                            <m:t>𝑙</m:t>
                          </m:r>
                        </m:sub>
                        <m:sup/>
                        <m:e>
                          <m:sSubSup>
                            <m:sSubSupPr>
                              <m:ctrlPr>
                                <a:rPr kumimoji="0" lang="en-US" altLang="zh-CN" sz="2400" b="0" i="1" smtClean="0">
                                  <a:latin typeface="Cambria Math" panose="02040503050406030204" pitchFamily="18" charset="0"/>
                                  <a:ea typeface="宋体" pitchFamily="2" charset="-122"/>
                                </a:rPr>
                              </m:ctrlPr>
                            </m:sSubSupPr>
                            <m:e>
                              <m:r>
                                <a:rPr kumimoji="0" lang="en-US" altLang="zh-CN" sz="2400" b="0" i="1" smtClean="0">
                                  <a:latin typeface="Cambria Math"/>
                                  <a:ea typeface="宋体" pitchFamily="2" charset="-122"/>
                                </a:rPr>
                                <m:t>𝛿</m:t>
                              </m:r>
                            </m:e>
                            <m:sub>
                              <m:r>
                                <a:rPr kumimoji="0" lang="en-US" altLang="zh-CN" sz="2400" b="0" i="1" smtClean="0">
                                  <a:latin typeface="Cambria Math"/>
                                  <a:ea typeface="宋体" pitchFamily="2" charset="-122"/>
                                </a:rPr>
                                <m:t>𝑝𝑙</m:t>
                              </m:r>
                            </m:sub>
                            <m:sup>
                              <m:r>
                                <a:rPr kumimoji="0" lang="en-US" altLang="zh-CN" sz="2400" b="0" i="1" smtClean="0">
                                  <a:latin typeface="Cambria Math" panose="02040503050406030204" pitchFamily="18" charset="0"/>
                                  <a:ea typeface="宋体" pitchFamily="2" charset="-122"/>
                                </a:rPr>
                                <m:t>𝐼</m:t>
                              </m:r>
                              <m:d>
                                <m:dPr>
                                  <m:ctrlPr>
                                    <a:rPr kumimoji="0" lang="en-US" altLang="zh-CN" sz="2400" b="0" i="1" smtClean="0">
                                      <a:latin typeface="Cambria Math" panose="02040503050406030204" pitchFamily="18" charset="0"/>
                                      <a:ea typeface="宋体" pitchFamily="2" charset="-122"/>
                                    </a:rPr>
                                  </m:ctrlPr>
                                </m:dPr>
                                <m:e>
                                  <m:r>
                                    <a:rPr kumimoji="0" lang="en-US" altLang="zh-CN" sz="2400" b="0" i="1" smtClean="0">
                                      <a:latin typeface="Cambria Math"/>
                                      <a:ea typeface="宋体" pitchFamily="2" charset="-122"/>
                                    </a:rPr>
                                    <m:t>𝑟</m:t>
                                  </m:r>
                                  <m:r>
                                    <a:rPr kumimoji="0" lang="en-US" altLang="zh-CN" sz="2400" b="0" i="1" smtClean="0">
                                      <a:latin typeface="Cambria Math"/>
                                      <a:ea typeface="宋体" pitchFamily="2" charset="-122"/>
                                    </a:rPr>
                                    <m:t>+1</m:t>
                                  </m:r>
                                </m:e>
                              </m:d>
                            </m:sup>
                          </m:sSubSup>
                          <m:sSubSup>
                            <m:sSubSupPr>
                              <m:ctrlPr>
                                <a:rPr kumimoji="0" lang="en-US" altLang="zh-CN" sz="2400" b="0" i="1" smtClean="0">
                                  <a:latin typeface="Cambria Math" panose="02040503050406030204" pitchFamily="18" charset="0"/>
                                  <a:ea typeface="宋体" pitchFamily="2" charset="-122"/>
                                </a:rPr>
                              </m:ctrlPr>
                            </m:sSubSupPr>
                            <m:e>
                              <m:r>
                                <a:rPr kumimoji="0" lang="en-US" altLang="zh-CN" sz="2400" b="0" i="1" smtClean="0">
                                  <a:latin typeface="Cambria Math"/>
                                  <a:ea typeface="宋体" pitchFamily="2" charset="-122"/>
                                </a:rPr>
                                <m:t>𝑤</m:t>
                              </m:r>
                            </m:e>
                            <m:sub>
                              <m:r>
                                <a:rPr kumimoji="0" lang="en-US" altLang="zh-CN" sz="2400" b="0" i="1" smtClean="0">
                                  <a:latin typeface="Cambria Math"/>
                                  <a:ea typeface="宋体" pitchFamily="2" charset="-122"/>
                                </a:rPr>
                                <m:t>𝑙𝑗</m:t>
                              </m:r>
                            </m:sub>
                            <m:sup>
                              <m:r>
                                <a:rPr kumimoji="0" lang="en-US" altLang="zh-CN" sz="2400" b="0" i="1" smtClean="0">
                                  <a:latin typeface="Cambria Math" panose="02040503050406030204" pitchFamily="18" charset="0"/>
                                  <a:ea typeface="宋体" pitchFamily="2" charset="-122"/>
                                </a:rPr>
                                <m:t>𝐼</m:t>
                              </m:r>
                              <m:d>
                                <m:dPr>
                                  <m:ctrlPr>
                                    <a:rPr kumimoji="0" lang="en-US" altLang="zh-CN" sz="2400" b="0" i="1" smtClean="0">
                                      <a:latin typeface="Cambria Math" panose="02040503050406030204" pitchFamily="18" charset="0"/>
                                      <a:ea typeface="宋体" pitchFamily="2" charset="-122"/>
                                    </a:rPr>
                                  </m:ctrlPr>
                                </m:dPr>
                                <m:e>
                                  <m:r>
                                    <a:rPr kumimoji="0" lang="en-US" altLang="zh-CN" sz="2400" b="0" i="1" smtClean="0">
                                      <a:latin typeface="Cambria Math"/>
                                      <a:ea typeface="宋体" pitchFamily="2" charset="-122"/>
                                    </a:rPr>
                                    <m:t>𝑟</m:t>
                                  </m:r>
                                  <m:r>
                                    <a:rPr kumimoji="0" lang="en-US" altLang="zh-CN" sz="2400" b="0" i="1" smtClean="0">
                                      <a:latin typeface="Cambria Math"/>
                                      <a:ea typeface="宋体" pitchFamily="2" charset="-122"/>
                                    </a:rPr>
                                    <m:t>+1</m:t>
                                  </m:r>
                                </m:e>
                              </m:d>
                            </m:sup>
                          </m:sSubSup>
                        </m:e>
                      </m:nary>
                    </m:oMath>
                  </m:oMathPara>
                </a14:m>
                <a:endParaRPr kumimoji="0" lang="en-US" altLang="zh-CN" sz="2400" b="0" dirty="0">
                  <a:latin typeface="Cambria Math" pitchFamily="18" charset="0"/>
                  <a:ea typeface="宋体" pitchFamily="2" charset="-122"/>
                </a:endParaRPr>
              </a:p>
              <a:p>
                <a:pPr marL="82296" indent="0" algn="just">
                  <a:spcBef>
                    <a:spcPts val="1800"/>
                  </a:spcBef>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sz="2400" b="0" i="1" smtClean="0">
                              <a:latin typeface="Cambria Math" panose="02040503050406030204" pitchFamily="18" charset="0"/>
                              <a:ea typeface="宋体" pitchFamily="2" charset="-122"/>
                            </a:rPr>
                          </m:ctrlPr>
                        </m:sSubSupPr>
                        <m:e>
                          <m:r>
                            <m:rPr>
                              <m:sty m:val="p"/>
                            </m:rPr>
                            <a:rPr kumimoji="0" lang="en-US" altLang="zh-CN" sz="2400" b="0" smtClean="0">
                              <a:latin typeface="Cambria Math"/>
                              <a:ea typeface="宋体" pitchFamily="2" charset="-122"/>
                            </a:rPr>
                            <m:t>Δ</m:t>
                          </m:r>
                          <m:r>
                            <a:rPr kumimoji="0" lang="en-US" altLang="zh-CN" sz="2400" b="0" i="1" smtClean="0">
                              <a:latin typeface="Cambria Math"/>
                              <a:ea typeface="宋体" pitchFamily="2" charset="-122"/>
                            </a:rPr>
                            <m:t>𝑤</m:t>
                          </m:r>
                        </m:e>
                        <m:sub>
                          <m:r>
                            <a:rPr kumimoji="0" lang="en-US" altLang="zh-CN" sz="2400" b="0" i="1" smtClean="0">
                              <a:latin typeface="Cambria Math"/>
                              <a:ea typeface="宋体" pitchFamily="2" charset="-122"/>
                            </a:rPr>
                            <m:t>𝑗𝑙</m:t>
                          </m:r>
                        </m:sub>
                        <m:sup>
                          <m:r>
                            <a:rPr kumimoji="0" lang="en-US" altLang="zh-CN" sz="2400" b="0" i="1" smtClean="0">
                              <a:latin typeface="Cambria Math" panose="02040503050406030204" pitchFamily="18" charset="0"/>
                              <a:ea typeface="宋体" pitchFamily="2" charset="-122"/>
                            </a:rPr>
                            <m:t>𝐼</m:t>
                          </m:r>
                          <m:d>
                            <m:dPr>
                              <m:ctrlPr>
                                <a:rPr kumimoji="0" lang="en-US" altLang="zh-CN" sz="2400" b="0" i="1" smtClean="0">
                                  <a:latin typeface="Cambria Math" panose="02040503050406030204" pitchFamily="18" charset="0"/>
                                  <a:ea typeface="宋体" pitchFamily="2" charset="-122"/>
                                </a:rPr>
                              </m:ctrlPr>
                            </m:dPr>
                            <m:e>
                              <m:r>
                                <a:rPr kumimoji="0" lang="en-US" altLang="zh-CN" sz="2400" b="0" i="1" smtClean="0">
                                  <a:latin typeface="Cambria Math"/>
                                  <a:ea typeface="宋体" pitchFamily="2" charset="-122"/>
                                </a:rPr>
                                <m:t>𝑟</m:t>
                              </m:r>
                            </m:e>
                          </m:d>
                        </m:sup>
                      </m:sSubSup>
                      <m:d>
                        <m:dPr>
                          <m:ctrlPr>
                            <a:rPr kumimoji="0" lang="en-US" altLang="zh-CN" sz="2400" b="0" i="1" smtClean="0">
                              <a:latin typeface="Cambria Math" panose="02040503050406030204" pitchFamily="18" charset="0"/>
                              <a:ea typeface="宋体" pitchFamily="2" charset="-122"/>
                            </a:rPr>
                          </m:ctrlPr>
                        </m:dPr>
                        <m:e>
                          <m:r>
                            <a:rPr kumimoji="0" lang="en-US" altLang="zh-CN" sz="2400" b="0" i="1" smtClean="0">
                              <a:latin typeface="Cambria Math"/>
                              <a:ea typeface="宋体" pitchFamily="2" charset="-122"/>
                            </a:rPr>
                            <m:t>𝑘</m:t>
                          </m:r>
                        </m:e>
                      </m:d>
                      <m:r>
                        <a:rPr kumimoji="0" lang="en-US" altLang="zh-CN" sz="2400" b="0" i="1" smtClean="0">
                          <a:latin typeface="Cambria Math"/>
                          <a:ea typeface="宋体" pitchFamily="2" charset="-122"/>
                        </a:rPr>
                        <m:t>=</m:t>
                      </m:r>
                      <m:sSub>
                        <m:sSubPr>
                          <m:ctrlPr>
                            <a:rPr kumimoji="0" lang="en-US" altLang="zh-CN" sz="2400" b="0" i="1" smtClean="0">
                              <a:latin typeface="Cambria Math" panose="02040503050406030204" pitchFamily="18" charset="0"/>
                              <a:ea typeface="宋体" pitchFamily="2" charset="-122"/>
                            </a:rPr>
                          </m:ctrlPr>
                        </m:sSubPr>
                        <m:e>
                          <m:r>
                            <a:rPr kumimoji="0" lang="en-US" altLang="zh-CN" sz="2400" b="0" i="1" smtClean="0">
                              <a:latin typeface="Cambria Math"/>
                              <a:ea typeface="宋体" pitchFamily="2" charset="-122"/>
                            </a:rPr>
                            <m:t>𝜂</m:t>
                          </m:r>
                        </m:e>
                        <m:sub>
                          <m:r>
                            <a:rPr kumimoji="0" lang="en-US" altLang="zh-CN" sz="2400" b="0" i="1" smtClean="0">
                              <a:latin typeface="Cambria Math" panose="02040503050406030204" pitchFamily="18" charset="0"/>
                              <a:ea typeface="宋体" pitchFamily="2" charset="-122"/>
                            </a:rPr>
                            <m:t>𝐼</m:t>
                          </m:r>
                        </m:sub>
                      </m:sSub>
                      <m:sSubSup>
                        <m:sSubSupPr>
                          <m:ctrlPr>
                            <a:rPr kumimoji="0" lang="en-US" altLang="zh-CN" sz="2400" b="0" i="1" smtClean="0">
                              <a:latin typeface="Cambria Math" panose="02040503050406030204" pitchFamily="18" charset="0"/>
                              <a:ea typeface="宋体" pitchFamily="2" charset="-122"/>
                            </a:rPr>
                          </m:ctrlPr>
                        </m:sSubSupPr>
                        <m:e>
                          <m:r>
                            <a:rPr kumimoji="0" lang="en-US" altLang="zh-CN" sz="2400" b="0" i="1" smtClean="0">
                              <a:latin typeface="Cambria Math"/>
                              <a:ea typeface="宋体" pitchFamily="2" charset="-122"/>
                            </a:rPr>
                            <m:t>𝛿</m:t>
                          </m:r>
                        </m:e>
                        <m:sub>
                          <m:r>
                            <a:rPr kumimoji="0" lang="en-US" altLang="zh-CN" sz="2400" b="0" i="1" smtClean="0">
                              <a:latin typeface="Cambria Math"/>
                              <a:ea typeface="宋体" pitchFamily="2" charset="-122"/>
                            </a:rPr>
                            <m:t>𝑝𝑗</m:t>
                          </m:r>
                        </m:sub>
                        <m:sup>
                          <m:r>
                            <a:rPr kumimoji="0" lang="en-US" altLang="zh-CN" sz="2400" b="0" i="1" smtClean="0">
                              <a:latin typeface="Cambria Math" panose="02040503050406030204" pitchFamily="18" charset="0"/>
                              <a:ea typeface="宋体" pitchFamily="2" charset="-122"/>
                            </a:rPr>
                            <m:t>𝐼</m:t>
                          </m:r>
                          <m:d>
                            <m:dPr>
                              <m:ctrlPr>
                                <a:rPr kumimoji="0" lang="en-US" altLang="zh-CN" sz="2400" b="0" i="1" smtClean="0">
                                  <a:latin typeface="Cambria Math" panose="02040503050406030204" pitchFamily="18" charset="0"/>
                                  <a:ea typeface="宋体" pitchFamily="2" charset="-122"/>
                                </a:rPr>
                              </m:ctrlPr>
                            </m:dPr>
                            <m:e>
                              <m:r>
                                <a:rPr kumimoji="0" lang="en-US" altLang="zh-CN" sz="2400" b="0" i="1" smtClean="0">
                                  <a:latin typeface="Cambria Math"/>
                                  <a:ea typeface="宋体" pitchFamily="2" charset="-122"/>
                                </a:rPr>
                                <m:t>𝑟</m:t>
                              </m:r>
                            </m:e>
                          </m:d>
                        </m:sup>
                      </m:sSubSup>
                      <m:sSubSup>
                        <m:sSubSupPr>
                          <m:ctrlPr>
                            <a:rPr kumimoji="0" lang="en-US" altLang="zh-CN" sz="2400" b="0" i="1" smtClean="0">
                              <a:latin typeface="Cambria Math" panose="02040503050406030204" pitchFamily="18" charset="0"/>
                              <a:ea typeface="宋体" pitchFamily="2" charset="-122"/>
                            </a:rPr>
                          </m:ctrlPr>
                        </m:sSubSupPr>
                        <m:e>
                          <m:r>
                            <a:rPr kumimoji="0" lang="en-US" altLang="zh-CN" sz="2400" b="0" i="1" smtClean="0">
                              <a:latin typeface="Cambria Math"/>
                              <a:ea typeface="宋体" pitchFamily="2" charset="-122"/>
                            </a:rPr>
                            <m:t>𝑜</m:t>
                          </m:r>
                        </m:e>
                        <m:sub>
                          <m:r>
                            <a:rPr kumimoji="0" lang="en-US" altLang="zh-CN" sz="2400" b="0" i="1" smtClean="0">
                              <a:latin typeface="Cambria Math" panose="02040503050406030204" pitchFamily="18" charset="0"/>
                              <a:ea typeface="宋体" pitchFamily="2" charset="-122"/>
                            </a:rPr>
                            <m:t>𝑝𝑙</m:t>
                          </m:r>
                        </m:sub>
                        <m:sup>
                          <m:r>
                            <a:rPr kumimoji="0" lang="en-US" altLang="zh-CN" sz="2400" b="0" i="1" smtClean="0">
                              <a:latin typeface="Cambria Math" panose="02040503050406030204" pitchFamily="18" charset="0"/>
                              <a:ea typeface="宋体" pitchFamily="2" charset="-122"/>
                            </a:rPr>
                            <m:t>𝐼</m:t>
                          </m:r>
                          <m:d>
                            <m:dPr>
                              <m:ctrlPr>
                                <a:rPr kumimoji="0" lang="en-US" altLang="zh-CN" sz="2400" b="0" i="1" smtClean="0">
                                  <a:latin typeface="Cambria Math" panose="02040503050406030204" pitchFamily="18" charset="0"/>
                                  <a:ea typeface="宋体" pitchFamily="2" charset="-122"/>
                                </a:rPr>
                              </m:ctrlPr>
                            </m:dPr>
                            <m:e>
                              <m:r>
                                <a:rPr kumimoji="0" lang="en-US" altLang="zh-CN" sz="2400" b="0" i="1" smtClean="0">
                                  <a:latin typeface="Cambria Math"/>
                                  <a:ea typeface="宋体" pitchFamily="2" charset="-122"/>
                                </a:rPr>
                                <m:t>𝑟</m:t>
                              </m:r>
                              <m:r>
                                <a:rPr kumimoji="0" lang="en-US" altLang="zh-CN" sz="2400" b="0" i="1" smtClean="0">
                                  <a:latin typeface="Cambria Math"/>
                                  <a:ea typeface="宋体" pitchFamily="2" charset="-122"/>
                                </a:rPr>
                                <m:t>−1</m:t>
                              </m:r>
                            </m:e>
                          </m:d>
                        </m:sup>
                      </m:sSubSup>
                      <m:r>
                        <a:rPr kumimoji="0" lang="en-US" altLang="zh-CN" sz="2400" b="0" i="1" smtClean="0">
                          <a:latin typeface="Cambria Math"/>
                          <a:ea typeface="宋体" pitchFamily="2" charset="-122"/>
                        </a:rPr>
                        <m:t>+</m:t>
                      </m:r>
                      <m:sSub>
                        <m:sSubPr>
                          <m:ctrlPr>
                            <a:rPr kumimoji="0" lang="en-US" altLang="zh-CN" sz="2400" b="0" i="1" smtClean="0">
                              <a:solidFill>
                                <a:srgbClr val="FF0000"/>
                              </a:solidFill>
                              <a:latin typeface="Cambria Math" panose="02040503050406030204" pitchFamily="18" charset="0"/>
                              <a:ea typeface="宋体" pitchFamily="2" charset="-122"/>
                            </a:rPr>
                          </m:ctrlPr>
                        </m:sSubPr>
                        <m:e>
                          <m:r>
                            <a:rPr kumimoji="0" lang="en-US" altLang="zh-CN" sz="2400" b="0" i="1" smtClean="0">
                              <a:solidFill>
                                <a:srgbClr val="FF0000"/>
                              </a:solidFill>
                              <a:latin typeface="Cambria Math"/>
                              <a:ea typeface="宋体" pitchFamily="2" charset="-122"/>
                            </a:rPr>
                            <m:t>𝛼</m:t>
                          </m:r>
                        </m:e>
                        <m:sub>
                          <m:r>
                            <a:rPr kumimoji="0" lang="en-US" altLang="zh-CN" sz="2400" b="0" i="1" smtClean="0">
                              <a:solidFill>
                                <a:srgbClr val="FF0000"/>
                              </a:solidFill>
                              <a:latin typeface="Cambria Math" panose="02040503050406030204" pitchFamily="18" charset="0"/>
                              <a:ea typeface="宋体" pitchFamily="2" charset="-122"/>
                            </a:rPr>
                            <m:t>𝐼</m:t>
                          </m:r>
                        </m:sub>
                      </m:sSub>
                      <m:sSubSup>
                        <m:sSubSupPr>
                          <m:ctrlPr>
                            <a:rPr kumimoji="0" lang="en-US" altLang="zh-CN" sz="2400" b="0" i="1" smtClean="0">
                              <a:solidFill>
                                <a:srgbClr val="FF0000"/>
                              </a:solidFill>
                              <a:latin typeface="Cambria Math" panose="02040503050406030204" pitchFamily="18" charset="0"/>
                              <a:ea typeface="宋体" pitchFamily="2" charset="-122"/>
                            </a:rPr>
                          </m:ctrlPr>
                        </m:sSubSupPr>
                        <m:e>
                          <m:r>
                            <m:rPr>
                              <m:sty m:val="p"/>
                            </m:rPr>
                            <a:rPr kumimoji="0" lang="en-US" altLang="zh-CN" sz="2400" b="0" smtClean="0">
                              <a:solidFill>
                                <a:srgbClr val="FF0000"/>
                              </a:solidFill>
                              <a:latin typeface="Cambria Math"/>
                              <a:ea typeface="宋体" pitchFamily="2" charset="-122"/>
                            </a:rPr>
                            <m:t>Δ</m:t>
                          </m:r>
                          <m:r>
                            <a:rPr kumimoji="0" lang="en-US" altLang="zh-CN" sz="2400" b="0" i="1" smtClean="0">
                              <a:solidFill>
                                <a:srgbClr val="FF0000"/>
                              </a:solidFill>
                              <a:latin typeface="Cambria Math"/>
                              <a:ea typeface="宋体" pitchFamily="2" charset="-122"/>
                            </a:rPr>
                            <m:t>𝑤</m:t>
                          </m:r>
                        </m:e>
                        <m:sub>
                          <m:r>
                            <a:rPr kumimoji="0" lang="en-US" altLang="zh-CN" sz="2400" b="0" i="1" smtClean="0">
                              <a:solidFill>
                                <a:srgbClr val="FF0000"/>
                              </a:solidFill>
                              <a:latin typeface="Cambria Math"/>
                              <a:ea typeface="宋体" pitchFamily="2" charset="-122"/>
                            </a:rPr>
                            <m:t>𝑗𝑙</m:t>
                          </m:r>
                        </m:sub>
                        <m:sup>
                          <m:r>
                            <a:rPr kumimoji="0" lang="en-US" altLang="zh-CN" sz="2400" b="0" i="1" smtClean="0">
                              <a:solidFill>
                                <a:srgbClr val="FF0000"/>
                              </a:solidFill>
                              <a:latin typeface="Cambria Math" panose="02040503050406030204" pitchFamily="18" charset="0"/>
                              <a:ea typeface="宋体" pitchFamily="2" charset="-122"/>
                            </a:rPr>
                            <m:t>𝐼</m:t>
                          </m:r>
                          <m:d>
                            <m:dPr>
                              <m:ctrlPr>
                                <a:rPr kumimoji="0" lang="en-US" altLang="zh-CN" sz="2400" b="0" i="1" smtClean="0">
                                  <a:solidFill>
                                    <a:srgbClr val="FF0000"/>
                                  </a:solidFill>
                                  <a:latin typeface="Cambria Math" panose="02040503050406030204" pitchFamily="18" charset="0"/>
                                  <a:ea typeface="宋体" pitchFamily="2" charset="-122"/>
                                </a:rPr>
                              </m:ctrlPr>
                            </m:dPr>
                            <m:e>
                              <m:r>
                                <a:rPr kumimoji="0" lang="en-US" altLang="zh-CN" sz="2400" b="0" i="1" smtClean="0">
                                  <a:solidFill>
                                    <a:srgbClr val="FF0000"/>
                                  </a:solidFill>
                                  <a:latin typeface="Cambria Math"/>
                                  <a:ea typeface="宋体" pitchFamily="2" charset="-122"/>
                                </a:rPr>
                                <m:t>𝑟</m:t>
                              </m:r>
                            </m:e>
                          </m:d>
                        </m:sup>
                      </m:sSubSup>
                      <m:r>
                        <a:rPr kumimoji="0" lang="en-US" altLang="zh-CN" sz="2400" b="0" i="1" smtClean="0">
                          <a:solidFill>
                            <a:srgbClr val="FF0000"/>
                          </a:solidFill>
                          <a:latin typeface="Cambria Math"/>
                          <a:ea typeface="宋体" pitchFamily="2" charset="-122"/>
                        </a:rPr>
                        <m:t>(</m:t>
                      </m:r>
                      <m:r>
                        <a:rPr kumimoji="0" lang="en-US" altLang="zh-CN" sz="2400" b="0" i="1" smtClean="0">
                          <a:solidFill>
                            <a:srgbClr val="FF0000"/>
                          </a:solidFill>
                          <a:latin typeface="Cambria Math"/>
                          <a:ea typeface="宋体" pitchFamily="2" charset="-122"/>
                        </a:rPr>
                        <m:t>𝑘</m:t>
                      </m:r>
                      <m:r>
                        <a:rPr kumimoji="0" lang="en-US" altLang="zh-CN" sz="2400" b="0" i="1" smtClean="0">
                          <a:solidFill>
                            <a:srgbClr val="FF0000"/>
                          </a:solidFill>
                          <a:latin typeface="Cambria Math"/>
                          <a:ea typeface="宋体" pitchFamily="2" charset="-122"/>
                        </a:rPr>
                        <m:t>−1)</m:t>
                      </m:r>
                    </m:oMath>
                  </m:oMathPara>
                </a14:m>
                <a:endParaRPr kumimoji="0" lang="en-US" altLang="zh-CN" sz="2400" b="0" dirty="0">
                  <a:solidFill>
                    <a:srgbClr val="FF0000"/>
                  </a:solidFill>
                  <a:latin typeface="Cambria Math" pitchFamily="18" charset="0"/>
                  <a:ea typeface="宋体" pitchFamily="2" charset="-122"/>
                </a:endParaRPr>
              </a:p>
              <a:p>
                <a:pPr marL="82296" indent="0" algn="just">
                  <a:spcBef>
                    <a:spcPts val="2400"/>
                  </a:spcBef>
                  <a:buClr>
                    <a:srgbClr val="3891A7"/>
                  </a:buClr>
                  <a:buFont typeface="Arial" panose="020B0604020202020204" pitchFamily="34" charset="0"/>
                  <a:buNone/>
                </a:pPr>
                <a:r>
                  <a:rPr kumimoji="0" lang="zh-CN" altLang="en-US" sz="2400" b="0" dirty="0">
                    <a:latin typeface="隶书" panose="02010509060101010101" pitchFamily="49" charset="-122"/>
                    <a:ea typeface="隶书" panose="02010509060101010101" pitchFamily="49" charset="-122"/>
                  </a:rPr>
                  <a:t>其中，</a:t>
                </a:r>
                <a14:m>
                  <m:oMath xmlns:m="http://schemas.openxmlformats.org/officeDocument/2006/math">
                    <m:sSub>
                      <m:sSubPr>
                        <m:ctrlPr>
                          <a:rPr kumimoji="0" lang="en-US" altLang="zh-CN" sz="2400" b="0" i="1" smtClean="0">
                            <a:latin typeface="Cambria Math" panose="02040503050406030204" pitchFamily="18" charset="0"/>
                            <a:ea typeface="宋体" pitchFamily="2" charset="-122"/>
                          </a:rPr>
                        </m:ctrlPr>
                      </m:sSubPr>
                      <m:e>
                        <m:r>
                          <a:rPr kumimoji="0" lang="en-US" altLang="zh-CN" sz="2400" b="0" i="1" smtClean="0">
                            <a:latin typeface="Cambria Math"/>
                            <a:ea typeface="宋体" pitchFamily="2" charset="-122"/>
                          </a:rPr>
                          <m:t>𝑒</m:t>
                        </m:r>
                      </m:e>
                      <m:sub>
                        <m:r>
                          <a:rPr kumimoji="0" lang="en-US" altLang="zh-CN" sz="2400" b="0" i="1" smtClean="0">
                            <a:latin typeface="Cambria Math"/>
                            <a:ea typeface="宋体" pitchFamily="2" charset="-122"/>
                          </a:rPr>
                          <m:t>𝑢𝑗</m:t>
                        </m:r>
                      </m:sub>
                    </m:sSub>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𝑘</m:t>
                    </m:r>
                    <m:r>
                      <a:rPr kumimoji="0" lang="en-US" altLang="zh-CN" sz="2400" b="0" i="1" smtClean="0">
                        <a:latin typeface="Cambria Math"/>
                        <a:ea typeface="宋体" pitchFamily="2" charset="-122"/>
                      </a:rPr>
                      <m:t>)</m:t>
                    </m:r>
                  </m:oMath>
                </a14:m>
                <a:r>
                  <a:rPr kumimoji="0" lang="zh-CN" altLang="en-US" sz="2400" b="0" dirty="0">
                    <a:latin typeface="隶书" panose="02010509060101010101" pitchFamily="49" charset="-122"/>
                    <a:ea typeface="隶书" panose="02010509060101010101" pitchFamily="49" charset="-122"/>
                  </a:rPr>
                  <a:t>为矢量</a:t>
                </a:r>
                <a14:m>
                  <m:oMath xmlns:m="http://schemas.openxmlformats.org/officeDocument/2006/math">
                    <m:sSub>
                      <m:sSubPr>
                        <m:ctrlPr>
                          <a:rPr kumimoji="0" lang="en-US" altLang="zh-CN" sz="2400" b="0" i="1" smtClean="0">
                            <a:latin typeface="Cambria Math" panose="02040503050406030204" pitchFamily="18" charset="0"/>
                            <a:ea typeface="宋体" pitchFamily="2" charset="-122"/>
                          </a:rPr>
                        </m:ctrlPr>
                      </m:sSubPr>
                      <m:e>
                        <m:r>
                          <a:rPr kumimoji="0" lang="en-US" altLang="zh-CN" sz="2400" b="0" i="1" smtClean="0">
                            <a:latin typeface="Cambria Math"/>
                            <a:ea typeface="宋体" pitchFamily="2" charset="-122"/>
                          </a:rPr>
                          <m:t>𝑒</m:t>
                        </m:r>
                      </m:e>
                      <m:sub>
                        <m:r>
                          <a:rPr kumimoji="0" lang="en-US" altLang="zh-CN" sz="2400" b="0" i="1" smtClean="0">
                            <a:latin typeface="Cambria Math"/>
                            <a:ea typeface="宋体" pitchFamily="2" charset="-122"/>
                          </a:rPr>
                          <m:t>𝑢</m:t>
                        </m:r>
                      </m:sub>
                    </m:sSub>
                    <m:r>
                      <a:rPr kumimoji="0" lang="en-US" altLang="zh-CN" sz="2400" b="0" i="1" smtClean="0">
                        <a:latin typeface="Cambria Math"/>
                        <a:ea typeface="宋体" pitchFamily="2" charset="-122"/>
                      </a:rPr>
                      <m:t>(</m:t>
                    </m:r>
                    <m:r>
                      <a:rPr kumimoji="0" lang="en-US" altLang="zh-CN" sz="2400" b="0" i="1" smtClean="0">
                        <a:latin typeface="Cambria Math"/>
                        <a:ea typeface="宋体" pitchFamily="2" charset="-122"/>
                      </a:rPr>
                      <m:t>𝑘</m:t>
                    </m:r>
                    <m:r>
                      <a:rPr kumimoji="0" lang="en-US" altLang="zh-CN" sz="2400" b="0" i="1" smtClean="0">
                        <a:latin typeface="Cambria Math"/>
                        <a:ea typeface="宋体" pitchFamily="2" charset="-122"/>
                      </a:rPr>
                      <m:t>)</m:t>
                    </m:r>
                  </m:oMath>
                </a14:m>
                <a:r>
                  <a:rPr kumimoji="0" lang="zh-CN" altLang="en-US" sz="2400" b="0" dirty="0">
                    <a:latin typeface="隶书" panose="02010509060101010101" pitchFamily="49" charset="-122"/>
                    <a:ea typeface="隶书" panose="02010509060101010101" pitchFamily="49" charset="-122"/>
                  </a:rPr>
                  <a:t>的第</a:t>
                </a:r>
                <a14:m>
                  <m:oMath xmlns:m="http://schemas.openxmlformats.org/officeDocument/2006/math">
                    <m:r>
                      <a:rPr kumimoji="0" lang="en-US" altLang="zh-CN" sz="2400" b="0" i="1" smtClean="0">
                        <a:latin typeface="Cambria Math"/>
                        <a:ea typeface="宋体" pitchFamily="2" charset="-122"/>
                      </a:rPr>
                      <m:t>𝑗</m:t>
                    </m:r>
                  </m:oMath>
                </a14:m>
                <a:r>
                  <a:rPr kumimoji="0" lang="zh-CN" altLang="en-US" sz="2400" b="0" dirty="0">
                    <a:latin typeface="隶书" panose="02010509060101010101" pitchFamily="49" charset="-122"/>
                    <a:ea typeface="隶书" panose="02010509060101010101" pitchFamily="49" charset="-122"/>
                  </a:rPr>
                  <a:t>个分量。</a:t>
                </a:r>
                <a:endParaRPr kumimoji="0" lang="en-US" altLang="zh-CN" sz="24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251520" y="908720"/>
                <a:ext cx="8682168" cy="5339680"/>
              </a:xfrm>
              <a:prstGeom prst="rect">
                <a:avLst/>
              </a:prstGeom>
              <a:blipFill>
                <a:blip r:embed="rId2"/>
                <a:stretch>
                  <a:fillRect l="-70" t="-9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93572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135</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467544" y="1052736"/>
                <a:ext cx="8466144" cy="5195664"/>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lgn="just">
                  <a:spcBef>
                    <a:spcPts val="1800"/>
                  </a:spcBef>
                  <a:spcAft>
                    <a:spcPts val="1200"/>
                  </a:spcAft>
                  <a:buClr>
                    <a:srgbClr val="3891A7"/>
                  </a:buClr>
                  <a:buFont typeface="Arial" panose="020B0604020202020204" pitchFamily="34" charset="0"/>
                  <a:buNone/>
                </a:pPr>
                <a14:m>
                  <m:oMath xmlns:m="http://schemas.openxmlformats.org/officeDocument/2006/math">
                    <m:sSub>
                      <m:sSubPr>
                        <m:ctrlPr>
                          <a:rPr kumimoji="0" lang="en-US" altLang="zh-CN" sz="2400" b="0" i="1" smtClean="0">
                            <a:solidFill>
                              <a:prstClr val="black"/>
                            </a:solidFill>
                            <a:latin typeface="Cambria Math" panose="02040503050406030204" pitchFamily="18" charset="0"/>
                            <a:ea typeface="宋体" pitchFamily="2" charset="-122"/>
                          </a:rPr>
                        </m:ctrlPr>
                      </m:sSubPr>
                      <m:e>
                        <m:r>
                          <a:rPr kumimoji="0" lang="en-US" altLang="zh-CN" sz="2400" b="0" i="1">
                            <a:solidFill>
                              <a:prstClr val="black"/>
                            </a:solidFill>
                            <a:latin typeface="Cambria Math"/>
                            <a:ea typeface="宋体" pitchFamily="2" charset="-122"/>
                          </a:rPr>
                          <m:t>𝑁</m:t>
                        </m:r>
                      </m:e>
                      <m:sub>
                        <m:r>
                          <a:rPr kumimoji="0" lang="en-US" altLang="zh-CN" sz="2400" b="0" i="1" smtClean="0">
                            <a:solidFill>
                              <a:prstClr val="black"/>
                            </a:solidFill>
                            <a:latin typeface="Cambria Math"/>
                            <a:ea typeface="宋体" pitchFamily="2" charset="-122"/>
                          </a:rPr>
                          <m:t>𝑐</m:t>
                        </m:r>
                      </m:sub>
                    </m:sSub>
                  </m:oMath>
                </a14:m>
                <a:r>
                  <a:rPr kumimoji="0" lang="en-US" altLang="zh-CN" sz="2000" b="0" dirty="0">
                    <a:solidFill>
                      <a:prstClr val="black"/>
                    </a:solidFill>
                    <a:latin typeface="隶书" panose="02010509060101010101" pitchFamily="49" charset="-122"/>
                    <a:ea typeface="隶书" panose="02010509060101010101" pitchFamily="49" charset="-122"/>
                  </a:rPr>
                  <a:t>(</a:t>
                </a:r>
                <a:r>
                  <a:rPr kumimoji="0" lang="zh-CN" altLang="en-US" sz="2000" b="0" dirty="0">
                    <a:solidFill>
                      <a:prstClr val="black"/>
                    </a:solidFill>
                    <a:latin typeface="隶书" panose="02010509060101010101" pitchFamily="49" charset="-122"/>
                    <a:ea typeface="隶书" panose="02010509060101010101" pitchFamily="49" charset="-122"/>
                  </a:rPr>
                  <a:t>辨识器</a:t>
                </a:r>
                <a14:m>
                  <m:oMath xmlns:m="http://schemas.openxmlformats.org/officeDocument/2006/math">
                    <m:sSub>
                      <m:sSubPr>
                        <m:ctrlPr>
                          <a:rPr kumimoji="0" lang="en-US" altLang="zh-CN" sz="2000" b="0" i="1" smtClean="0">
                            <a:solidFill>
                              <a:prstClr val="black"/>
                            </a:solidFill>
                            <a:latin typeface="Cambria Math" panose="02040503050406030204" pitchFamily="18" charset="0"/>
                            <a:ea typeface="宋体" pitchFamily="2" charset="-122"/>
                          </a:rPr>
                        </m:ctrlPr>
                      </m:sSubPr>
                      <m:e>
                        <m:r>
                          <a:rPr kumimoji="0" lang="en-US" altLang="zh-CN" sz="2000" b="0" i="1" smtClean="0">
                            <a:solidFill>
                              <a:prstClr val="black"/>
                            </a:solidFill>
                            <a:latin typeface="Cambria Math"/>
                            <a:ea typeface="宋体" pitchFamily="2" charset="-122"/>
                          </a:rPr>
                          <m:t>𝑁</m:t>
                        </m:r>
                      </m:e>
                      <m:sub>
                        <m:r>
                          <a:rPr kumimoji="0" lang="en-US" altLang="zh-CN" sz="2000" b="0" i="1" smtClean="0">
                            <a:solidFill>
                              <a:prstClr val="black"/>
                            </a:solidFill>
                            <a:latin typeface="Cambria Math" panose="02040503050406030204" pitchFamily="18" charset="0"/>
                            <a:ea typeface="宋体" pitchFamily="2" charset="-122"/>
                          </a:rPr>
                          <m:t>𝐼</m:t>
                        </m:r>
                      </m:sub>
                    </m:sSub>
                  </m:oMath>
                </a14:m>
                <a:r>
                  <a:rPr kumimoji="0" lang="zh-CN" altLang="en-US" sz="2000" b="0" dirty="0">
                    <a:solidFill>
                      <a:prstClr val="black"/>
                    </a:solidFill>
                    <a:latin typeface="隶书" panose="02010509060101010101" pitchFamily="49" charset="-122"/>
                    <a:ea typeface="隶书" panose="02010509060101010101" pitchFamily="49" charset="-122"/>
                  </a:rPr>
                  <a:t>提供期望的控制量</a:t>
                </a:r>
                <a:r>
                  <a:rPr kumimoji="0" lang="en-US" altLang="zh-CN" sz="2000" b="0" dirty="0">
                    <a:solidFill>
                      <a:prstClr val="black"/>
                    </a:solidFill>
                    <a:latin typeface="隶书" panose="02010509060101010101" pitchFamily="49" charset="-122"/>
                    <a:ea typeface="隶书" panose="02010509060101010101" pitchFamily="49" charset="-122"/>
                  </a:rPr>
                  <a:t>)</a:t>
                </a:r>
                <a:r>
                  <a:rPr kumimoji="0" lang="zh-CN" altLang="en-US" sz="2400" b="0" dirty="0">
                    <a:solidFill>
                      <a:prstClr val="black"/>
                    </a:solidFill>
                    <a:latin typeface="隶书" panose="02010509060101010101" pitchFamily="49" charset="-122"/>
                    <a:ea typeface="隶书" panose="02010509060101010101" pitchFamily="49" charset="-122"/>
                  </a:rPr>
                  <a:t>：</a:t>
                </a:r>
                <a:endParaRPr kumimoji="0" lang="en-US" altLang="zh-CN" sz="2400" b="0" dirty="0">
                  <a:solidFill>
                    <a:prstClr val="black"/>
                  </a:solidFill>
                  <a:latin typeface="隶书" panose="02010509060101010101" pitchFamily="49" charset="-122"/>
                  <a:ea typeface="隶书" panose="02010509060101010101" pitchFamily="49" charset="-122"/>
                </a:endParaRPr>
              </a:p>
              <a:p>
                <a:pPr marL="82296" indent="0" algn="just">
                  <a:spcBef>
                    <a:spcPts val="1800"/>
                  </a:spcBef>
                  <a:spcAft>
                    <a:spcPts val="1200"/>
                  </a:spcAft>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400" b="0" i="1">
                              <a:solidFill>
                                <a:prstClr val="black"/>
                              </a:solidFill>
                              <a:latin typeface="Cambria Math" panose="02040503050406030204" pitchFamily="18" charset="0"/>
                              <a:ea typeface="宋体" pitchFamily="2" charset="-122"/>
                            </a:rPr>
                          </m:ctrlPr>
                        </m:sSubPr>
                        <m:e>
                          <m:r>
                            <a:rPr kumimoji="0" lang="en-US" altLang="zh-CN" sz="2400" b="0" i="1">
                              <a:solidFill>
                                <a:prstClr val="black"/>
                              </a:solidFill>
                              <a:latin typeface="Cambria Math"/>
                              <a:ea typeface="宋体" pitchFamily="2" charset="-122"/>
                            </a:rPr>
                            <m:t>𝑒</m:t>
                          </m:r>
                        </m:e>
                        <m:sub>
                          <m:r>
                            <a:rPr kumimoji="0" lang="en-US" altLang="zh-CN" sz="2400" b="0" i="1" smtClean="0">
                              <a:solidFill>
                                <a:prstClr val="black"/>
                              </a:solidFill>
                              <a:latin typeface="Cambria Math"/>
                              <a:ea typeface="宋体" pitchFamily="2" charset="-122"/>
                            </a:rPr>
                            <m:t>𝑐</m:t>
                          </m:r>
                        </m:sub>
                      </m:sSub>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𝑘</m:t>
                          </m:r>
                        </m:e>
                      </m:d>
                      <m:r>
                        <a:rPr kumimoji="0" lang="en-US" altLang="zh-CN" sz="2400" b="0" i="1">
                          <a:solidFill>
                            <a:prstClr val="black"/>
                          </a:solidFill>
                          <a:latin typeface="Cambria Math"/>
                          <a:ea typeface="宋体" pitchFamily="2" charset="-122"/>
                        </a:rPr>
                        <m:t>=</m:t>
                      </m:r>
                      <m:sSub>
                        <m:sSubPr>
                          <m:ctrlPr>
                            <a:rPr kumimoji="0" lang="en-US" altLang="zh-CN" sz="2400" b="0" i="1" smtClean="0">
                              <a:solidFill>
                                <a:prstClr val="black"/>
                              </a:solidFill>
                              <a:latin typeface="Cambria Math" panose="02040503050406030204" pitchFamily="18" charset="0"/>
                              <a:ea typeface="宋体" pitchFamily="2" charset="-122"/>
                            </a:rPr>
                          </m:ctrlPr>
                        </m:sSubPr>
                        <m:e>
                          <m:r>
                            <a:rPr kumimoji="0" lang="en-US" altLang="zh-CN" sz="2400" b="0" i="1">
                              <a:solidFill>
                                <a:prstClr val="black"/>
                              </a:solidFill>
                              <a:latin typeface="Cambria Math"/>
                              <a:ea typeface="宋体" pitchFamily="2" charset="-122"/>
                            </a:rPr>
                            <m:t>𝑢</m:t>
                          </m:r>
                        </m:e>
                        <m:sub>
                          <m:r>
                            <a:rPr kumimoji="0" lang="en-US" altLang="zh-CN" sz="2400" b="0" i="1" smtClean="0">
                              <a:solidFill>
                                <a:prstClr val="black"/>
                              </a:solidFill>
                              <a:latin typeface="Cambria Math"/>
                              <a:ea typeface="宋体" pitchFamily="2" charset="-122"/>
                            </a:rPr>
                            <m:t>𝑑</m:t>
                          </m:r>
                        </m:sub>
                      </m:sSub>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𝑘</m:t>
                          </m:r>
                        </m:e>
                      </m:d>
                      <m:r>
                        <a:rPr kumimoji="0" lang="en-US" altLang="zh-CN" sz="2400" b="0" i="1">
                          <a:solidFill>
                            <a:prstClr val="black"/>
                          </a:solidFill>
                          <a:latin typeface="Cambria Math"/>
                          <a:ea typeface="宋体" pitchFamily="2" charset="-122"/>
                        </a:rPr>
                        <m:t>−</m:t>
                      </m:r>
                      <m:r>
                        <a:rPr kumimoji="0" lang="en-US" altLang="zh-CN" sz="2400" b="0" i="1">
                          <a:solidFill>
                            <a:prstClr val="black"/>
                          </a:solidFill>
                          <a:latin typeface="Cambria Math"/>
                          <a:ea typeface="宋体" pitchFamily="2" charset="-122"/>
                        </a:rPr>
                        <m:t>𝑢</m:t>
                      </m:r>
                      <m:r>
                        <a:rPr kumimoji="0" lang="en-US" altLang="zh-CN" sz="2400" b="0" i="1">
                          <a:solidFill>
                            <a:prstClr val="black"/>
                          </a:solidFill>
                          <a:latin typeface="Cambria Math"/>
                          <a:ea typeface="宋体" pitchFamily="2" charset="-122"/>
                        </a:rPr>
                        <m:t>(</m:t>
                      </m:r>
                      <m:r>
                        <a:rPr kumimoji="0" lang="en-US" altLang="zh-CN" sz="2400" b="0" i="1">
                          <a:solidFill>
                            <a:prstClr val="black"/>
                          </a:solidFill>
                          <a:latin typeface="Cambria Math"/>
                          <a:ea typeface="宋体" pitchFamily="2" charset="-122"/>
                        </a:rPr>
                        <m:t>𝑘</m:t>
                      </m:r>
                      <m:r>
                        <a:rPr kumimoji="0" lang="en-US" altLang="zh-CN" sz="2400" b="0" i="1">
                          <a:solidFill>
                            <a:prstClr val="black"/>
                          </a:solidFill>
                          <a:latin typeface="Cambria Math"/>
                          <a:ea typeface="宋体" pitchFamily="2" charset="-122"/>
                        </a:rPr>
                        <m:t>)</m:t>
                      </m:r>
                    </m:oMath>
                  </m:oMathPara>
                </a14:m>
                <a:endParaRPr kumimoji="0" lang="en-US" altLang="zh-CN" sz="2400" b="0" dirty="0">
                  <a:solidFill>
                    <a:prstClr val="black"/>
                  </a:solidFill>
                  <a:latin typeface="Cambria Math" pitchFamily="18" charset="0"/>
                  <a:ea typeface="宋体" pitchFamily="2" charset="-122"/>
                </a:endParaRPr>
              </a:p>
              <a:p>
                <a:pPr marL="82296" indent="0" algn="just">
                  <a:spcBef>
                    <a:spcPts val="1800"/>
                  </a:spcBef>
                  <a:spcAft>
                    <a:spcPts val="1200"/>
                  </a:spcAft>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sz="2400" b="0" i="1">
                              <a:solidFill>
                                <a:prstClr val="black"/>
                              </a:solidFill>
                              <a:latin typeface="Cambria Math" panose="02040503050406030204" pitchFamily="18" charset="0"/>
                              <a:ea typeface="宋体" pitchFamily="2" charset="-122"/>
                            </a:rPr>
                          </m:ctrlPr>
                        </m:sSubSupPr>
                        <m:e>
                          <m:r>
                            <a:rPr kumimoji="0" lang="en-US" altLang="zh-CN" sz="2400" b="0" i="1">
                              <a:solidFill>
                                <a:prstClr val="black"/>
                              </a:solidFill>
                              <a:latin typeface="Cambria Math"/>
                              <a:ea typeface="宋体" pitchFamily="2" charset="-122"/>
                            </a:rPr>
                            <m:t>𝛿</m:t>
                          </m:r>
                        </m:e>
                        <m:sub>
                          <m:r>
                            <a:rPr kumimoji="0" lang="en-US" altLang="zh-CN" sz="2400" b="0" i="1">
                              <a:solidFill>
                                <a:prstClr val="black"/>
                              </a:solidFill>
                              <a:latin typeface="Cambria Math"/>
                              <a:ea typeface="宋体" pitchFamily="2" charset="-122"/>
                            </a:rPr>
                            <m:t>𝑝𝑗</m:t>
                          </m:r>
                        </m:sub>
                        <m:sup>
                          <m:r>
                            <a:rPr kumimoji="0" lang="en-US" altLang="zh-CN" sz="2400" b="0" i="1" smtClean="0">
                              <a:solidFill>
                                <a:prstClr val="black"/>
                              </a:solidFill>
                              <a:latin typeface="Cambria Math"/>
                              <a:ea typeface="宋体" pitchFamily="2" charset="-122"/>
                            </a:rPr>
                            <m:t>𝑐</m:t>
                          </m:r>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𝐿</m:t>
                              </m:r>
                            </m:e>
                          </m:d>
                        </m:sup>
                      </m:sSubSup>
                      <m:r>
                        <a:rPr kumimoji="0" lang="en-US" altLang="zh-CN" sz="2400" b="0" i="1">
                          <a:solidFill>
                            <a:prstClr val="black"/>
                          </a:solidFill>
                          <a:latin typeface="Cambria Math"/>
                          <a:ea typeface="宋体" pitchFamily="2" charset="-122"/>
                        </a:rPr>
                        <m:t>=</m:t>
                      </m:r>
                      <m:sSub>
                        <m:sSubPr>
                          <m:ctrlPr>
                            <a:rPr kumimoji="0" lang="en-US" altLang="zh-CN" sz="2400" b="0" i="1">
                              <a:solidFill>
                                <a:prstClr val="black"/>
                              </a:solidFill>
                              <a:latin typeface="Cambria Math" panose="02040503050406030204" pitchFamily="18" charset="0"/>
                              <a:ea typeface="宋体" pitchFamily="2" charset="-122"/>
                            </a:rPr>
                          </m:ctrlPr>
                        </m:sSubPr>
                        <m:e>
                          <m:r>
                            <a:rPr kumimoji="0" lang="en-US" altLang="zh-CN" sz="2400" b="0" i="1">
                              <a:solidFill>
                                <a:prstClr val="black"/>
                              </a:solidFill>
                              <a:latin typeface="Cambria Math"/>
                              <a:ea typeface="宋体" pitchFamily="2" charset="-122"/>
                            </a:rPr>
                            <m:t>𝑒</m:t>
                          </m:r>
                        </m:e>
                        <m:sub>
                          <m:r>
                            <a:rPr kumimoji="0" lang="en-US" altLang="zh-CN" sz="2400" b="0" i="1" smtClean="0">
                              <a:solidFill>
                                <a:prstClr val="black"/>
                              </a:solidFill>
                              <a:latin typeface="Cambria Math"/>
                              <a:ea typeface="宋体" pitchFamily="2" charset="-122"/>
                            </a:rPr>
                            <m:t>𝑐</m:t>
                          </m:r>
                          <m:r>
                            <a:rPr kumimoji="0" lang="en-US" altLang="zh-CN" sz="2400" b="0" i="1">
                              <a:solidFill>
                                <a:prstClr val="black"/>
                              </a:solidFill>
                              <a:latin typeface="Cambria Math"/>
                              <a:ea typeface="宋体" pitchFamily="2" charset="-122"/>
                            </a:rPr>
                            <m:t>𝑗</m:t>
                          </m:r>
                        </m:sub>
                      </m:sSub>
                      <m:r>
                        <a:rPr kumimoji="0" lang="en-US" altLang="zh-CN" sz="2400" b="0" i="1">
                          <a:solidFill>
                            <a:prstClr val="black"/>
                          </a:solidFill>
                          <a:latin typeface="Cambria Math"/>
                          <a:ea typeface="宋体" pitchFamily="2" charset="-122"/>
                        </a:rPr>
                        <m:t>(</m:t>
                      </m:r>
                      <m:r>
                        <a:rPr kumimoji="0" lang="en-US" altLang="zh-CN" sz="2400" b="0" i="1">
                          <a:solidFill>
                            <a:prstClr val="black"/>
                          </a:solidFill>
                          <a:latin typeface="Cambria Math"/>
                          <a:ea typeface="宋体" pitchFamily="2" charset="-122"/>
                        </a:rPr>
                        <m:t>𝑘</m:t>
                      </m:r>
                      <m:r>
                        <a:rPr kumimoji="0" lang="en-US" altLang="zh-CN" sz="2400" b="0" i="1">
                          <a:solidFill>
                            <a:prstClr val="black"/>
                          </a:solidFill>
                          <a:latin typeface="Cambria Math"/>
                          <a:ea typeface="宋体" pitchFamily="2" charset="-122"/>
                        </a:rPr>
                        <m:t>)</m:t>
                      </m:r>
                    </m:oMath>
                  </m:oMathPara>
                </a14:m>
                <a:endParaRPr kumimoji="0" lang="en-US" altLang="zh-CN" sz="2400" b="0" dirty="0">
                  <a:solidFill>
                    <a:prstClr val="black"/>
                  </a:solidFill>
                  <a:latin typeface="Cambria Math" pitchFamily="18" charset="0"/>
                  <a:ea typeface="宋体" pitchFamily="2" charset="-122"/>
                </a:endParaRPr>
              </a:p>
              <a:p>
                <a:pPr marL="82296" indent="0" algn="just">
                  <a:spcBef>
                    <a:spcPts val="1800"/>
                  </a:spcBef>
                  <a:spcAft>
                    <a:spcPts val="1200"/>
                  </a:spcAft>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sz="2400" b="0" i="1">
                              <a:solidFill>
                                <a:prstClr val="black"/>
                              </a:solidFill>
                              <a:latin typeface="Cambria Math" panose="02040503050406030204" pitchFamily="18" charset="0"/>
                              <a:ea typeface="宋体" pitchFamily="2" charset="-122"/>
                            </a:rPr>
                          </m:ctrlPr>
                        </m:sSubSupPr>
                        <m:e>
                          <m:r>
                            <a:rPr kumimoji="0" lang="en-US" altLang="zh-CN" sz="2400" b="0" i="1">
                              <a:solidFill>
                                <a:prstClr val="black"/>
                              </a:solidFill>
                              <a:latin typeface="Cambria Math"/>
                              <a:ea typeface="宋体" pitchFamily="2" charset="-122"/>
                            </a:rPr>
                            <m:t>𝛿</m:t>
                          </m:r>
                        </m:e>
                        <m:sub>
                          <m:r>
                            <a:rPr kumimoji="0" lang="en-US" altLang="zh-CN" sz="2400" b="0" i="1">
                              <a:solidFill>
                                <a:prstClr val="black"/>
                              </a:solidFill>
                              <a:latin typeface="Cambria Math"/>
                              <a:ea typeface="宋体" pitchFamily="2" charset="-122"/>
                            </a:rPr>
                            <m:t>𝑝𝑗</m:t>
                          </m:r>
                        </m:sub>
                        <m:sup>
                          <m:r>
                            <a:rPr kumimoji="0" lang="en-US" altLang="zh-CN" sz="2400" b="0" i="1" smtClean="0">
                              <a:solidFill>
                                <a:prstClr val="black"/>
                              </a:solidFill>
                              <a:latin typeface="Cambria Math"/>
                              <a:ea typeface="宋体" pitchFamily="2" charset="-122"/>
                            </a:rPr>
                            <m:t>𝑐</m:t>
                          </m:r>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𝑟</m:t>
                              </m:r>
                            </m:e>
                          </m:d>
                        </m:sup>
                      </m:sSubSup>
                      <m:r>
                        <a:rPr kumimoji="0" lang="en-US" altLang="zh-CN" sz="2400" b="0" i="1">
                          <a:solidFill>
                            <a:prstClr val="black"/>
                          </a:solidFill>
                          <a:latin typeface="Cambria Math"/>
                          <a:ea typeface="宋体" pitchFamily="2" charset="-122"/>
                        </a:rPr>
                        <m:t>=</m:t>
                      </m:r>
                      <m:sSubSup>
                        <m:sSubSupPr>
                          <m:ctrlPr>
                            <a:rPr kumimoji="0" lang="en-US" altLang="zh-CN" sz="2400" b="0" i="1">
                              <a:solidFill>
                                <a:prstClr val="black"/>
                              </a:solidFill>
                              <a:latin typeface="Cambria Math" panose="02040503050406030204" pitchFamily="18" charset="0"/>
                              <a:ea typeface="宋体" pitchFamily="2" charset="-122"/>
                            </a:rPr>
                          </m:ctrlPr>
                        </m:sSubSupPr>
                        <m:e>
                          <m:r>
                            <a:rPr kumimoji="0" lang="en-US" altLang="zh-CN" sz="2400" b="0" i="1">
                              <a:solidFill>
                                <a:prstClr val="black"/>
                              </a:solidFill>
                              <a:latin typeface="Cambria Math"/>
                              <a:ea typeface="宋体" pitchFamily="2" charset="-122"/>
                            </a:rPr>
                            <m:t>𝑜</m:t>
                          </m:r>
                        </m:e>
                        <m:sub>
                          <m:r>
                            <a:rPr kumimoji="0" lang="en-US" altLang="zh-CN" sz="2400" b="0" i="1">
                              <a:solidFill>
                                <a:prstClr val="black"/>
                              </a:solidFill>
                              <a:latin typeface="Cambria Math"/>
                              <a:ea typeface="宋体" pitchFamily="2" charset="-122"/>
                            </a:rPr>
                            <m:t>𝑝𝑗</m:t>
                          </m:r>
                        </m:sub>
                        <m:sup>
                          <m:r>
                            <a:rPr kumimoji="0" lang="en-US" altLang="zh-CN" sz="2400" b="0" i="1" smtClean="0">
                              <a:solidFill>
                                <a:prstClr val="black"/>
                              </a:solidFill>
                              <a:latin typeface="Cambria Math"/>
                              <a:ea typeface="宋体" pitchFamily="2" charset="-122"/>
                            </a:rPr>
                            <m:t>𝑐</m:t>
                          </m:r>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𝑟</m:t>
                              </m:r>
                            </m:e>
                          </m:d>
                        </m:sup>
                      </m:sSubSup>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1−</m:t>
                          </m:r>
                          <m:sSubSup>
                            <m:sSubSupPr>
                              <m:ctrlPr>
                                <a:rPr kumimoji="0" lang="en-US" altLang="zh-CN" sz="2400" b="0" i="1">
                                  <a:solidFill>
                                    <a:prstClr val="black"/>
                                  </a:solidFill>
                                  <a:latin typeface="Cambria Math" panose="02040503050406030204" pitchFamily="18" charset="0"/>
                                  <a:ea typeface="宋体" pitchFamily="2" charset="-122"/>
                                </a:rPr>
                              </m:ctrlPr>
                            </m:sSubSupPr>
                            <m:e>
                              <m:r>
                                <a:rPr kumimoji="0" lang="en-US" altLang="zh-CN" sz="2400" b="0" i="1">
                                  <a:solidFill>
                                    <a:prstClr val="black"/>
                                  </a:solidFill>
                                  <a:latin typeface="Cambria Math"/>
                                  <a:ea typeface="宋体" pitchFamily="2" charset="-122"/>
                                </a:rPr>
                                <m:t>𝑜</m:t>
                              </m:r>
                            </m:e>
                            <m:sub>
                              <m:r>
                                <a:rPr kumimoji="0" lang="en-US" altLang="zh-CN" sz="2400" b="0" i="1">
                                  <a:solidFill>
                                    <a:prstClr val="black"/>
                                  </a:solidFill>
                                  <a:latin typeface="Cambria Math"/>
                                  <a:ea typeface="宋体" pitchFamily="2" charset="-122"/>
                                </a:rPr>
                                <m:t>𝑝𝑗</m:t>
                              </m:r>
                            </m:sub>
                            <m:sup>
                              <m:r>
                                <a:rPr kumimoji="0" lang="en-US" altLang="zh-CN" sz="2400" b="0" i="1" smtClean="0">
                                  <a:solidFill>
                                    <a:prstClr val="black"/>
                                  </a:solidFill>
                                  <a:latin typeface="Cambria Math"/>
                                  <a:ea typeface="宋体" pitchFamily="2" charset="-122"/>
                                </a:rPr>
                                <m:t>𝑐</m:t>
                              </m:r>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𝑟</m:t>
                                  </m:r>
                                </m:e>
                              </m:d>
                            </m:sup>
                          </m:sSubSup>
                        </m:e>
                      </m:d>
                      <m:nary>
                        <m:naryPr>
                          <m:chr m:val="∑"/>
                          <m:supHide m:val="on"/>
                          <m:ctrlPr>
                            <a:rPr kumimoji="0" lang="en-US" altLang="zh-CN" sz="2400" b="0" i="1">
                              <a:solidFill>
                                <a:prstClr val="black"/>
                              </a:solidFill>
                              <a:latin typeface="Cambria Math" panose="02040503050406030204" pitchFamily="18" charset="0"/>
                              <a:ea typeface="宋体" pitchFamily="2" charset="-122"/>
                            </a:rPr>
                          </m:ctrlPr>
                        </m:naryPr>
                        <m:sub>
                          <m:r>
                            <m:rPr>
                              <m:brk m:alnAt="7"/>
                            </m:rPr>
                            <a:rPr kumimoji="0" lang="en-US" altLang="zh-CN" sz="2400" b="0" i="1">
                              <a:solidFill>
                                <a:prstClr val="black"/>
                              </a:solidFill>
                              <a:latin typeface="Cambria Math"/>
                              <a:ea typeface="宋体" pitchFamily="2" charset="-122"/>
                            </a:rPr>
                            <m:t>𝑙</m:t>
                          </m:r>
                        </m:sub>
                        <m:sup/>
                        <m:e>
                          <m:sSubSup>
                            <m:sSubSupPr>
                              <m:ctrlPr>
                                <a:rPr kumimoji="0" lang="en-US" altLang="zh-CN" sz="2400" b="0" i="1">
                                  <a:solidFill>
                                    <a:prstClr val="black"/>
                                  </a:solidFill>
                                  <a:latin typeface="Cambria Math" panose="02040503050406030204" pitchFamily="18" charset="0"/>
                                  <a:ea typeface="宋体" pitchFamily="2" charset="-122"/>
                                </a:rPr>
                              </m:ctrlPr>
                            </m:sSubSupPr>
                            <m:e>
                              <m:r>
                                <a:rPr kumimoji="0" lang="en-US" altLang="zh-CN" sz="2400" b="0" i="1">
                                  <a:solidFill>
                                    <a:prstClr val="black"/>
                                  </a:solidFill>
                                  <a:latin typeface="Cambria Math"/>
                                  <a:ea typeface="宋体" pitchFamily="2" charset="-122"/>
                                </a:rPr>
                                <m:t>𝛿</m:t>
                              </m:r>
                            </m:e>
                            <m:sub>
                              <m:r>
                                <a:rPr kumimoji="0" lang="en-US" altLang="zh-CN" sz="2400" b="0" i="1">
                                  <a:solidFill>
                                    <a:prstClr val="black"/>
                                  </a:solidFill>
                                  <a:latin typeface="Cambria Math"/>
                                  <a:ea typeface="宋体" pitchFamily="2" charset="-122"/>
                                </a:rPr>
                                <m:t>𝑝𝑙</m:t>
                              </m:r>
                            </m:sub>
                            <m:sup>
                              <m:r>
                                <a:rPr kumimoji="0" lang="en-US" altLang="zh-CN" sz="2400" b="0" i="1" smtClean="0">
                                  <a:solidFill>
                                    <a:prstClr val="black"/>
                                  </a:solidFill>
                                  <a:latin typeface="Cambria Math"/>
                                  <a:ea typeface="宋体" pitchFamily="2" charset="-122"/>
                                </a:rPr>
                                <m:t>𝑐</m:t>
                              </m:r>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𝑟</m:t>
                                  </m:r>
                                  <m:r>
                                    <a:rPr kumimoji="0" lang="en-US" altLang="zh-CN" sz="2400" b="0" i="1">
                                      <a:solidFill>
                                        <a:prstClr val="black"/>
                                      </a:solidFill>
                                      <a:latin typeface="Cambria Math"/>
                                      <a:ea typeface="宋体" pitchFamily="2" charset="-122"/>
                                    </a:rPr>
                                    <m:t>+1</m:t>
                                  </m:r>
                                </m:e>
                              </m:d>
                            </m:sup>
                          </m:sSubSup>
                          <m:sSubSup>
                            <m:sSubSupPr>
                              <m:ctrlPr>
                                <a:rPr kumimoji="0" lang="en-US" altLang="zh-CN" sz="2400" b="0" i="1">
                                  <a:solidFill>
                                    <a:prstClr val="black"/>
                                  </a:solidFill>
                                  <a:latin typeface="Cambria Math" panose="02040503050406030204" pitchFamily="18" charset="0"/>
                                  <a:ea typeface="宋体" pitchFamily="2" charset="-122"/>
                                </a:rPr>
                              </m:ctrlPr>
                            </m:sSubSupPr>
                            <m:e>
                              <m:r>
                                <a:rPr kumimoji="0" lang="en-US" altLang="zh-CN" sz="2400" b="0" i="1">
                                  <a:solidFill>
                                    <a:prstClr val="black"/>
                                  </a:solidFill>
                                  <a:latin typeface="Cambria Math"/>
                                  <a:ea typeface="宋体" pitchFamily="2" charset="-122"/>
                                </a:rPr>
                                <m:t>𝑤</m:t>
                              </m:r>
                            </m:e>
                            <m:sub>
                              <m:r>
                                <a:rPr kumimoji="0" lang="en-US" altLang="zh-CN" sz="2400" b="0" i="1">
                                  <a:solidFill>
                                    <a:prstClr val="black"/>
                                  </a:solidFill>
                                  <a:latin typeface="Cambria Math"/>
                                  <a:ea typeface="宋体" pitchFamily="2" charset="-122"/>
                                </a:rPr>
                                <m:t>𝑙𝑗</m:t>
                              </m:r>
                            </m:sub>
                            <m:sup>
                              <m:r>
                                <a:rPr kumimoji="0" lang="en-US" altLang="zh-CN" sz="2400" b="0" i="1" smtClean="0">
                                  <a:solidFill>
                                    <a:prstClr val="black"/>
                                  </a:solidFill>
                                  <a:latin typeface="Cambria Math"/>
                                  <a:ea typeface="宋体" pitchFamily="2" charset="-122"/>
                                </a:rPr>
                                <m:t>𝑐</m:t>
                              </m:r>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𝑟</m:t>
                                  </m:r>
                                  <m:r>
                                    <a:rPr kumimoji="0" lang="en-US" altLang="zh-CN" sz="2400" b="0" i="1">
                                      <a:solidFill>
                                        <a:prstClr val="black"/>
                                      </a:solidFill>
                                      <a:latin typeface="Cambria Math"/>
                                      <a:ea typeface="宋体" pitchFamily="2" charset="-122"/>
                                    </a:rPr>
                                    <m:t>+1</m:t>
                                  </m:r>
                                </m:e>
                              </m:d>
                            </m:sup>
                          </m:sSubSup>
                        </m:e>
                      </m:nary>
                    </m:oMath>
                  </m:oMathPara>
                </a14:m>
                <a:endParaRPr kumimoji="0" lang="en-US" altLang="zh-CN" sz="2400" b="0" dirty="0">
                  <a:solidFill>
                    <a:prstClr val="black"/>
                  </a:solidFill>
                  <a:latin typeface="Cambria Math" pitchFamily="18" charset="0"/>
                  <a:ea typeface="宋体" pitchFamily="2" charset="-122"/>
                </a:endParaRPr>
              </a:p>
              <a:p>
                <a:pPr marL="82296" indent="0" algn="just">
                  <a:spcBef>
                    <a:spcPts val="1800"/>
                  </a:spcBef>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sz="2400" b="0" i="1">
                              <a:solidFill>
                                <a:prstClr val="black"/>
                              </a:solidFill>
                              <a:latin typeface="Cambria Math" panose="02040503050406030204" pitchFamily="18" charset="0"/>
                              <a:ea typeface="宋体" pitchFamily="2" charset="-122"/>
                            </a:rPr>
                          </m:ctrlPr>
                        </m:sSubSupPr>
                        <m:e>
                          <m:r>
                            <m:rPr>
                              <m:sty m:val="p"/>
                            </m:rPr>
                            <a:rPr kumimoji="0" lang="en-US" altLang="zh-CN" sz="2400" b="0">
                              <a:solidFill>
                                <a:prstClr val="black"/>
                              </a:solidFill>
                              <a:latin typeface="Cambria Math"/>
                              <a:ea typeface="宋体" pitchFamily="2" charset="-122"/>
                            </a:rPr>
                            <m:t>Δ</m:t>
                          </m:r>
                          <m:r>
                            <a:rPr kumimoji="0" lang="en-US" altLang="zh-CN" sz="2400" b="0" i="1">
                              <a:solidFill>
                                <a:prstClr val="black"/>
                              </a:solidFill>
                              <a:latin typeface="Cambria Math"/>
                              <a:ea typeface="宋体" pitchFamily="2" charset="-122"/>
                            </a:rPr>
                            <m:t>𝑤</m:t>
                          </m:r>
                        </m:e>
                        <m:sub>
                          <m:r>
                            <a:rPr kumimoji="0" lang="en-US" altLang="zh-CN" sz="2400" b="0" i="1">
                              <a:solidFill>
                                <a:prstClr val="black"/>
                              </a:solidFill>
                              <a:latin typeface="Cambria Math"/>
                              <a:ea typeface="宋体" pitchFamily="2" charset="-122"/>
                            </a:rPr>
                            <m:t>𝑗𝑙</m:t>
                          </m:r>
                        </m:sub>
                        <m:sup>
                          <m:r>
                            <a:rPr kumimoji="0" lang="en-US" altLang="zh-CN" sz="2400" b="0" i="1" smtClean="0">
                              <a:solidFill>
                                <a:prstClr val="black"/>
                              </a:solidFill>
                              <a:latin typeface="Cambria Math"/>
                              <a:ea typeface="宋体" pitchFamily="2" charset="-122"/>
                            </a:rPr>
                            <m:t>𝑐</m:t>
                          </m:r>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𝑟</m:t>
                              </m:r>
                            </m:e>
                          </m:d>
                        </m:sup>
                      </m:sSubSup>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𝑘</m:t>
                          </m:r>
                        </m:e>
                      </m:d>
                      <m:r>
                        <a:rPr kumimoji="0" lang="en-US" altLang="zh-CN" sz="2400" b="0" i="1">
                          <a:solidFill>
                            <a:prstClr val="black"/>
                          </a:solidFill>
                          <a:latin typeface="Cambria Math"/>
                          <a:ea typeface="宋体" pitchFamily="2" charset="-122"/>
                        </a:rPr>
                        <m:t>=</m:t>
                      </m:r>
                      <m:sSub>
                        <m:sSubPr>
                          <m:ctrlPr>
                            <a:rPr kumimoji="0" lang="en-US" altLang="zh-CN" sz="2400" b="0" i="1">
                              <a:solidFill>
                                <a:prstClr val="black"/>
                              </a:solidFill>
                              <a:latin typeface="Cambria Math" panose="02040503050406030204" pitchFamily="18" charset="0"/>
                              <a:ea typeface="宋体" pitchFamily="2" charset="-122"/>
                            </a:rPr>
                          </m:ctrlPr>
                        </m:sSubPr>
                        <m:e>
                          <m:r>
                            <a:rPr kumimoji="0" lang="en-US" altLang="zh-CN" sz="2400" b="0" i="1">
                              <a:solidFill>
                                <a:prstClr val="black"/>
                              </a:solidFill>
                              <a:latin typeface="Cambria Math"/>
                              <a:ea typeface="宋体" pitchFamily="2" charset="-122"/>
                            </a:rPr>
                            <m:t>𝜂</m:t>
                          </m:r>
                        </m:e>
                        <m:sub>
                          <m:r>
                            <a:rPr kumimoji="0" lang="en-US" altLang="zh-CN" sz="2400" b="0" i="1" smtClean="0">
                              <a:solidFill>
                                <a:prstClr val="black"/>
                              </a:solidFill>
                              <a:latin typeface="Cambria Math"/>
                              <a:ea typeface="宋体" pitchFamily="2" charset="-122"/>
                            </a:rPr>
                            <m:t>𝑐</m:t>
                          </m:r>
                        </m:sub>
                      </m:sSub>
                      <m:sSubSup>
                        <m:sSubSupPr>
                          <m:ctrlPr>
                            <a:rPr kumimoji="0" lang="en-US" altLang="zh-CN" sz="2400" b="0" i="1">
                              <a:solidFill>
                                <a:prstClr val="black"/>
                              </a:solidFill>
                              <a:latin typeface="Cambria Math" panose="02040503050406030204" pitchFamily="18" charset="0"/>
                              <a:ea typeface="宋体" pitchFamily="2" charset="-122"/>
                            </a:rPr>
                          </m:ctrlPr>
                        </m:sSubSupPr>
                        <m:e>
                          <m:r>
                            <a:rPr kumimoji="0" lang="en-US" altLang="zh-CN" sz="2400" b="0" i="1">
                              <a:solidFill>
                                <a:prstClr val="black"/>
                              </a:solidFill>
                              <a:latin typeface="Cambria Math"/>
                              <a:ea typeface="宋体" pitchFamily="2" charset="-122"/>
                            </a:rPr>
                            <m:t>𝛿</m:t>
                          </m:r>
                        </m:e>
                        <m:sub>
                          <m:r>
                            <a:rPr kumimoji="0" lang="en-US" altLang="zh-CN" sz="2400" b="0" i="1">
                              <a:solidFill>
                                <a:prstClr val="black"/>
                              </a:solidFill>
                              <a:latin typeface="Cambria Math"/>
                              <a:ea typeface="宋体" pitchFamily="2" charset="-122"/>
                            </a:rPr>
                            <m:t>𝑝𝑗</m:t>
                          </m:r>
                        </m:sub>
                        <m:sup>
                          <m:r>
                            <a:rPr kumimoji="0" lang="en-US" altLang="zh-CN" sz="2400" b="0" i="1" smtClean="0">
                              <a:solidFill>
                                <a:prstClr val="black"/>
                              </a:solidFill>
                              <a:latin typeface="Cambria Math"/>
                              <a:ea typeface="宋体" pitchFamily="2" charset="-122"/>
                            </a:rPr>
                            <m:t>𝑐</m:t>
                          </m:r>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𝑟</m:t>
                              </m:r>
                            </m:e>
                          </m:d>
                        </m:sup>
                      </m:sSubSup>
                      <m:sSubSup>
                        <m:sSubSupPr>
                          <m:ctrlPr>
                            <a:rPr kumimoji="0" lang="en-US" altLang="zh-CN" sz="2400" b="0" i="1">
                              <a:solidFill>
                                <a:prstClr val="black"/>
                              </a:solidFill>
                              <a:latin typeface="Cambria Math" panose="02040503050406030204" pitchFamily="18" charset="0"/>
                              <a:ea typeface="宋体" pitchFamily="2" charset="-122"/>
                            </a:rPr>
                          </m:ctrlPr>
                        </m:sSubSupPr>
                        <m:e>
                          <m:r>
                            <a:rPr kumimoji="0" lang="en-US" altLang="zh-CN" sz="2400" b="0" i="1">
                              <a:solidFill>
                                <a:prstClr val="black"/>
                              </a:solidFill>
                              <a:latin typeface="Cambria Math"/>
                              <a:ea typeface="宋体" pitchFamily="2" charset="-122"/>
                            </a:rPr>
                            <m:t>𝑜</m:t>
                          </m:r>
                        </m:e>
                        <m:sub>
                          <m:r>
                            <a:rPr kumimoji="0" lang="en-US" altLang="zh-CN" sz="2400" b="0" i="1">
                              <a:solidFill>
                                <a:prstClr val="black"/>
                              </a:solidFill>
                              <a:latin typeface="Cambria Math"/>
                              <a:ea typeface="宋体" pitchFamily="2" charset="-122"/>
                            </a:rPr>
                            <m:t>𝑝𝑙</m:t>
                          </m:r>
                        </m:sub>
                        <m:sup>
                          <m:r>
                            <a:rPr kumimoji="0" lang="en-US" altLang="zh-CN" sz="2400" b="0" i="1" smtClean="0">
                              <a:solidFill>
                                <a:prstClr val="black"/>
                              </a:solidFill>
                              <a:latin typeface="Cambria Math"/>
                              <a:ea typeface="宋体" pitchFamily="2" charset="-122"/>
                            </a:rPr>
                            <m:t>𝑐</m:t>
                          </m:r>
                          <m:d>
                            <m:dPr>
                              <m:ctrlPr>
                                <a:rPr kumimoji="0" lang="en-US" altLang="zh-CN" sz="2400" b="0" i="1">
                                  <a:solidFill>
                                    <a:prstClr val="black"/>
                                  </a:solidFill>
                                  <a:latin typeface="Cambria Math" panose="02040503050406030204" pitchFamily="18" charset="0"/>
                                  <a:ea typeface="宋体" pitchFamily="2" charset="-122"/>
                                </a:rPr>
                              </m:ctrlPr>
                            </m:dPr>
                            <m:e>
                              <m:r>
                                <a:rPr kumimoji="0" lang="en-US" altLang="zh-CN" sz="2400" b="0" i="1">
                                  <a:solidFill>
                                    <a:prstClr val="black"/>
                                  </a:solidFill>
                                  <a:latin typeface="Cambria Math"/>
                                  <a:ea typeface="宋体" pitchFamily="2" charset="-122"/>
                                </a:rPr>
                                <m:t>𝑟</m:t>
                              </m:r>
                              <m:r>
                                <a:rPr kumimoji="0" lang="en-US" altLang="zh-CN" sz="2400" b="0" i="1">
                                  <a:solidFill>
                                    <a:prstClr val="black"/>
                                  </a:solidFill>
                                  <a:latin typeface="Cambria Math"/>
                                  <a:ea typeface="宋体" pitchFamily="2" charset="-122"/>
                                </a:rPr>
                                <m:t>−1</m:t>
                              </m:r>
                            </m:e>
                          </m:d>
                        </m:sup>
                      </m:sSubSup>
                      <m:r>
                        <a:rPr kumimoji="0" lang="en-US" altLang="zh-CN" sz="2400" b="0" i="1">
                          <a:solidFill>
                            <a:prstClr val="black"/>
                          </a:solidFill>
                          <a:latin typeface="Cambria Math"/>
                          <a:ea typeface="宋体" pitchFamily="2" charset="-122"/>
                        </a:rPr>
                        <m:t>+</m:t>
                      </m:r>
                      <m:sSub>
                        <m:sSubPr>
                          <m:ctrlPr>
                            <a:rPr kumimoji="0" lang="en-US" altLang="zh-CN" sz="2400" b="0" i="1" smtClean="0">
                              <a:solidFill>
                                <a:srgbClr val="FF0000"/>
                              </a:solidFill>
                              <a:latin typeface="Cambria Math" panose="02040503050406030204" pitchFamily="18" charset="0"/>
                              <a:ea typeface="宋体" pitchFamily="2" charset="-122"/>
                            </a:rPr>
                          </m:ctrlPr>
                        </m:sSubPr>
                        <m:e>
                          <m:r>
                            <a:rPr kumimoji="0" lang="en-US" altLang="zh-CN" sz="2400" b="0" i="1">
                              <a:solidFill>
                                <a:srgbClr val="FF0000"/>
                              </a:solidFill>
                              <a:latin typeface="Cambria Math"/>
                              <a:ea typeface="宋体" pitchFamily="2" charset="-122"/>
                            </a:rPr>
                            <m:t>𝛼</m:t>
                          </m:r>
                        </m:e>
                        <m:sub>
                          <m:r>
                            <a:rPr kumimoji="0" lang="en-US" altLang="zh-CN" sz="2400" b="0" i="1" smtClean="0">
                              <a:solidFill>
                                <a:srgbClr val="FF0000"/>
                              </a:solidFill>
                              <a:latin typeface="Cambria Math"/>
                              <a:ea typeface="宋体" pitchFamily="2" charset="-122"/>
                            </a:rPr>
                            <m:t>𝑐</m:t>
                          </m:r>
                        </m:sub>
                      </m:sSub>
                      <m:sSubSup>
                        <m:sSubSupPr>
                          <m:ctrlPr>
                            <a:rPr kumimoji="0" lang="en-US" altLang="zh-CN" sz="2400" b="0" i="1">
                              <a:solidFill>
                                <a:srgbClr val="FF0000"/>
                              </a:solidFill>
                              <a:latin typeface="Cambria Math" panose="02040503050406030204" pitchFamily="18" charset="0"/>
                              <a:ea typeface="宋体" pitchFamily="2" charset="-122"/>
                            </a:rPr>
                          </m:ctrlPr>
                        </m:sSubSupPr>
                        <m:e>
                          <m:r>
                            <m:rPr>
                              <m:sty m:val="p"/>
                            </m:rPr>
                            <a:rPr kumimoji="0" lang="en-US" altLang="zh-CN" sz="2400" b="0">
                              <a:solidFill>
                                <a:srgbClr val="FF0000"/>
                              </a:solidFill>
                              <a:latin typeface="Cambria Math"/>
                              <a:ea typeface="宋体" pitchFamily="2" charset="-122"/>
                            </a:rPr>
                            <m:t>Δ</m:t>
                          </m:r>
                          <m:r>
                            <a:rPr kumimoji="0" lang="en-US" altLang="zh-CN" sz="2400" b="0" i="1">
                              <a:solidFill>
                                <a:srgbClr val="FF0000"/>
                              </a:solidFill>
                              <a:latin typeface="Cambria Math"/>
                              <a:ea typeface="宋体" pitchFamily="2" charset="-122"/>
                            </a:rPr>
                            <m:t>𝑤</m:t>
                          </m:r>
                        </m:e>
                        <m:sub>
                          <m:r>
                            <a:rPr kumimoji="0" lang="en-US" altLang="zh-CN" sz="2400" b="0" i="1">
                              <a:solidFill>
                                <a:srgbClr val="FF0000"/>
                              </a:solidFill>
                              <a:latin typeface="Cambria Math"/>
                              <a:ea typeface="宋体" pitchFamily="2" charset="-122"/>
                            </a:rPr>
                            <m:t>𝑗𝑙</m:t>
                          </m:r>
                        </m:sub>
                        <m:sup>
                          <m:r>
                            <a:rPr kumimoji="0" lang="en-US" altLang="zh-CN" sz="2400" b="0" i="1" smtClean="0">
                              <a:solidFill>
                                <a:srgbClr val="FF0000"/>
                              </a:solidFill>
                              <a:latin typeface="Cambria Math"/>
                              <a:ea typeface="宋体" pitchFamily="2" charset="-122"/>
                            </a:rPr>
                            <m:t>𝑐</m:t>
                          </m:r>
                          <m:d>
                            <m:dPr>
                              <m:ctrlPr>
                                <a:rPr kumimoji="0" lang="en-US" altLang="zh-CN" sz="2400" b="0" i="1">
                                  <a:solidFill>
                                    <a:srgbClr val="FF0000"/>
                                  </a:solidFill>
                                  <a:latin typeface="Cambria Math" panose="02040503050406030204" pitchFamily="18" charset="0"/>
                                  <a:ea typeface="宋体" pitchFamily="2" charset="-122"/>
                                </a:rPr>
                              </m:ctrlPr>
                            </m:dPr>
                            <m:e>
                              <m:r>
                                <a:rPr kumimoji="0" lang="en-US" altLang="zh-CN" sz="2400" b="0" i="1">
                                  <a:solidFill>
                                    <a:srgbClr val="FF0000"/>
                                  </a:solidFill>
                                  <a:latin typeface="Cambria Math"/>
                                  <a:ea typeface="宋体" pitchFamily="2" charset="-122"/>
                                </a:rPr>
                                <m:t>𝑟</m:t>
                              </m:r>
                            </m:e>
                          </m:d>
                        </m:sup>
                      </m:sSubSup>
                      <m:r>
                        <a:rPr kumimoji="0" lang="en-US" altLang="zh-CN" sz="2400" b="0" i="1">
                          <a:solidFill>
                            <a:srgbClr val="FF0000"/>
                          </a:solidFill>
                          <a:latin typeface="Cambria Math"/>
                          <a:ea typeface="宋体" pitchFamily="2" charset="-122"/>
                        </a:rPr>
                        <m:t>(</m:t>
                      </m:r>
                      <m:r>
                        <a:rPr kumimoji="0" lang="en-US" altLang="zh-CN" sz="2400" b="0" i="1">
                          <a:solidFill>
                            <a:srgbClr val="FF0000"/>
                          </a:solidFill>
                          <a:latin typeface="Cambria Math"/>
                          <a:ea typeface="宋体" pitchFamily="2" charset="-122"/>
                        </a:rPr>
                        <m:t>𝑘</m:t>
                      </m:r>
                      <m:r>
                        <a:rPr kumimoji="0" lang="en-US" altLang="zh-CN" sz="2400" b="0" i="1">
                          <a:solidFill>
                            <a:srgbClr val="FF0000"/>
                          </a:solidFill>
                          <a:latin typeface="Cambria Math"/>
                          <a:ea typeface="宋体" pitchFamily="2" charset="-122"/>
                        </a:rPr>
                        <m:t>−1)</m:t>
                      </m:r>
                    </m:oMath>
                  </m:oMathPara>
                </a14:m>
                <a:endParaRPr kumimoji="0" lang="en-US" altLang="zh-CN" sz="2400" b="0" dirty="0">
                  <a:solidFill>
                    <a:srgbClr val="FF0000"/>
                  </a:solidFill>
                  <a:latin typeface="Cambria Math" pitchFamily="18" charset="0"/>
                  <a:ea typeface="宋体" pitchFamily="2" charset="-122"/>
                </a:endParaRPr>
              </a:p>
              <a:p>
                <a:pPr marL="82296" indent="0" algn="just">
                  <a:spcBef>
                    <a:spcPts val="2400"/>
                  </a:spcBef>
                  <a:buClr>
                    <a:srgbClr val="3891A7"/>
                  </a:buClr>
                  <a:buFont typeface="Arial" panose="020B0604020202020204" pitchFamily="34" charset="0"/>
                  <a:buNone/>
                </a:pPr>
                <a:r>
                  <a:rPr kumimoji="0" lang="zh-CN" altLang="en-US" sz="2400" b="0" dirty="0">
                    <a:solidFill>
                      <a:prstClr val="black"/>
                    </a:solidFill>
                    <a:latin typeface="隶书" panose="02010509060101010101" pitchFamily="49" charset="-122"/>
                    <a:ea typeface="隶书" panose="02010509060101010101" pitchFamily="49" charset="-122"/>
                  </a:rPr>
                  <a:t>其中，</a:t>
                </a:r>
                <a14:m>
                  <m:oMath xmlns:m="http://schemas.openxmlformats.org/officeDocument/2006/math">
                    <m:sSub>
                      <m:sSubPr>
                        <m:ctrlPr>
                          <a:rPr kumimoji="0" lang="en-US" altLang="zh-CN" sz="2400" b="0" i="1">
                            <a:solidFill>
                              <a:prstClr val="black"/>
                            </a:solidFill>
                            <a:latin typeface="Cambria Math" panose="02040503050406030204" pitchFamily="18" charset="0"/>
                            <a:ea typeface="宋体" pitchFamily="2" charset="-122"/>
                          </a:rPr>
                        </m:ctrlPr>
                      </m:sSubPr>
                      <m:e>
                        <m:r>
                          <a:rPr kumimoji="0" lang="en-US" altLang="zh-CN" sz="2400" b="0" i="1">
                            <a:solidFill>
                              <a:prstClr val="black"/>
                            </a:solidFill>
                            <a:latin typeface="Cambria Math"/>
                            <a:ea typeface="宋体" pitchFamily="2" charset="-122"/>
                          </a:rPr>
                          <m:t>𝑒</m:t>
                        </m:r>
                      </m:e>
                      <m:sub>
                        <m:r>
                          <a:rPr kumimoji="0" lang="en-US" altLang="zh-CN" sz="2400" b="0" i="1" smtClean="0">
                            <a:solidFill>
                              <a:prstClr val="black"/>
                            </a:solidFill>
                            <a:latin typeface="Cambria Math"/>
                            <a:ea typeface="宋体" pitchFamily="2" charset="-122"/>
                          </a:rPr>
                          <m:t>𝑐</m:t>
                        </m:r>
                        <m:r>
                          <a:rPr kumimoji="0" lang="en-US" altLang="zh-CN" sz="2400" b="0" i="1">
                            <a:solidFill>
                              <a:prstClr val="black"/>
                            </a:solidFill>
                            <a:latin typeface="Cambria Math"/>
                            <a:ea typeface="宋体" pitchFamily="2" charset="-122"/>
                          </a:rPr>
                          <m:t>𝑗</m:t>
                        </m:r>
                      </m:sub>
                    </m:sSub>
                    <m:r>
                      <a:rPr kumimoji="0" lang="en-US" altLang="zh-CN" sz="2400" b="0" i="1">
                        <a:solidFill>
                          <a:prstClr val="black"/>
                        </a:solidFill>
                        <a:latin typeface="Cambria Math"/>
                        <a:ea typeface="宋体" pitchFamily="2" charset="-122"/>
                      </a:rPr>
                      <m:t>(</m:t>
                    </m:r>
                    <m:r>
                      <a:rPr kumimoji="0" lang="en-US" altLang="zh-CN" sz="2400" b="0" i="1">
                        <a:solidFill>
                          <a:prstClr val="black"/>
                        </a:solidFill>
                        <a:latin typeface="Cambria Math"/>
                        <a:ea typeface="宋体" pitchFamily="2" charset="-122"/>
                      </a:rPr>
                      <m:t>𝑘</m:t>
                    </m:r>
                    <m:r>
                      <a:rPr kumimoji="0" lang="en-US" altLang="zh-CN" sz="2400" b="0" i="1">
                        <a:solidFill>
                          <a:prstClr val="black"/>
                        </a:solidFill>
                        <a:latin typeface="Cambria Math"/>
                        <a:ea typeface="宋体" pitchFamily="2" charset="-122"/>
                      </a:rPr>
                      <m:t>)</m:t>
                    </m:r>
                  </m:oMath>
                </a14:m>
                <a:r>
                  <a:rPr kumimoji="0" lang="zh-CN" altLang="en-US" sz="2400" b="0" dirty="0">
                    <a:solidFill>
                      <a:prstClr val="black"/>
                    </a:solidFill>
                    <a:latin typeface="隶书" panose="02010509060101010101" pitchFamily="49" charset="-122"/>
                    <a:ea typeface="隶书" panose="02010509060101010101" pitchFamily="49" charset="-122"/>
                  </a:rPr>
                  <a:t>为矢量</a:t>
                </a:r>
                <a14:m>
                  <m:oMath xmlns:m="http://schemas.openxmlformats.org/officeDocument/2006/math">
                    <m:sSub>
                      <m:sSubPr>
                        <m:ctrlPr>
                          <a:rPr kumimoji="0" lang="en-US" altLang="zh-CN" sz="2400" b="0" i="1">
                            <a:solidFill>
                              <a:prstClr val="black"/>
                            </a:solidFill>
                            <a:latin typeface="Cambria Math" panose="02040503050406030204" pitchFamily="18" charset="0"/>
                            <a:ea typeface="宋体" pitchFamily="2" charset="-122"/>
                          </a:rPr>
                        </m:ctrlPr>
                      </m:sSubPr>
                      <m:e>
                        <m:r>
                          <a:rPr kumimoji="0" lang="en-US" altLang="zh-CN" sz="2400" b="0" i="1">
                            <a:solidFill>
                              <a:prstClr val="black"/>
                            </a:solidFill>
                            <a:latin typeface="Cambria Math"/>
                            <a:ea typeface="宋体" pitchFamily="2" charset="-122"/>
                          </a:rPr>
                          <m:t>𝑒</m:t>
                        </m:r>
                      </m:e>
                      <m:sub>
                        <m:r>
                          <a:rPr kumimoji="0" lang="en-US" altLang="zh-CN" sz="2400" b="0" i="1" smtClean="0">
                            <a:solidFill>
                              <a:prstClr val="black"/>
                            </a:solidFill>
                            <a:latin typeface="Cambria Math"/>
                            <a:ea typeface="宋体" pitchFamily="2" charset="-122"/>
                          </a:rPr>
                          <m:t>𝑐</m:t>
                        </m:r>
                      </m:sub>
                    </m:sSub>
                    <m:r>
                      <a:rPr kumimoji="0" lang="en-US" altLang="zh-CN" sz="2400" b="0" i="1">
                        <a:solidFill>
                          <a:prstClr val="black"/>
                        </a:solidFill>
                        <a:latin typeface="Cambria Math"/>
                        <a:ea typeface="宋体" pitchFamily="2" charset="-122"/>
                      </a:rPr>
                      <m:t>(</m:t>
                    </m:r>
                    <m:r>
                      <a:rPr kumimoji="0" lang="en-US" altLang="zh-CN" sz="2400" b="0" i="1">
                        <a:solidFill>
                          <a:prstClr val="black"/>
                        </a:solidFill>
                        <a:latin typeface="Cambria Math"/>
                        <a:ea typeface="宋体" pitchFamily="2" charset="-122"/>
                      </a:rPr>
                      <m:t>𝑘</m:t>
                    </m:r>
                    <m:r>
                      <a:rPr kumimoji="0" lang="en-US" altLang="zh-CN" sz="2400" b="0" i="1">
                        <a:solidFill>
                          <a:prstClr val="black"/>
                        </a:solidFill>
                        <a:latin typeface="Cambria Math"/>
                        <a:ea typeface="宋体" pitchFamily="2" charset="-122"/>
                      </a:rPr>
                      <m:t>)</m:t>
                    </m:r>
                  </m:oMath>
                </a14:m>
                <a:r>
                  <a:rPr kumimoji="0" lang="zh-CN" altLang="en-US" sz="2400" b="0" dirty="0">
                    <a:solidFill>
                      <a:prstClr val="black"/>
                    </a:solidFill>
                    <a:latin typeface="隶书" panose="02010509060101010101" pitchFamily="49" charset="-122"/>
                    <a:ea typeface="隶书" panose="02010509060101010101" pitchFamily="49" charset="-122"/>
                  </a:rPr>
                  <a:t>的第</a:t>
                </a:r>
                <a14:m>
                  <m:oMath xmlns:m="http://schemas.openxmlformats.org/officeDocument/2006/math">
                    <m:r>
                      <a:rPr kumimoji="0" lang="en-US" altLang="zh-CN" sz="2400" b="0" i="1">
                        <a:solidFill>
                          <a:prstClr val="black"/>
                        </a:solidFill>
                        <a:latin typeface="Cambria Math"/>
                        <a:ea typeface="宋体" pitchFamily="2" charset="-122"/>
                      </a:rPr>
                      <m:t>𝑗</m:t>
                    </m:r>
                  </m:oMath>
                </a14:m>
                <a:r>
                  <a:rPr kumimoji="0" lang="zh-CN" altLang="en-US" sz="2400" b="0" dirty="0">
                    <a:solidFill>
                      <a:prstClr val="black"/>
                    </a:solidFill>
                    <a:latin typeface="隶书" panose="02010509060101010101" pitchFamily="49" charset="-122"/>
                    <a:ea typeface="隶书" panose="02010509060101010101" pitchFamily="49" charset="-122"/>
                  </a:rPr>
                  <a:t>个分量；</a:t>
                </a:r>
                <a:endParaRPr kumimoji="0" lang="en-US" altLang="zh-CN" sz="2400" b="0" dirty="0">
                  <a:solidFill>
                    <a:prstClr val="black"/>
                  </a:solidFill>
                  <a:latin typeface="隶书" panose="02010509060101010101" pitchFamily="49" charset="-122"/>
                  <a:ea typeface="隶书" panose="02010509060101010101" pitchFamily="49" charset="-122"/>
                </a:endParaRPr>
              </a:p>
              <a:p>
                <a:pPr marL="82296" indent="0" algn="just">
                  <a:spcBef>
                    <a:spcPts val="2400"/>
                  </a:spcBef>
                  <a:buClr>
                    <a:srgbClr val="3891A7"/>
                  </a:buClr>
                  <a:buFont typeface="Arial" panose="020B0604020202020204" pitchFamily="34" charset="0"/>
                  <a:buNone/>
                </a:pPr>
                <a14:m>
                  <m:oMath xmlns:m="http://schemas.openxmlformats.org/officeDocument/2006/math">
                    <m:sSub>
                      <m:sSubPr>
                        <m:ctrlPr>
                          <a:rPr kumimoji="0" lang="en-US" altLang="zh-CN" sz="2400" b="0" i="1" smtClean="0">
                            <a:solidFill>
                              <a:prstClr val="black"/>
                            </a:solidFill>
                            <a:latin typeface="Cambria Math" panose="02040503050406030204" pitchFamily="18" charset="0"/>
                            <a:ea typeface="宋体" pitchFamily="2" charset="-122"/>
                          </a:rPr>
                        </m:ctrlPr>
                      </m:sSubPr>
                      <m:e>
                        <m:r>
                          <a:rPr kumimoji="0" lang="en-US" altLang="zh-CN" sz="2400" b="0" i="1" smtClean="0">
                            <a:solidFill>
                              <a:prstClr val="black"/>
                            </a:solidFill>
                            <a:latin typeface="Cambria Math"/>
                            <a:ea typeface="宋体" pitchFamily="2" charset="-122"/>
                          </a:rPr>
                          <m:t>𝜂</m:t>
                        </m:r>
                      </m:e>
                      <m:sub>
                        <m:r>
                          <a:rPr kumimoji="0" lang="en-US" altLang="zh-CN" sz="2400" b="0" i="1" smtClean="0">
                            <a:solidFill>
                              <a:prstClr val="black"/>
                            </a:solidFill>
                            <a:latin typeface="Cambria Math" panose="02040503050406030204" pitchFamily="18" charset="0"/>
                            <a:ea typeface="宋体" pitchFamily="2" charset="-122"/>
                          </a:rPr>
                          <m:t>𝐼</m:t>
                        </m:r>
                      </m:sub>
                    </m:sSub>
                    <m:r>
                      <a:rPr kumimoji="0" lang="en-US" altLang="zh-CN" sz="2400" b="0" i="1" smtClean="0">
                        <a:solidFill>
                          <a:prstClr val="black"/>
                        </a:solidFill>
                        <a:latin typeface="Cambria Math"/>
                        <a:ea typeface="宋体" pitchFamily="2" charset="-122"/>
                      </a:rPr>
                      <m:t>,</m:t>
                    </m:r>
                    <m:sSub>
                      <m:sSubPr>
                        <m:ctrlPr>
                          <a:rPr kumimoji="0" lang="en-US" altLang="zh-CN" sz="2400" b="0" i="1" smtClean="0">
                            <a:solidFill>
                              <a:prstClr val="black"/>
                            </a:solidFill>
                            <a:latin typeface="Cambria Math" panose="02040503050406030204" pitchFamily="18" charset="0"/>
                            <a:ea typeface="宋体" pitchFamily="2" charset="-122"/>
                          </a:rPr>
                        </m:ctrlPr>
                      </m:sSubPr>
                      <m:e>
                        <m:r>
                          <a:rPr kumimoji="0" lang="en-US" altLang="zh-CN" sz="2400" b="0" i="1" smtClean="0">
                            <a:solidFill>
                              <a:prstClr val="black"/>
                            </a:solidFill>
                            <a:latin typeface="Cambria Math"/>
                            <a:ea typeface="宋体" pitchFamily="2" charset="-122"/>
                          </a:rPr>
                          <m:t>𝜂</m:t>
                        </m:r>
                      </m:e>
                      <m:sub>
                        <m:r>
                          <a:rPr kumimoji="0" lang="en-US" altLang="zh-CN" sz="2400" b="0" i="1" smtClean="0">
                            <a:solidFill>
                              <a:prstClr val="black"/>
                            </a:solidFill>
                            <a:latin typeface="Cambria Math"/>
                            <a:ea typeface="宋体" pitchFamily="2" charset="-122"/>
                          </a:rPr>
                          <m:t>𝑐</m:t>
                        </m:r>
                      </m:sub>
                    </m:sSub>
                  </m:oMath>
                </a14:m>
                <a:r>
                  <a:rPr kumimoji="0" lang="zh-CN" altLang="en-US" sz="2400" b="0" dirty="0">
                    <a:solidFill>
                      <a:prstClr val="black"/>
                    </a:solidFill>
                    <a:latin typeface="隶书" panose="02010509060101010101" pitchFamily="49" charset="-122"/>
                    <a:ea typeface="隶书" panose="02010509060101010101" pitchFamily="49" charset="-122"/>
                  </a:rPr>
                  <a:t>分别为两个网络的学习因子；</a:t>
                </a:r>
                <a14:m>
                  <m:oMath xmlns:m="http://schemas.openxmlformats.org/officeDocument/2006/math">
                    <m:sSub>
                      <m:sSubPr>
                        <m:ctrlPr>
                          <a:rPr kumimoji="0" lang="en-US" altLang="zh-CN" sz="2400" b="0" i="1" smtClean="0">
                            <a:solidFill>
                              <a:prstClr val="black"/>
                            </a:solidFill>
                            <a:latin typeface="Cambria Math" panose="02040503050406030204" pitchFamily="18" charset="0"/>
                            <a:ea typeface="宋体" pitchFamily="2" charset="-122"/>
                          </a:rPr>
                        </m:ctrlPr>
                      </m:sSubPr>
                      <m:e>
                        <m:r>
                          <a:rPr kumimoji="0" lang="en-US" altLang="zh-CN" sz="2400" b="0" i="1" smtClean="0">
                            <a:solidFill>
                              <a:prstClr val="black"/>
                            </a:solidFill>
                            <a:latin typeface="Cambria Math"/>
                            <a:ea typeface="宋体" pitchFamily="2" charset="-122"/>
                          </a:rPr>
                          <m:t>𝛼</m:t>
                        </m:r>
                      </m:e>
                      <m:sub>
                        <m:r>
                          <a:rPr kumimoji="0" lang="en-US" altLang="zh-CN" sz="2400" b="0" i="1" smtClean="0">
                            <a:solidFill>
                              <a:prstClr val="black"/>
                            </a:solidFill>
                            <a:latin typeface="Cambria Math" panose="02040503050406030204" pitchFamily="18" charset="0"/>
                            <a:ea typeface="宋体" pitchFamily="2" charset="-122"/>
                          </a:rPr>
                          <m:t>𝐼</m:t>
                        </m:r>
                      </m:sub>
                    </m:sSub>
                    <m:r>
                      <a:rPr kumimoji="0" lang="en-US" altLang="zh-CN" sz="2400" b="0" i="1" smtClean="0">
                        <a:solidFill>
                          <a:prstClr val="black"/>
                        </a:solidFill>
                        <a:latin typeface="Cambria Math"/>
                        <a:ea typeface="宋体" pitchFamily="2" charset="-122"/>
                      </a:rPr>
                      <m:t>,</m:t>
                    </m:r>
                    <m:sSub>
                      <m:sSubPr>
                        <m:ctrlPr>
                          <a:rPr kumimoji="0" lang="en-US" altLang="zh-CN" sz="2400" b="0" i="1" smtClean="0">
                            <a:solidFill>
                              <a:prstClr val="black"/>
                            </a:solidFill>
                            <a:latin typeface="Cambria Math" panose="02040503050406030204" pitchFamily="18" charset="0"/>
                            <a:ea typeface="宋体" pitchFamily="2" charset="-122"/>
                          </a:rPr>
                        </m:ctrlPr>
                      </m:sSubPr>
                      <m:e>
                        <m:r>
                          <a:rPr kumimoji="0" lang="en-US" altLang="zh-CN" sz="2400" b="0" i="1" smtClean="0">
                            <a:solidFill>
                              <a:prstClr val="black"/>
                            </a:solidFill>
                            <a:latin typeface="Cambria Math"/>
                            <a:ea typeface="宋体" pitchFamily="2" charset="-122"/>
                          </a:rPr>
                          <m:t>𝛼</m:t>
                        </m:r>
                      </m:e>
                      <m:sub>
                        <m:r>
                          <a:rPr kumimoji="0" lang="en-US" altLang="zh-CN" sz="2400" b="0" i="1" smtClean="0">
                            <a:solidFill>
                              <a:prstClr val="black"/>
                            </a:solidFill>
                            <a:latin typeface="Cambria Math"/>
                            <a:ea typeface="宋体" pitchFamily="2" charset="-122"/>
                          </a:rPr>
                          <m:t>𝑐</m:t>
                        </m:r>
                      </m:sub>
                    </m:sSub>
                  </m:oMath>
                </a14:m>
                <a:r>
                  <a:rPr kumimoji="0" lang="zh-CN" altLang="en-US" sz="2400" b="0" dirty="0">
                    <a:solidFill>
                      <a:prstClr val="black"/>
                    </a:solidFill>
                    <a:latin typeface="隶书" panose="02010509060101010101" pitchFamily="49" charset="-122"/>
                    <a:ea typeface="隶书" panose="02010509060101010101" pitchFamily="49" charset="-122"/>
                  </a:rPr>
                  <a:t>为动量因子。</a:t>
                </a:r>
                <a:endParaRPr kumimoji="0" lang="en-US" altLang="zh-CN" sz="2400" b="0" dirty="0">
                  <a:solidFill>
                    <a:prstClr val="black"/>
                  </a:solidFill>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467544" y="1052736"/>
                <a:ext cx="8466144" cy="5195664"/>
              </a:xfrm>
              <a:prstGeom prst="rect">
                <a:avLst/>
              </a:prstGeom>
              <a:blipFill>
                <a:blip r:embed="rId2"/>
                <a:stretch>
                  <a:fillRect l="-144" t="-12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222442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136</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6" y="692696"/>
                <a:ext cx="8538152" cy="5616624"/>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lgn="just">
                  <a:buFont typeface="Arial" panose="020B0604020202020204" pitchFamily="34" charset="0"/>
                  <a:buNone/>
                </a:pPr>
                <a:r>
                  <a:rPr kumimoji="0" lang="zh-CN" altLang="en-US" sz="2600" b="1" dirty="0">
                    <a:solidFill>
                      <a:srgbClr val="FF0000"/>
                    </a:solidFill>
                    <a:latin typeface="隶书" panose="02010509060101010101" pitchFamily="49" charset="-122"/>
                    <a:ea typeface="隶书" panose="02010509060101010101" pitchFamily="49" charset="-122"/>
                  </a:rPr>
                  <a:t>例：</a:t>
                </a:r>
                <a:r>
                  <a:rPr kumimoji="0" lang="zh-CN" altLang="en-US" sz="2600" b="1" dirty="0">
                    <a:latin typeface="隶书" panose="02010509060101010101" pitchFamily="49" charset="-122"/>
                    <a:ea typeface="隶书" panose="02010509060101010101" pitchFamily="49" charset="-122"/>
                  </a:rPr>
                  <a:t>对</a:t>
                </a:r>
                <a:r>
                  <a:rPr kumimoji="0" lang="zh-CN" altLang="en-US" sz="2600" b="0" dirty="0">
                    <a:latin typeface="隶书" panose="02010509060101010101" pitchFamily="49" charset="-122"/>
                    <a:ea typeface="隶书" panose="02010509060101010101" pitchFamily="49" charset="-122"/>
                  </a:rPr>
                  <a:t>上例中的系统，试用多神经网络自学习控制方法来设计此系统的非线性控制器，要求系统的期望输出为：</a:t>
                </a:r>
                <a14:m>
                  <m:oMath xmlns:m="http://schemas.openxmlformats.org/officeDocument/2006/math">
                    <m:sSub>
                      <m:sSubPr>
                        <m:ctrlPr>
                          <a:rPr kumimoji="0" lang="en-US" altLang="zh-CN" sz="2600" b="0" i="1" smtClean="0">
                            <a:latin typeface="Cambria Math" panose="02040503050406030204" pitchFamily="18" charset="0"/>
                            <a:ea typeface="宋体" pitchFamily="2" charset="-122"/>
                          </a:rPr>
                        </m:ctrlPr>
                      </m:sSubPr>
                      <m:e>
                        <m:r>
                          <a:rPr kumimoji="0" lang="en-US" altLang="zh-CN" sz="2600" b="0" i="1" smtClean="0">
                            <a:latin typeface="Cambria Math" panose="02040503050406030204" pitchFamily="18" charset="0"/>
                            <a:ea typeface="宋体" pitchFamily="2" charset="-122"/>
                          </a:rPr>
                          <m:t>𝑦</m:t>
                        </m:r>
                      </m:e>
                      <m:sub>
                        <m:r>
                          <a:rPr kumimoji="0" lang="en-US" altLang="zh-CN" sz="2600" b="0" i="1" smtClean="0">
                            <a:latin typeface="Cambria Math"/>
                            <a:ea typeface="宋体" pitchFamily="2" charset="-122"/>
                          </a:rPr>
                          <m:t>𝑑</m:t>
                        </m:r>
                      </m:sub>
                    </m:sSub>
                    <m:d>
                      <m:dPr>
                        <m:ctrlPr>
                          <a:rPr kumimoji="0" lang="en-US" altLang="zh-CN" sz="2600" b="0" i="1" smtClean="0">
                            <a:latin typeface="Cambria Math" panose="02040503050406030204" pitchFamily="18" charset="0"/>
                            <a:ea typeface="宋体" pitchFamily="2" charset="-122"/>
                          </a:rPr>
                        </m:ctrlPr>
                      </m:dPr>
                      <m:e>
                        <m:r>
                          <a:rPr kumimoji="0" lang="en-US" altLang="zh-CN" sz="2600" b="0" i="1" smtClean="0">
                            <a:latin typeface="Cambria Math"/>
                            <a:ea typeface="宋体" pitchFamily="2" charset="-122"/>
                          </a:rPr>
                          <m:t>𝑘</m:t>
                        </m:r>
                      </m:e>
                    </m:d>
                    <m:r>
                      <a:rPr kumimoji="0" lang="en-US" altLang="zh-CN" sz="2600" b="0" i="1" smtClean="0">
                        <a:latin typeface="Cambria Math"/>
                        <a:ea typeface="宋体" pitchFamily="2" charset="-122"/>
                      </a:rPr>
                      <m:t>=</m:t>
                    </m:r>
                    <m:func>
                      <m:funcPr>
                        <m:ctrlPr>
                          <a:rPr kumimoji="0" lang="en-US" altLang="zh-CN" sz="2600" b="0" i="1" smtClean="0">
                            <a:latin typeface="Cambria Math" panose="02040503050406030204" pitchFamily="18" charset="0"/>
                            <a:ea typeface="宋体" pitchFamily="2" charset="-122"/>
                          </a:rPr>
                        </m:ctrlPr>
                      </m:funcPr>
                      <m:fName>
                        <m:r>
                          <m:rPr>
                            <m:sty m:val="p"/>
                          </m:rPr>
                          <a:rPr kumimoji="0" lang="en-US" altLang="zh-CN" sz="2600" b="0" smtClean="0">
                            <a:latin typeface="Cambria Math"/>
                            <a:ea typeface="宋体" pitchFamily="2" charset="-122"/>
                          </a:rPr>
                          <m:t>sin</m:t>
                        </m:r>
                      </m:fName>
                      <m:e>
                        <m:f>
                          <m:fPr>
                            <m:ctrlPr>
                              <a:rPr kumimoji="0" lang="en-US" altLang="zh-CN" sz="2600" b="0" i="1" smtClean="0">
                                <a:latin typeface="Cambria Math" panose="02040503050406030204" pitchFamily="18" charset="0"/>
                                <a:ea typeface="宋体" pitchFamily="2" charset="-122"/>
                              </a:rPr>
                            </m:ctrlPr>
                          </m:fPr>
                          <m:num>
                            <m:r>
                              <a:rPr kumimoji="0" lang="en-US" altLang="zh-CN" sz="2600" b="0" i="1" smtClean="0">
                                <a:latin typeface="Cambria Math"/>
                                <a:ea typeface="宋体" pitchFamily="2" charset="-122"/>
                              </a:rPr>
                              <m:t>2</m:t>
                            </m:r>
                            <m:r>
                              <a:rPr kumimoji="0" lang="en-US" altLang="zh-CN" sz="2600" b="0" i="1" smtClean="0">
                                <a:latin typeface="Cambria Math"/>
                                <a:ea typeface="宋体" pitchFamily="2" charset="-122"/>
                              </a:rPr>
                              <m:t>𝜋</m:t>
                            </m:r>
                            <m:r>
                              <a:rPr kumimoji="0" lang="en-US" altLang="zh-CN" sz="2600" b="0" i="1" smtClean="0">
                                <a:latin typeface="Cambria Math"/>
                                <a:ea typeface="宋体" pitchFamily="2" charset="-122"/>
                              </a:rPr>
                              <m:t>𝑘</m:t>
                            </m:r>
                          </m:num>
                          <m:den>
                            <m:r>
                              <a:rPr kumimoji="0" lang="en-US" altLang="zh-CN" sz="2600" b="0" i="1" smtClean="0">
                                <a:latin typeface="Cambria Math"/>
                                <a:ea typeface="宋体" pitchFamily="2" charset="-122"/>
                              </a:rPr>
                              <m:t>100</m:t>
                            </m:r>
                          </m:den>
                        </m:f>
                      </m:e>
                    </m:func>
                    <m:r>
                      <a:rPr kumimoji="0" lang="en-US" altLang="zh-CN" sz="2600" b="0" i="1" smtClean="0">
                        <a:latin typeface="Cambria Math"/>
                        <a:ea typeface="宋体" pitchFamily="2" charset="-122"/>
                      </a:rPr>
                      <m:t>, </m:t>
                    </m:r>
                    <m:r>
                      <a:rPr kumimoji="0" lang="en-US" altLang="zh-CN" sz="2600" b="0" i="1" smtClean="0">
                        <a:latin typeface="Cambria Math"/>
                        <a:ea typeface="宋体" pitchFamily="2" charset="-122"/>
                      </a:rPr>
                      <m:t>𝑘</m:t>
                    </m:r>
                    <m:r>
                      <a:rPr kumimoji="0" lang="en-US" altLang="zh-CN" sz="2600" b="0" i="1" smtClean="0">
                        <a:latin typeface="Cambria Math"/>
                        <a:ea typeface="宋体" pitchFamily="2" charset="-122"/>
                      </a:rPr>
                      <m:t>=0,1,⋯,100</m:t>
                    </m:r>
                  </m:oMath>
                </a14:m>
                <a:endParaRPr kumimoji="0" lang="en-US" altLang="zh-CN" sz="2600" b="0" dirty="0">
                  <a:latin typeface="隶书" panose="02010509060101010101" pitchFamily="49" charset="-122"/>
                  <a:ea typeface="隶书" panose="02010509060101010101" pitchFamily="49" charset="-122"/>
                </a:endParaRPr>
              </a:p>
              <a:p>
                <a:pPr marL="82296" indent="0" algn="just">
                  <a:buFont typeface="Arial" panose="020B0604020202020204" pitchFamily="34" charset="0"/>
                  <a:buNone/>
                </a:pPr>
                <a:r>
                  <a:rPr kumimoji="0" lang="zh-CN" altLang="en-US" sz="2600" b="1" dirty="0">
                    <a:latin typeface="隶书" panose="02010509060101010101" pitchFamily="49" charset="-122"/>
                    <a:ea typeface="隶书" panose="02010509060101010101" pitchFamily="49" charset="-122"/>
                  </a:rPr>
                  <a:t>解：</a:t>
                </a:r>
                <a:endParaRPr kumimoji="0" lang="en-US" altLang="zh-CN" sz="2600" b="1" dirty="0">
                  <a:latin typeface="隶书" panose="02010509060101010101" pitchFamily="49" charset="-122"/>
                  <a:ea typeface="隶书" panose="02010509060101010101" pitchFamily="49" charset="-122"/>
                </a:endParaRPr>
              </a:p>
              <a:p>
                <a:pPr marL="82296" indent="0" algn="just">
                  <a:spcBef>
                    <a:spcPts val="1800"/>
                  </a:spcBef>
                  <a:spcAft>
                    <a:spcPts val="1800"/>
                  </a:spcAft>
                  <a:buFont typeface="Arial" panose="020B0604020202020204" pitchFamily="34" charset="0"/>
                  <a:buNone/>
                </a:pPr>
                <a:r>
                  <a:rPr kumimoji="0" lang="en-US" altLang="zh-CN" sz="2600" b="0" dirty="0">
                    <a:latin typeface="隶书" panose="02010509060101010101" pitchFamily="49" charset="-122"/>
                    <a:ea typeface="隶书" panose="02010509060101010101" pitchFamily="49" charset="-122"/>
                  </a:rPr>
                  <a:t>  </a:t>
                </a:r>
                <a:r>
                  <a:rPr kumimoji="0" lang="zh-CN" altLang="en-US" sz="2600" b="0" dirty="0">
                    <a:latin typeface="隶书" panose="02010509060101010101" pitchFamily="49" charset="-122"/>
                    <a:ea typeface="隶书" panose="02010509060101010101" pitchFamily="49" charset="-122"/>
                  </a:rPr>
                  <a:t>假定系统的逆动力学存在，即</a:t>
                </a:r>
                <a:endParaRPr kumimoji="0" lang="en-US" altLang="zh-CN" sz="2600" b="0" dirty="0">
                  <a:latin typeface="隶书" panose="02010509060101010101" pitchFamily="49" charset="-122"/>
                  <a:ea typeface="隶书" panose="02010509060101010101" pitchFamily="49" charset="-122"/>
                </a:endParaRPr>
              </a:p>
              <a:p>
                <a:pPr marL="82296" indent="0" algn="just">
                  <a:spcAft>
                    <a:spcPts val="600"/>
                  </a:spcAft>
                  <a:buFont typeface="Arial" panose="020B0604020202020204" pitchFamily="34" charset="0"/>
                  <a:buNone/>
                </a:pPr>
                <a14:m>
                  <m:oMathPara xmlns:m="http://schemas.openxmlformats.org/officeDocument/2006/math">
                    <m:oMathParaPr>
                      <m:jc m:val="right"/>
                    </m:oMathParaPr>
                    <m:oMath xmlns:m="http://schemas.openxmlformats.org/officeDocument/2006/math">
                      <m:r>
                        <a:rPr kumimoji="0" lang="en-US" altLang="zh-CN" sz="2400" b="0" i="1">
                          <a:solidFill>
                            <a:prstClr val="black"/>
                          </a:solidFill>
                          <a:latin typeface="Cambria Math"/>
                        </a:rPr>
                        <m:t>𝑢</m:t>
                      </m:r>
                      <m:r>
                        <a:rPr kumimoji="0" lang="en-US" altLang="zh-CN" sz="2400" b="0" i="1">
                          <a:solidFill>
                            <a:prstClr val="black"/>
                          </a:solidFill>
                          <a:latin typeface="Cambria Math"/>
                        </a:rPr>
                        <m:t>(</m:t>
                      </m:r>
                      <m:r>
                        <a:rPr kumimoji="0" lang="en-US" altLang="zh-CN" sz="2400" b="0" i="1">
                          <a:solidFill>
                            <a:prstClr val="black"/>
                          </a:solidFill>
                          <a:latin typeface="Cambria Math"/>
                        </a:rPr>
                        <m:t>𝑘</m:t>
                      </m:r>
                      <m:r>
                        <a:rPr kumimoji="0" lang="en-US" altLang="zh-CN" sz="2400" b="0" i="1">
                          <a:solidFill>
                            <a:prstClr val="black"/>
                          </a:solidFill>
                          <a:latin typeface="Cambria Math"/>
                        </a:rPr>
                        <m:t>)=</m:t>
                      </m:r>
                      <m:r>
                        <a:rPr kumimoji="0" lang="en-US" altLang="zh-CN" sz="2400" b="0" i="1">
                          <a:solidFill>
                            <a:prstClr val="black"/>
                          </a:solidFill>
                          <a:latin typeface="Cambria Math"/>
                        </a:rPr>
                        <m:t>𝑔</m:t>
                      </m:r>
                      <m:r>
                        <a:rPr kumimoji="0" lang="en-US" altLang="zh-CN" sz="2400" b="0" i="1">
                          <a:solidFill>
                            <a:prstClr val="black"/>
                          </a:solidFill>
                          <a:latin typeface="Cambria Math"/>
                        </a:rPr>
                        <m:t>(</m:t>
                      </m:r>
                      <m:r>
                        <a:rPr kumimoji="0" lang="en-US" altLang="zh-CN" sz="2400" b="0" i="1">
                          <a:solidFill>
                            <a:prstClr val="black"/>
                          </a:solidFill>
                          <a:latin typeface="Cambria Math"/>
                        </a:rPr>
                        <m:t>𝑦</m:t>
                      </m:r>
                      <m:r>
                        <a:rPr kumimoji="0" lang="en-US" altLang="zh-CN" sz="2400" b="0" i="1">
                          <a:solidFill>
                            <a:prstClr val="black"/>
                          </a:solidFill>
                          <a:latin typeface="Cambria Math"/>
                        </a:rPr>
                        <m:t>(</m:t>
                      </m:r>
                      <m:r>
                        <a:rPr kumimoji="0" lang="en-US" altLang="zh-CN" sz="2400" b="0" i="1">
                          <a:solidFill>
                            <a:prstClr val="black"/>
                          </a:solidFill>
                          <a:latin typeface="Cambria Math"/>
                        </a:rPr>
                        <m:t>𝑘</m:t>
                      </m:r>
                      <m:r>
                        <a:rPr kumimoji="0" lang="en-US" altLang="zh-CN" sz="2400" b="0" i="1">
                          <a:solidFill>
                            <a:prstClr val="black"/>
                          </a:solidFill>
                          <a:latin typeface="Cambria Math"/>
                        </a:rPr>
                        <m:t>+1),</m:t>
                      </m:r>
                      <m:r>
                        <a:rPr kumimoji="0" lang="en-US" altLang="zh-CN" sz="2400" b="0" i="1">
                          <a:solidFill>
                            <a:prstClr val="black"/>
                          </a:solidFill>
                          <a:latin typeface="Cambria Math"/>
                        </a:rPr>
                        <m:t>𝑦</m:t>
                      </m:r>
                      <m:r>
                        <a:rPr kumimoji="0" lang="en-US" altLang="zh-CN" sz="2400" b="0" i="1">
                          <a:solidFill>
                            <a:prstClr val="black"/>
                          </a:solidFill>
                          <a:latin typeface="Cambria Math"/>
                        </a:rPr>
                        <m:t>(</m:t>
                      </m:r>
                      <m:r>
                        <a:rPr kumimoji="0" lang="en-US" altLang="zh-CN" sz="2400" b="0" i="1">
                          <a:solidFill>
                            <a:prstClr val="black"/>
                          </a:solidFill>
                          <a:latin typeface="Cambria Math"/>
                        </a:rPr>
                        <m:t>𝑘</m:t>
                      </m:r>
                      <m:r>
                        <a:rPr kumimoji="0" lang="en-US" altLang="zh-CN" sz="2400" b="0" i="1">
                          <a:solidFill>
                            <a:prstClr val="black"/>
                          </a:solidFill>
                          <a:latin typeface="Cambria Math"/>
                        </a:rPr>
                        <m:t>),</m:t>
                      </m:r>
                      <m:r>
                        <a:rPr kumimoji="0" lang="en-US" altLang="zh-CN" sz="2400" b="0" i="1">
                          <a:solidFill>
                            <a:prstClr val="black"/>
                          </a:solidFill>
                          <a:latin typeface="Cambria Math"/>
                        </a:rPr>
                        <m:t>𝑦</m:t>
                      </m:r>
                      <m:r>
                        <a:rPr kumimoji="0" lang="en-US" altLang="zh-CN" sz="2400" b="0" i="1">
                          <a:solidFill>
                            <a:prstClr val="black"/>
                          </a:solidFill>
                          <a:latin typeface="Cambria Math"/>
                        </a:rPr>
                        <m:t>(</m:t>
                      </m:r>
                      <m:r>
                        <a:rPr kumimoji="0" lang="en-US" altLang="zh-CN" sz="2400" b="0" i="1">
                          <a:solidFill>
                            <a:prstClr val="black"/>
                          </a:solidFill>
                          <a:latin typeface="Cambria Math"/>
                        </a:rPr>
                        <m:t>𝑘</m:t>
                      </m:r>
                      <m:r>
                        <a:rPr kumimoji="0" lang="en-US" altLang="zh-CN" sz="2400" b="0" i="1">
                          <a:solidFill>
                            <a:prstClr val="black"/>
                          </a:solidFill>
                          <a:latin typeface="Cambria Math"/>
                        </a:rPr>
                        <m:t>−1),</m:t>
                      </m:r>
                      <m:r>
                        <a:rPr kumimoji="0" lang="en-US" altLang="zh-CN" sz="2400" b="0" i="1">
                          <a:solidFill>
                            <a:prstClr val="black"/>
                          </a:solidFill>
                          <a:latin typeface="Cambria Math"/>
                        </a:rPr>
                        <m:t>𝑦</m:t>
                      </m:r>
                      <m:r>
                        <a:rPr kumimoji="0" lang="en-US" altLang="zh-CN" sz="2400" b="0" i="1">
                          <a:solidFill>
                            <a:prstClr val="black"/>
                          </a:solidFill>
                          <a:latin typeface="Cambria Math"/>
                        </a:rPr>
                        <m:t>(</m:t>
                      </m:r>
                      <m:r>
                        <a:rPr kumimoji="0" lang="en-US" altLang="zh-CN" sz="2400" b="0" i="1">
                          <a:solidFill>
                            <a:prstClr val="black"/>
                          </a:solidFill>
                          <a:latin typeface="Cambria Math"/>
                        </a:rPr>
                        <m:t>𝑘</m:t>
                      </m:r>
                      <m:r>
                        <a:rPr kumimoji="0" lang="en-US" altLang="zh-CN" sz="2400" b="0" i="1">
                          <a:solidFill>
                            <a:prstClr val="black"/>
                          </a:solidFill>
                          <a:latin typeface="Cambria Math"/>
                        </a:rPr>
                        <m:t>−2),</m:t>
                      </m:r>
                      <m:r>
                        <a:rPr kumimoji="0" lang="en-US" altLang="zh-CN" sz="2400" b="0" i="1">
                          <a:solidFill>
                            <a:prstClr val="black"/>
                          </a:solidFill>
                          <a:latin typeface="Cambria Math"/>
                        </a:rPr>
                        <m:t>𝑢</m:t>
                      </m:r>
                      <m:r>
                        <a:rPr kumimoji="0" lang="en-US" altLang="zh-CN" sz="2400" b="0" i="1">
                          <a:solidFill>
                            <a:prstClr val="black"/>
                          </a:solidFill>
                          <a:latin typeface="Cambria Math"/>
                        </a:rPr>
                        <m:t>(</m:t>
                      </m:r>
                      <m:r>
                        <a:rPr kumimoji="0" lang="en-US" altLang="zh-CN" sz="2400" b="0" i="1">
                          <a:solidFill>
                            <a:prstClr val="black"/>
                          </a:solidFill>
                          <a:latin typeface="Cambria Math"/>
                        </a:rPr>
                        <m:t>𝑘</m:t>
                      </m:r>
                      <m:r>
                        <a:rPr kumimoji="0" lang="en-US" altLang="zh-CN" sz="2400" b="0" i="1">
                          <a:solidFill>
                            <a:prstClr val="black"/>
                          </a:solidFill>
                          <a:latin typeface="Cambria Math"/>
                        </a:rPr>
                        <m:t>−1))</m:t>
                      </m:r>
                    </m:oMath>
                  </m:oMathPara>
                </a14:m>
                <a:endParaRPr kumimoji="0" lang="en-US" altLang="zh-CN" sz="2400" b="0" dirty="0">
                  <a:latin typeface="隶书" panose="02010509060101010101" pitchFamily="49" charset="-122"/>
                  <a:ea typeface="隶书" panose="02010509060101010101" pitchFamily="49" charset="-122"/>
                </a:endParaRPr>
              </a:p>
              <a:p>
                <a:pPr marL="82296" indent="0" algn="just">
                  <a:spcBef>
                    <a:spcPts val="1800"/>
                  </a:spcBef>
                  <a:spcAft>
                    <a:spcPts val="600"/>
                  </a:spcAft>
                  <a:buFont typeface="Arial" panose="020B0604020202020204" pitchFamily="34" charset="0"/>
                  <a:buNone/>
                </a:pPr>
                <a:r>
                  <a:rPr kumimoji="0" lang="zh-CN" altLang="en-US" sz="2600" b="0" dirty="0">
                    <a:latin typeface="隶书" panose="02010509060101010101" pitchFamily="49" charset="-122"/>
                    <a:ea typeface="隶书" panose="02010509060101010101" pitchFamily="49" charset="-122"/>
                  </a:rPr>
                  <a:t>两个前向网络非别选择为</a:t>
                </a:r>
                <a:endParaRPr kumimoji="0" lang="en-US" altLang="zh-CN" sz="2600" b="0" dirty="0">
                  <a:latin typeface="隶书" panose="02010509060101010101" pitchFamily="49" charset="-122"/>
                  <a:ea typeface="隶书" panose="02010509060101010101" pitchFamily="49" charset="-122"/>
                </a:endParaRPr>
              </a:p>
              <a:p>
                <a:pPr marL="82296" indent="0" algn="ctr">
                  <a:buFont typeface="Arial" panose="020B0604020202020204" pitchFamily="34" charset="0"/>
                  <a:buNone/>
                </a:pPr>
                <a14:m>
                  <m:oMath xmlns:m="http://schemas.openxmlformats.org/officeDocument/2006/math">
                    <m:sSub>
                      <m:sSubPr>
                        <m:ctrlPr>
                          <a:rPr kumimoji="0" lang="en-US" altLang="zh-CN" sz="2600" b="0" i="1" smtClean="0">
                            <a:latin typeface="Cambria Math" panose="02040503050406030204" pitchFamily="18" charset="0"/>
                            <a:ea typeface="Cambria Math" pitchFamily="18" charset="0"/>
                          </a:rPr>
                        </m:ctrlPr>
                      </m:sSubPr>
                      <m:e>
                        <m:r>
                          <a:rPr kumimoji="0" lang="en-US" altLang="zh-CN" sz="2600" b="0" i="1" smtClean="0">
                            <a:latin typeface="Cambria Math" panose="02040503050406030204" pitchFamily="18" charset="0"/>
                            <a:ea typeface="Cambria Math" pitchFamily="18" charset="0"/>
                          </a:rPr>
                          <m:t>𝑁</m:t>
                        </m:r>
                      </m:e>
                      <m:sub>
                        <m:r>
                          <a:rPr kumimoji="0" lang="en-US" altLang="zh-CN" sz="2600" b="0" i="1" smtClean="0">
                            <a:latin typeface="Cambria Math" panose="02040503050406030204" pitchFamily="18" charset="0"/>
                            <a:ea typeface="Cambria Math" pitchFamily="18" charset="0"/>
                          </a:rPr>
                          <m:t>𝑖</m:t>
                        </m:r>
                      </m:sub>
                    </m:sSub>
                  </m:oMath>
                </a14:m>
                <a:r>
                  <a:rPr kumimoji="0" lang="zh-CN" altLang="en-US" sz="2600" b="0" dirty="0">
                    <a:latin typeface="隶书" panose="02010509060101010101" pitchFamily="49" charset="-122"/>
                    <a:ea typeface="隶书" panose="02010509060101010101" pitchFamily="49" charset="-122"/>
                  </a:rPr>
                  <a:t>：</a:t>
                </a:r>
                <a:r>
                  <a:rPr kumimoji="0" lang="en-US" altLang="zh-CN" sz="2600" b="0" dirty="0">
                    <a:latin typeface="隶书" panose="02010509060101010101" pitchFamily="49" charset="-122"/>
                    <a:ea typeface="隶书" panose="02010509060101010101" pitchFamily="49" charset="-122"/>
                  </a:rPr>
                  <a:t>5-25-12-1</a:t>
                </a:r>
              </a:p>
              <a:p>
                <a:pPr marL="82296" indent="0" algn="ctr">
                  <a:buFont typeface="Arial" panose="020B0604020202020204" pitchFamily="34" charset="0"/>
                  <a:buNone/>
                </a:pPr>
                <a14:m>
                  <m:oMath xmlns:m="http://schemas.openxmlformats.org/officeDocument/2006/math">
                    <m:sSub>
                      <m:sSubPr>
                        <m:ctrlPr>
                          <a:rPr kumimoji="0" lang="en-US" altLang="zh-CN" sz="2600" b="0" i="1" smtClean="0">
                            <a:latin typeface="Cambria Math" panose="02040503050406030204" pitchFamily="18" charset="0"/>
                            <a:ea typeface="Cambria Math" pitchFamily="18" charset="0"/>
                          </a:rPr>
                        </m:ctrlPr>
                      </m:sSubPr>
                      <m:e>
                        <m:r>
                          <a:rPr kumimoji="0" lang="en-US" altLang="zh-CN" sz="2600" b="0" i="1" smtClean="0">
                            <a:latin typeface="Cambria Math" panose="02040503050406030204" pitchFamily="18" charset="0"/>
                            <a:ea typeface="Cambria Math" pitchFamily="18" charset="0"/>
                          </a:rPr>
                          <m:t>𝑁</m:t>
                        </m:r>
                      </m:e>
                      <m:sub>
                        <m:r>
                          <a:rPr kumimoji="0" lang="en-US" altLang="zh-CN" sz="2600" b="0" i="1" smtClean="0">
                            <a:latin typeface="Cambria Math" panose="02040503050406030204" pitchFamily="18" charset="0"/>
                            <a:ea typeface="Cambria Math" pitchFamily="18" charset="0"/>
                          </a:rPr>
                          <m:t>𝑐</m:t>
                        </m:r>
                      </m:sub>
                    </m:sSub>
                  </m:oMath>
                </a14:m>
                <a:r>
                  <a:rPr kumimoji="0" lang="zh-CN" altLang="en-US" sz="2600" b="0" dirty="0">
                    <a:latin typeface="隶书" panose="02010509060101010101" pitchFamily="49" charset="-122"/>
                    <a:ea typeface="隶书" panose="02010509060101010101" pitchFamily="49" charset="-122"/>
                  </a:rPr>
                  <a:t>：</a:t>
                </a:r>
                <a:r>
                  <a:rPr kumimoji="0" lang="en-US" altLang="zh-CN" sz="2600" b="0" dirty="0">
                    <a:latin typeface="隶书" panose="02010509060101010101" pitchFamily="49" charset="-122"/>
                    <a:ea typeface="隶书" panose="02010509060101010101" pitchFamily="49" charset="-122"/>
                  </a:rPr>
                  <a:t>6-20-10-1</a:t>
                </a:r>
              </a:p>
              <a:p>
                <a:pPr marL="82296" indent="0" algn="just">
                  <a:spcBef>
                    <a:spcPts val="1800"/>
                  </a:spcBef>
                  <a:buFont typeface="Arial" panose="020B0604020202020204" pitchFamily="34" charset="0"/>
                  <a:buNone/>
                </a:pPr>
                <a:r>
                  <a:rPr kumimoji="0" lang="zh-CN" altLang="en-US" sz="2600" b="0" dirty="0">
                    <a:latin typeface="隶书" panose="02010509060101010101" pitchFamily="49" charset="-122"/>
                    <a:ea typeface="隶书" panose="02010509060101010101" pitchFamily="49" charset="-122"/>
                  </a:rPr>
                  <a:t>输出神经元均为线性激励函数</a:t>
                </a:r>
                <a:r>
                  <a:rPr kumimoji="0" lang="zh-CN" altLang="en-US" sz="2600" b="0" dirty="0">
                    <a:latin typeface="宋体" pitchFamily="2" charset="-122"/>
                    <a:ea typeface="宋体" pitchFamily="2" charset="-122"/>
                  </a:rPr>
                  <a:t>。</a:t>
                </a:r>
              </a:p>
              <a:p>
                <a:pPr marL="82296" indent="0">
                  <a:buFont typeface="Arial" panose="020B0604020202020204" pitchFamily="34" charset="0"/>
                  <a:buNone/>
                </a:pPr>
                <a:endParaRPr kumimoji="0" lang="zh-CN" altLang="en-US" sz="2600" b="0" dirty="0">
                  <a:latin typeface="宋体" pitchFamily="2" charset="-122"/>
                  <a:ea typeface="宋体" pitchFamily="2"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6" y="692696"/>
                <a:ext cx="8538152" cy="5616624"/>
              </a:xfrm>
              <a:prstGeom prst="rect">
                <a:avLst/>
              </a:prstGeom>
              <a:blipFill>
                <a:blip r:embed="rId2"/>
                <a:stretch>
                  <a:fillRect l="-286" t="-977" r="-1285" b="-8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79007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137</a:t>
            </a:fld>
            <a:endParaRPr lang="en-US" altLang="zh-CN"/>
          </a:p>
        </p:txBody>
      </p:sp>
      <p:sp>
        <p:nvSpPr>
          <p:cNvPr id="7" name="内容占位符 2"/>
          <p:cNvSpPr txBox="1">
            <a:spLocks/>
          </p:cNvSpPr>
          <p:nvPr/>
        </p:nvSpPr>
        <p:spPr>
          <a:xfrm>
            <a:off x="683568" y="908720"/>
            <a:ext cx="8250120" cy="115212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根据前面的工作原理和学习算法，可以得到仿真结果为</a:t>
            </a:r>
            <a:endParaRPr kumimoji="0" lang="zh-CN" altLang="en-US" b="0" dirty="0">
              <a:latin typeface="隶书" panose="02010509060101010101" pitchFamily="49" charset="-122"/>
              <a:ea typeface="隶书" panose="02010509060101010101" pitchFamily="49" charset="-122"/>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814364"/>
            <a:ext cx="7628309"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2085454" y="5610013"/>
            <a:ext cx="5112568" cy="492443"/>
          </a:xfrm>
          <a:prstGeom prst="rect">
            <a:avLst/>
          </a:prstGeom>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600" b="0" i="0" u="none" strike="noStrike" kern="0" cap="none" spc="0" normalizeH="0" baseline="0" noProof="0" dirty="0">
                <a:ln>
                  <a:noFill/>
                </a:ln>
                <a:solidFill>
                  <a:srgbClr val="00B050"/>
                </a:solidFill>
                <a:effectLst/>
                <a:uLnTx/>
                <a:uFillTx/>
                <a:latin typeface="Cambria Math" pitchFamily="18" charset="0"/>
                <a:ea typeface="Cambria Math" pitchFamily="18" charset="0"/>
              </a:rPr>
              <a:t>100</a:t>
            </a:r>
            <a:r>
              <a:rPr kumimoji="0" lang="zh-CN" altLang="en-US" sz="2600" b="0" i="0" u="none" strike="noStrike" kern="0" cap="none" spc="0" normalizeH="0" baseline="0" noProof="0" dirty="0">
                <a:ln>
                  <a:noFill/>
                </a:ln>
                <a:solidFill>
                  <a:srgbClr val="00B050"/>
                </a:solidFill>
                <a:effectLst/>
                <a:uLnTx/>
                <a:uFillTx/>
                <a:latin typeface="Cambria Math" pitchFamily="18" charset="0"/>
                <a:ea typeface="宋体" charset="-122"/>
              </a:rPr>
              <a:t>个周期的学习效果</a:t>
            </a:r>
            <a:r>
              <a:rPr lang="zh-CN" altLang="en-US" sz="2600" kern="0" dirty="0">
                <a:solidFill>
                  <a:srgbClr val="00B050"/>
                </a:solidFill>
                <a:latin typeface="Cambria Math" pitchFamily="18" charset="0"/>
                <a:ea typeface="宋体" charset="-122"/>
              </a:rPr>
              <a:t>，误差</a:t>
            </a:r>
            <a:r>
              <a:rPr lang="en-US" altLang="zh-CN" sz="2600" kern="0" dirty="0">
                <a:solidFill>
                  <a:srgbClr val="00B050"/>
                </a:solidFill>
                <a:latin typeface="Cambria Math" pitchFamily="18" charset="0"/>
                <a:ea typeface="宋体" charset="-122"/>
              </a:rPr>
              <a:t>&lt;1%</a:t>
            </a:r>
            <a:endParaRPr kumimoji="0" lang="zh-CN" altLang="en-US" sz="2600" b="0" i="0" u="none" strike="noStrike" kern="0" cap="none" spc="0" normalizeH="0" baseline="0" noProof="0" dirty="0">
              <a:ln>
                <a:noFill/>
              </a:ln>
              <a:solidFill>
                <a:srgbClr val="00B050"/>
              </a:solidFill>
              <a:effectLst/>
              <a:uLnTx/>
              <a:uFillTx/>
              <a:latin typeface="Cambria Math" pitchFamily="18" charset="0"/>
            </a:endParaRPr>
          </a:p>
        </p:txBody>
      </p:sp>
    </p:spTree>
    <p:extLst>
      <p:ext uri="{BB962C8B-B14F-4D97-AF65-F5344CB8AC3E}">
        <p14:creationId xmlns:p14="http://schemas.microsoft.com/office/powerpoint/2010/main" val="22223027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4932041" y="51135"/>
            <a:ext cx="4032448" cy="433387"/>
          </a:xfrm>
        </p:spPr>
        <p:txBody>
          <a:bodyPr/>
          <a:lstStyle/>
          <a:p>
            <a:r>
              <a:rPr lang="zh-CN" altLang="en-US" dirty="0"/>
              <a:t>直接逆模型神经网络控制器的设计 </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138</a:t>
            </a:fld>
            <a:endParaRPr lang="en-US" altLang="zh-CN"/>
          </a:p>
        </p:txBody>
      </p:sp>
      <mc:AlternateContent xmlns:mc="http://schemas.openxmlformats.org/markup-compatibility/2006" xmlns:a14="http://schemas.microsoft.com/office/drawing/2010/main">
        <mc:Choice Requires="a14">
          <p:sp>
            <p:nvSpPr>
              <p:cNvPr id="10" name="内容占位符 2"/>
              <p:cNvSpPr txBox="1">
                <a:spLocks/>
              </p:cNvSpPr>
              <p:nvPr/>
            </p:nvSpPr>
            <p:spPr>
              <a:xfrm>
                <a:off x="1" y="920137"/>
                <a:ext cx="8964488" cy="5411688"/>
              </a:xfrm>
              <a:prstGeom prst="rect">
                <a:avLst/>
              </a:prstGeom>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lgn="just">
                  <a:spcBef>
                    <a:spcPts val="1200"/>
                  </a:spcBef>
                  <a:buClr>
                    <a:srgbClr val="3891A7"/>
                  </a:buClr>
                  <a:buFont typeface="Arial" panose="020B0604020202020204" pitchFamily="34" charset="0"/>
                  <a:buNone/>
                </a:pPr>
                <a:r>
                  <a:rPr kumimoji="0" lang="zh-CN" altLang="en-US" sz="2600" b="1" dirty="0">
                    <a:solidFill>
                      <a:srgbClr val="00B050"/>
                    </a:solidFill>
                    <a:latin typeface="隶书" panose="02010509060101010101" pitchFamily="49" charset="-122"/>
                    <a:ea typeface="隶书" panose="02010509060101010101" pitchFamily="49" charset="-122"/>
                  </a:rPr>
                  <a:t> 多神经网络自学习控制特点概括：</a:t>
                </a:r>
                <a:endParaRPr kumimoji="0" lang="en-US" altLang="zh-CN" sz="2600" b="1" dirty="0">
                  <a:solidFill>
                    <a:srgbClr val="00B050"/>
                  </a:solidFill>
                  <a:latin typeface="隶书" panose="02010509060101010101" pitchFamily="49" charset="-122"/>
                  <a:ea typeface="隶书" panose="02010509060101010101" pitchFamily="49" charset="-122"/>
                </a:endParaRPr>
              </a:p>
              <a:p>
                <a:pPr marL="817200" indent="-457200" algn="just">
                  <a:spcBef>
                    <a:spcPts val="2400"/>
                  </a:spcBef>
                  <a:buFont typeface="+mj-ea"/>
                  <a:buAutoNum type="circleNumDbPlain"/>
                </a:pPr>
                <a:r>
                  <a:rPr kumimoji="0" lang="zh-CN" altLang="en-US" sz="2600" b="0" dirty="0">
                    <a:latin typeface="Times New Roman" panose="02020603050405020304" pitchFamily="18" charset="0"/>
                    <a:ea typeface="隶书" panose="02010509060101010101" pitchFamily="49" charset="-122"/>
                    <a:cs typeface="Times New Roman" panose="02020603050405020304" pitchFamily="18" charset="0"/>
                  </a:rPr>
                  <a:t>边控制边辨识。利用实际系统的输入输出信息更新网络辨识器的权系数，不断提高对被控对象的准确识别；利用期望输出</a:t>
                </a:r>
                <a14:m>
                  <m:oMath xmlns:m="http://schemas.openxmlformats.org/officeDocument/2006/math">
                    <m:sSub>
                      <m:sSubPr>
                        <m:ctrlPr>
                          <a:rPr kumimoji="0" lang="en-US" altLang="zh-CN" sz="2600" b="0" i="1" smtClean="0">
                            <a:latin typeface="Cambria Math" panose="02040503050406030204" pitchFamily="18" charset="0"/>
                            <a:ea typeface="Cambria Math" pitchFamily="18" charset="0"/>
                          </a:rPr>
                        </m:ctrlPr>
                      </m:sSubPr>
                      <m:e>
                        <m:r>
                          <a:rPr kumimoji="0" lang="en-US" altLang="zh-CN" sz="2600" b="0" i="1" smtClean="0">
                            <a:latin typeface="Cambria Math" panose="02040503050406030204" pitchFamily="18" charset="0"/>
                            <a:ea typeface="Cambria Math" pitchFamily="18" charset="0"/>
                          </a:rPr>
                          <m:t>𝑦</m:t>
                        </m:r>
                      </m:e>
                      <m:sub>
                        <m:r>
                          <a:rPr kumimoji="0" lang="en-US" altLang="zh-CN" sz="2600" b="0" i="1" smtClean="0">
                            <a:latin typeface="Cambria Math" panose="02040503050406030204" pitchFamily="18" charset="0"/>
                            <a:ea typeface="Cambria Math" pitchFamily="18" charset="0"/>
                          </a:rPr>
                          <m:t>𝑑</m:t>
                        </m:r>
                      </m:sub>
                    </m:sSub>
                  </m:oMath>
                </a14:m>
                <a:r>
                  <a:rPr kumimoji="0" lang="zh-CN" altLang="en-US" sz="2600" b="0" dirty="0">
                    <a:latin typeface="Times New Roman" panose="02020603050405020304" pitchFamily="18" charset="0"/>
                    <a:ea typeface="隶书" panose="02010509060101010101" pitchFamily="49" charset="-122"/>
                    <a:cs typeface="Times New Roman" panose="02020603050405020304" pitchFamily="18" charset="0"/>
                  </a:rPr>
                  <a:t>、经神经网络逆模型得到期望的控制量，使得基于</a:t>
                </a:r>
                <a:r>
                  <a:rPr kumimoji="0" lang="en-US" altLang="zh-CN" sz="2600" b="0" dirty="0">
                    <a:latin typeface="Times New Roman" panose="02020603050405020304" pitchFamily="18" charset="0"/>
                    <a:ea typeface="隶书" panose="02010509060101010101" pitchFamily="49" charset="-122"/>
                    <a:cs typeface="Times New Roman" panose="02020603050405020304" pitchFamily="18" charset="0"/>
                  </a:rPr>
                  <a:t>Delta</a:t>
                </a:r>
                <a:r>
                  <a:rPr kumimoji="0" lang="zh-CN" altLang="en-US" sz="2600" b="0" dirty="0">
                    <a:latin typeface="Times New Roman" panose="02020603050405020304" pitchFamily="18" charset="0"/>
                    <a:ea typeface="隶书" panose="02010509060101010101" pitchFamily="49" charset="-122"/>
                    <a:cs typeface="Times New Roman" panose="02020603050405020304" pitchFamily="18" charset="0"/>
                  </a:rPr>
                  <a:t>学习规则的神经网络控制器的权系数调节得以实现。</a:t>
                </a:r>
                <a:endParaRPr kumimoji="0" lang="en-US" altLang="zh-CN" sz="2600" b="0" dirty="0">
                  <a:latin typeface="Times New Roman" panose="02020603050405020304" pitchFamily="18" charset="0"/>
                  <a:ea typeface="隶书" panose="02010509060101010101" pitchFamily="49" charset="-122"/>
                  <a:cs typeface="Times New Roman" panose="02020603050405020304" pitchFamily="18" charset="0"/>
                </a:endParaRPr>
              </a:p>
              <a:p>
                <a:pPr marL="817200" indent="-457200" algn="just">
                  <a:spcBef>
                    <a:spcPts val="1200"/>
                  </a:spcBef>
                  <a:buFont typeface="+mj-ea"/>
                  <a:buAutoNum type="circleNumDbPlain"/>
                </a:pPr>
                <a:r>
                  <a:rPr kumimoji="0" lang="zh-CN" altLang="en-US" sz="2600" b="0" dirty="0">
                    <a:latin typeface="隶书" panose="02010509060101010101" pitchFamily="49" charset="-122"/>
                    <a:ea typeface="隶书" panose="02010509060101010101" pitchFamily="49" charset="-122"/>
                  </a:rPr>
                  <a:t>整个系统具有在线辨识、实时控制的能力，能满足环境或系统参数变化情况下的控制性能，具备良好的自适应、自学习能力。</a:t>
                </a:r>
                <a:endParaRPr kumimoji="0" lang="en-US" altLang="zh-CN" sz="2600" b="0" dirty="0">
                  <a:latin typeface="隶书" panose="02010509060101010101" pitchFamily="49" charset="-122"/>
                  <a:ea typeface="隶书" panose="02010509060101010101" pitchFamily="49" charset="-122"/>
                </a:endParaRPr>
              </a:p>
              <a:p>
                <a:pPr marL="817200" indent="-457200" algn="just">
                  <a:spcBef>
                    <a:spcPts val="1200"/>
                  </a:spcBef>
                  <a:buFont typeface="+mj-ea"/>
                  <a:buAutoNum type="circleNumDbPlain"/>
                </a:pPr>
                <a:r>
                  <a:rPr kumimoji="0" lang="zh-CN" altLang="en-US" sz="2600" b="0" dirty="0">
                    <a:latin typeface="隶书" panose="02010509060101010101" pitchFamily="49" charset="-122"/>
                    <a:ea typeface="隶书" panose="02010509060101010101" pitchFamily="49" charset="-122"/>
                  </a:rPr>
                  <a:t>缺点是要求被控对象的动力学特性是可逆的。</a:t>
                </a:r>
              </a:p>
            </p:txBody>
          </p:sp>
        </mc:Choice>
        <mc:Fallback xmlns="">
          <p:sp>
            <p:nvSpPr>
              <p:cNvPr id="10" name="内容占位符 2"/>
              <p:cNvSpPr txBox="1">
                <a:spLocks noRot="1" noChangeAspect="1" noMove="1" noResize="1" noEditPoints="1" noAdjustHandles="1" noChangeArrowheads="1" noChangeShapeType="1" noTextEdit="1"/>
              </p:cNvSpPr>
              <p:nvPr/>
            </p:nvSpPr>
            <p:spPr>
              <a:xfrm>
                <a:off x="1" y="920137"/>
                <a:ext cx="8964488" cy="5411688"/>
              </a:xfrm>
              <a:prstGeom prst="rect">
                <a:avLst/>
              </a:prstGeom>
              <a:blipFill>
                <a:blip r:embed="rId2"/>
                <a:stretch>
                  <a:fillRect t="-901" r="-11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67442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发展历史</a:t>
            </a:r>
          </a:p>
        </p:txBody>
      </p:sp>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156177" y="51135"/>
            <a:ext cx="2808312" cy="433387"/>
          </a:xfrm>
        </p:spPr>
        <p:txBody>
          <a:bodyPr/>
          <a:lstStyle/>
          <a:p>
            <a:r>
              <a:rPr lang="zh-CN" altLang="en-US" dirty="0"/>
              <a:t>神经网络控制发展历史</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139</a:t>
            </a:fld>
            <a:endParaRPr lang="en-US" altLang="zh-CN"/>
          </a:p>
        </p:txBody>
      </p:sp>
      <p:sp>
        <p:nvSpPr>
          <p:cNvPr id="6" name="文本框 5"/>
          <p:cNvSpPr txBox="1"/>
          <p:nvPr/>
        </p:nvSpPr>
        <p:spPr>
          <a:xfrm>
            <a:off x="0" y="1700808"/>
            <a:ext cx="9069401" cy="2677656"/>
          </a:xfrm>
          <a:prstGeom prst="rect">
            <a:avLst/>
          </a:prstGeom>
          <a:noFill/>
        </p:spPr>
        <p:txBody>
          <a:bodyPr wrap="square" rtlCol="0">
            <a:spAutoFit/>
          </a:bodyPr>
          <a:lstStyle/>
          <a:p>
            <a:pPr marL="457200" indent="-457200">
              <a:buFont typeface="Wingdings" panose="05000000000000000000" pitchFamily="2" charset="2"/>
              <a:buChar char="n"/>
            </a:pPr>
            <a:r>
              <a:rPr lang="en-US" altLang="zh-CN" dirty="0"/>
              <a:t>1963</a:t>
            </a:r>
            <a:r>
              <a:rPr lang="zh-CN" altLang="en-US" dirty="0"/>
              <a:t>年</a:t>
            </a:r>
            <a:r>
              <a:rPr lang="en-US" altLang="zh-CN" dirty="0" err="1"/>
              <a:t>Widrow</a:t>
            </a:r>
            <a:r>
              <a:rPr lang="zh-CN" altLang="en-US" dirty="0"/>
              <a:t>和</a:t>
            </a:r>
            <a:r>
              <a:rPr lang="en-US" altLang="zh-CN" dirty="0"/>
              <a:t>Smith</a:t>
            </a:r>
            <a:r>
              <a:rPr lang="zh-CN" altLang="en-US" dirty="0"/>
              <a:t>提出的动平衡器</a:t>
            </a:r>
            <a:r>
              <a:rPr lang="en-US" altLang="zh-CN" dirty="0"/>
              <a:t>(broom balancer)</a:t>
            </a:r>
            <a:r>
              <a:rPr lang="zh-CN" altLang="en-US" dirty="0"/>
              <a:t>：第一个神经网络控制器；由自适应线性单元</a:t>
            </a:r>
            <a:r>
              <a:rPr lang="en-US" altLang="zh-CN" dirty="0" err="1"/>
              <a:t>Adline</a:t>
            </a:r>
            <a:r>
              <a:rPr lang="zh-CN" altLang="en-US" dirty="0"/>
              <a:t>构成，用于学习并产生一条开关曲线，控制器的左右是离散的，可产生二元控制作用</a:t>
            </a:r>
          </a:p>
          <a:p>
            <a:pPr marL="457200" indent="-457200">
              <a:buFont typeface="Wingdings" panose="05000000000000000000" pitchFamily="2" charset="2"/>
              <a:buChar char="n"/>
            </a:pPr>
            <a:endParaRPr lang="en-US" altLang="zh-CN" dirty="0"/>
          </a:p>
          <a:p>
            <a:endParaRPr lang="zh-CN" altLang="en-US" dirty="0"/>
          </a:p>
        </p:txBody>
      </p:sp>
      <p:sp>
        <p:nvSpPr>
          <p:cNvPr id="7" name="文本框 6"/>
          <p:cNvSpPr txBox="1"/>
          <p:nvPr/>
        </p:nvSpPr>
        <p:spPr>
          <a:xfrm>
            <a:off x="37299" y="4028579"/>
            <a:ext cx="9069401" cy="3539430"/>
          </a:xfrm>
          <a:prstGeom prst="rect">
            <a:avLst/>
          </a:prstGeom>
          <a:noFill/>
        </p:spPr>
        <p:txBody>
          <a:bodyPr wrap="square" rtlCol="0">
            <a:spAutoFit/>
          </a:bodyPr>
          <a:lstStyle/>
          <a:p>
            <a:pPr marL="457200" indent="-457200">
              <a:buFont typeface="Wingdings" panose="05000000000000000000" pitchFamily="2" charset="2"/>
              <a:buChar char="n"/>
            </a:pPr>
            <a:r>
              <a:rPr lang="en-US" altLang="zh-CN" dirty="0"/>
              <a:t>20</a:t>
            </a:r>
            <a:r>
              <a:rPr lang="zh-CN" altLang="en-US" dirty="0"/>
              <a:t>世纪</a:t>
            </a:r>
            <a:r>
              <a:rPr lang="en-US" altLang="zh-CN" dirty="0"/>
              <a:t>70</a:t>
            </a:r>
            <a:r>
              <a:rPr lang="zh-CN" altLang="en-US" dirty="0"/>
              <a:t>年代，</a:t>
            </a:r>
            <a:r>
              <a:rPr lang="en-US" altLang="zh-CN" dirty="0" err="1"/>
              <a:t>Albus</a:t>
            </a:r>
            <a:r>
              <a:rPr lang="zh-CN" altLang="en-US" dirty="0"/>
              <a:t>提出一种模仿小脑如何控制机体运动机理的控制模型，成为小脑模型关节控制器，简称</a:t>
            </a:r>
            <a:r>
              <a:rPr lang="en-US" altLang="zh-CN" dirty="0"/>
              <a:t>CMAC</a:t>
            </a:r>
            <a:r>
              <a:rPr lang="zh-CN" altLang="en-US" dirty="0"/>
              <a:t>，并将其用于机械手的运动控制</a:t>
            </a:r>
            <a:endParaRPr lang="en-US" altLang="zh-CN" dirty="0"/>
          </a:p>
          <a:p>
            <a:pPr marL="457200" indent="-457200">
              <a:buFont typeface="Wingdings" panose="05000000000000000000" pitchFamily="2" charset="2"/>
              <a:buChar char="n"/>
            </a:pPr>
            <a:r>
              <a:rPr lang="en-US" altLang="zh-CN" dirty="0"/>
              <a:t>20</a:t>
            </a:r>
            <a:r>
              <a:rPr lang="zh-CN" altLang="en-US" dirty="0"/>
              <a:t>世纪</a:t>
            </a:r>
            <a:r>
              <a:rPr lang="en-US" altLang="zh-CN" dirty="0"/>
              <a:t>80</a:t>
            </a:r>
            <a:r>
              <a:rPr lang="zh-CN" altLang="en-US" dirty="0"/>
              <a:t>年代，</a:t>
            </a:r>
            <a:r>
              <a:rPr lang="en-US" altLang="zh-CN" dirty="0"/>
              <a:t>CMAC</a:t>
            </a:r>
            <a:r>
              <a:rPr lang="zh-CN" altLang="en-US" dirty="0"/>
              <a:t>应用于高度非线性的化工过程及机械手的建模与控制</a:t>
            </a:r>
            <a:endParaRPr lang="en-US" altLang="zh-CN" dirty="0"/>
          </a:p>
          <a:p>
            <a:pPr marL="457200" indent="-457200">
              <a:buFont typeface="Wingdings" panose="05000000000000000000" pitchFamily="2" charset="2"/>
              <a:buChar char="n"/>
            </a:pPr>
            <a:endParaRPr lang="en-US" altLang="zh-CN" dirty="0"/>
          </a:p>
          <a:p>
            <a:pPr marL="457200" indent="-457200">
              <a:buFont typeface="Wingdings" panose="05000000000000000000" pitchFamily="2" charset="2"/>
              <a:buChar char="n"/>
            </a:pPr>
            <a:endParaRPr lang="en-US" altLang="zh-CN" dirty="0"/>
          </a:p>
          <a:p>
            <a:endParaRPr lang="zh-CN" altLang="en-US" dirty="0"/>
          </a:p>
        </p:txBody>
      </p:sp>
    </p:spTree>
    <p:extLst>
      <p:ext uri="{BB962C8B-B14F-4D97-AF65-F5344CB8AC3E}">
        <p14:creationId xmlns:p14="http://schemas.microsoft.com/office/powerpoint/2010/main" val="1754227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多层感知网络</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14</a:t>
            </a:fld>
            <a:endParaRPr lang="en-US" altLang="zh-CN" sz="1200">
              <a:solidFill>
                <a:srgbClr val="898989"/>
              </a:solidFill>
            </a:endParaRPr>
          </a:p>
        </p:txBody>
      </p:sp>
      <p:pic>
        <p:nvPicPr>
          <p:cNvPr id="3" name="Picture 2"/>
          <p:cNvPicPr>
            <a:picLocks noChangeAspect="1"/>
          </p:cNvPicPr>
          <p:nvPr/>
        </p:nvPicPr>
        <p:blipFill>
          <a:blip r:embed="rId2"/>
          <a:stretch>
            <a:fillRect/>
          </a:stretch>
        </p:blipFill>
        <p:spPr>
          <a:xfrm>
            <a:off x="442242" y="1768874"/>
            <a:ext cx="8224195" cy="4252413"/>
          </a:xfrm>
          <a:prstGeom prst="rect">
            <a:avLst/>
          </a:prstGeom>
        </p:spPr>
      </p:pic>
      <p:sp>
        <p:nvSpPr>
          <p:cNvPr id="7" name="文本占位符 3"/>
          <p:cNvSpPr>
            <a:spLocks noGrp="1"/>
          </p:cNvSpPr>
          <p:nvPr>
            <p:ph type="body" sz="quarter" idx="14"/>
          </p:nvPr>
        </p:nvSpPr>
        <p:spPr>
          <a:xfrm>
            <a:off x="6444209" y="51135"/>
            <a:ext cx="2520280" cy="433387"/>
          </a:xfrm>
        </p:spPr>
        <p:txBody>
          <a:bodyPr/>
          <a:lstStyle/>
          <a:p>
            <a:endParaRPr lang="zh-CN" altLang="en-US" dirty="0"/>
          </a:p>
        </p:txBody>
      </p:sp>
    </p:spTree>
    <p:extLst>
      <p:ext uri="{BB962C8B-B14F-4D97-AF65-F5344CB8AC3E}">
        <p14:creationId xmlns:p14="http://schemas.microsoft.com/office/powerpoint/2010/main" val="7567962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早期发展历史</a:t>
            </a:r>
          </a:p>
        </p:txBody>
      </p:sp>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156177" y="51135"/>
            <a:ext cx="2808312" cy="433387"/>
          </a:xfrm>
        </p:spPr>
        <p:txBody>
          <a:bodyPr/>
          <a:lstStyle/>
          <a:p>
            <a:r>
              <a:rPr lang="zh-CN" altLang="en-US" dirty="0"/>
              <a:t>神经网络控制发展历史</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140</a:t>
            </a:fld>
            <a:endParaRPr lang="en-US" altLang="zh-CN"/>
          </a:p>
        </p:txBody>
      </p:sp>
      <p:sp>
        <p:nvSpPr>
          <p:cNvPr id="6" name="文本框 5"/>
          <p:cNvSpPr txBox="1"/>
          <p:nvPr/>
        </p:nvSpPr>
        <p:spPr>
          <a:xfrm>
            <a:off x="0" y="1700808"/>
            <a:ext cx="9069401" cy="2246769"/>
          </a:xfrm>
          <a:prstGeom prst="rect">
            <a:avLst/>
          </a:prstGeom>
          <a:noFill/>
        </p:spPr>
        <p:txBody>
          <a:bodyPr wrap="square" rtlCol="0">
            <a:spAutoFit/>
          </a:bodyPr>
          <a:lstStyle/>
          <a:p>
            <a:pPr marL="457200" indent="-457200">
              <a:buFont typeface="Wingdings" panose="05000000000000000000" pitchFamily="2" charset="2"/>
              <a:buChar char="n"/>
            </a:pPr>
            <a:r>
              <a:rPr lang="en-US" altLang="zh-CN" dirty="0"/>
              <a:t>20</a:t>
            </a:r>
            <a:r>
              <a:rPr lang="zh-CN" altLang="en-US" dirty="0"/>
              <a:t>世纪</a:t>
            </a:r>
            <a:r>
              <a:rPr lang="en-US" altLang="zh-CN" dirty="0"/>
              <a:t>80</a:t>
            </a:r>
            <a:r>
              <a:rPr lang="zh-CN" altLang="en-US" dirty="0"/>
              <a:t>年代研究了再励学习和自适应评判方案，集成和扩展了神经网络学习算法，递归神经网络也用于优化控制方案以及对象的建模和估计</a:t>
            </a:r>
          </a:p>
          <a:p>
            <a:pPr marL="457200" indent="-457200">
              <a:buFont typeface="Wingdings" panose="05000000000000000000" pitchFamily="2" charset="2"/>
              <a:buChar char="n"/>
            </a:pPr>
            <a:endParaRPr lang="en-US" altLang="zh-CN" dirty="0"/>
          </a:p>
          <a:p>
            <a:endParaRPr lang="zh-CN" altLang="en-US" dirty="0"/>
          </a:p>
        </p:txBody>
      </p:sp>
      <p:sp>
        <p:nvSpPr>
          <p:cNvPr id="7" name="文本框 6"/>
          <p:cNvSpPr txBox="1"/>
          <p:nvPr/>
        </p:nvSpPr>
        <p:spPr>
          <a:xfrm>
            <a:off x="37299" y="4028579"/>
            <a:ext cx="9069401" cy="3539430"/>
          </a:xfrm>
          <a:prstGeom prst="rect">
            <a:avLst/>
          </a:prstGeom>
          <a:noFill/>
        </p:spPr>
        <p:txBody>
          <a:bodyPr wrap="square" rtlCol="0">
            <a:spAutoFit/>
          </a:bodyPr>
          <a:lstStyle/>
          <a:p>
            <a:pPr marL="457200" indent="-457200">
              <a:buFont typeface="Wingdings" panose="05000000000000000000" pitchFamily="2" charset="2"/>
              <a:buChar char="n"/>
            </a:pPr>
            <a:r>
              <a:rPr lang="en-US" altLang="zh-CN" dirty="0"/>
              <a:t>20</a:t>
            </a:r>
            <a:r>
              <a:rPr lang="zh-CN" altLang="en-US" dirty="0"/>
              <a:t>世纪</a:t>
            </a:r>
            <a:r>
              <a:rPr lang="en-US" altLang="zh-CN" dirty="0"/>
              <a:t>80</a:t>
            </a:r>
            <a:r>
              <a:rPr lang="zh-CN" altLang="en-US" dirty="0"/>
              <a:t>年代，美国物理学家</a:t>
            </a:r>
            <a:r>
              <a:rPr lang="en-US" altLang="zh-CN" dirty="0" err="1"/>
              <a:t>Hopefield</a:t>
            </a:r>
            <a:r>
              <a:rPr lang="zh-CN" altLang="en-US" dirty="0"/>
              <a:t>提出了</a:t>
            </a:r>
            <a:r>
              <a:rPr lang="en-US" altLang="zh-CN" dirty="0" err="1"/>
              <a:t>Hopefield</a:t>
            </a:r>
            <a:r>
              <a:rPr lang="zh-CN" altLang="en-US" dirty="0"/>
              <a:t>人工神经网络（</a:t>
            </a:r>
            <a:r>
              <a:rPr lang="en-US" altLang="zh-CN" dirty="0"/>
              <a:t>1982</a:t>
            </a:r>
            <a:r>
              <a:rPr lang="zh-CN" altLang="en-US" dirty="0"/>
              <a:t>）</a:t>
            </a:r>
          </a:p>
          <a:p>
            <a:pPr marL="457200" indent="-457200">
              <a:buFont typeface="Wingdings" panose="05000000000000000000" pitchFamily="2" charset="2"/>
              <a:buChar char="n"/>
            </a:pPr>
            <a:r>
              <a:rPr lang="en-US" altLang="zh-CN" dirty="0"/>
              <a:t>1986</a:t>
            </a:r>
            <a:r>
              <a:rPr lang="zh-CN" altLang="en-US" dirty="0"/>
              <a:t>年</a:t>
            </a:r>
            <a:r>
              <a:rPr lang="en-US" altLang="zh-CN" dirty="0" err="1"/>
              <a:t>Rumlhart</a:t>
            </a:r>
            <a:r>
              <a:rPr lang="zh-CN" altLang="en-US" dirty="0"/>
              <a:t>和</a:t>
            </a:r>
            <a:r>
              <a:rPr lang="en-US" altLang="zh-CN" dirty="0"/>
              <a:t>McClelland</a:t>
            </a:r>
            <a:r>
              <a:rPr lang="zh-CN" altLang="en-US" dirty="0"/>
              <a:t>于</a:t>
            </a:r>
            <a:r>
              <a:rPr lang="en-US" altLang="zh-CN" dirty="0"/>
              <a:t>1986</a:t>
            </a:r>
            <a:r>
              <a:rPr lang="zh-CN" altLang="en-US" dirty="0"/>
              <a:t>年提出了多层神经网络的反向传播（</a:t>
            </a:r>
            <a:r>
              <a:rPr lang="en-US" altLang="zh-CN" dirty="0"/>
              <a:t>Back propagation</a:t>
            </a:r>
            <a:r>
              <a:rPr lang="zh-CN" altLang="en-US" dirty="0"/>
              <a:t>）学习算法，简称</a:t>
            </a:r>
            <a:r>
              <a:rPr lang="en-US" altLang="zh-CN" dirty="0"/>
              <a:t>BP</a:t>
            </a:r>
            <a:r>
              <a:rPr lang="zh-CN" altLang="en-US" dirty="0"/>
              <a:t>算法</a:t>
            </a:r>
          </a:p>
          <a:p>
            <a:pPr marL="457200" indent="-457200">
              <a:buFont typeface="Wingdings" panose="05000000000000000000" pitchFamily="2" charset="2"/>
              <a:buChar char="n"/>
            </a:pPr>
            <a:endParaRPr lang="en-US" altLang="zh-CN" dirty="0"/>
          </a:p>
          <a:p>
            <a:pPr marL="457200" indent="-457200">
              <a:buFont typeface="Wingdings" panose="05000000000000000000" pitchFamily="2" charset="2"/>
              <a:buChar char="n"/>
            </a:pPr>
            <a:endParaRPr lang="en-US" altLang="zh-CN" dirty="0"/>
          </a:p>
          <a:p>
            <a:endParaRPr lang="zh-CN" altLang="en-US" dirty="0"/>
          </a:p>
        </p:txBody>
      </p:sp>
    </p:spTree>
    <p:extLst>
      <p:ext uri="{BB962C8B-B14F-4D97-AF65-F5344CB8AC3E}">
        <p14:creationId xmlns:p14="http://schemas.microsoft.com/office/powerpoint/2010/main" val="14091006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早期发展历史</a:t>
            </a:r>
          </a:p>
        </p:txBody>
      </p:sp>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156177" y="51135"/>
            <a:ext cx="2808312" cy="433387"/>
          </a:xfrm>
        </p:spPr>
        <p:txBody>
          <a:bodyPr/>
          <a:lstStyle/>
          <a:p>
            <a:r>
              <a:rPr lang="zh-CN" altLang="en-US" dirty="0"/>
              <a:t>神经网络控制发展历史</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141</a:t>
            </a:fld>
            <a:endParaRPr lang="en-US" altLang="zh-CN"/>
          </a:p>
        </p:txBody>
      </p:sp>
      <p:sp>
        <p:nvSpPr>
          <p:cNvPr id="6" name="文本框 5"/>
          <p:cNvSpPr txBox="1"/>
          <p:nvPr/>
        </p:nvSpPr>
        <p:spPr>
          <a:xfrm>
            <a:off x="0" y="1700808"/>
            <a:ext cx="9069401" cy="1384995"/>
          </a:xfrm>
          <a:prstGeom prst="rect">
            <a:avLst/>
          </a:prstGeom>
          <a:noFill/>
        </p:spPr>
        <p:txBody>
          <a:bodyPr wrap="square" rtlCol="0">
            <a:spAutoFit/>
          </a:bodyPr>
          <a:lstStyle/>
          <a:p>
            <a:pPr marL="457200" indent="-457200">
              <a:buFont typeface="Wingdings" panose="05000000000000000000" pitchFamily="2" charset="2"/>
              <a:buChar char="n"/>
            </a:pPr>
            <a:r>
              <a:rPr lang="en-US" altLang="zh-CN" dirty="0"/>
              <a:t>1989</a:t>
            </a:r>
            <a:r>
              <a:rPr lang="zh-CN" altLang="en-US" dirty="0"/>
              <a:t>年</a:t>
            </a:r>
            <a:r>
              <a:rPr lang="en-US" altLang="zh-CN" dirty="0"/>
              <a:t>Cybenko</a:t>
            </a:r>
            <a:r>
              <a:rPr lang="zh-CN" altLang="en-US" dirty="0"/>
              <a:t>等从理论上证明对于任何闭区间的连续函数都可以用含一个隐层的多层前向神经网络来逼近</a:t>
            </a:r>
          </a:p>
        </p:txBody>
      </p:sp>
      <p:sp>
        <p:nvSpPr>
          <p:cNvPr id="7" name="文本框 6"/>
          <p:cNvSpPr txBox="1"/>
          <p:nvPr/>
        </p:nvSpPr>
        <p:spPr>
          <a:xfrm>
            <a:off x="0" y="3284984"/>
            <a:ext cx="9069401" cy="4401205"/>
          </a:xfrm>
          <a:prstGeom prst="rect">
            <a:avLst/>
          </a:prstGeom>
          <a:noFill/>
        </p:spPr>
        <p:txBody>
          <a:bodyPr wrap="square" rtlCol="0">
            <a:spAutoFit/>
          </a:bodyPr>
          <a:lstStyle/>
          <a:p>
            <a:pPr marL="457200" indent="-457200">
              <a:buFont typeface="Wingdings" panose="05000000000000000000" pitchFamily="2" charset="2"/>
              <a:buChar char="n"/>
            </a:pPr>
            <a:r>
              <a:rPr lang="zh-CN" altLang="en-US" dirty="0"/>
              <a:t>基于多层前向神经网络的反传学习，提出了多种神经网络建模和控制结构；神经网络建模主要分为间接学习、一般学习、特殊学习三种结构</a:t>
            </a:r>
            <a:r>
              <a:rPr lang="en-US" altLang="zh-CN" dirty="0"/>
              <a:t>[</a:t>
            </a:r>
            <a:r>
              <a:rPr lang="en-US" altLang="zh-CN" dirty="0" err="1"/>
              <a:t>Psaltis</a:t>
            </a:r>
            <a:r>
              <a:rPr lang="en-US" altLang="zh-CN" dirty="0"/>
              <a:t>, et al.</a:t>
            </a:r>
            <a:r>
              <a:rPr lang="zh-CN" altLang="en-US" dirty="0"/>
              <a:t>，</a:t>
            </a:r>
            <a:r>
              <a:rPr lang="en-US" altLang="zh-CN" dirty="0"/>
              <a:t>1988]</a:t>
            </a:r>
            <a:r>
              <a:rPr lang="zh-CN" altLang="en-US" dirty="0"/>
              <a:t>；神经网络控制的主要结构</a:t>
            </a:r>
            <a:r>
              <a:rPr lang="en-US" altLang="zh-CN" dirty="0"/>
              <a:t>[Hunt et a1.,1992]</a:t>
            </a:r>
            <a:r>
              <a:rPr lang="zh-CN" altLang="en-US" dirty="0"/>
              <a:t>分为模型参考结构、内模控制结构、预测控制结构、最优控制结构、前馈网络控制结构、自校正控制结构</a:t>
            </a:r>
            <a:r>
              <a:rPr lang="en-US" altLang="zh-CN" dirty="0"/>
              <a:t>[Chen, 1990]</a:t>
            </a:r>
            <a:r>
              <a:rPr lang="zh-CN" altLang="en-US" dirty="0"/>
              <a:t>等</a:t>
            </a:r>
          </a:p>
          <a:p>
            <a:pPr marL="457200" indent="-457200">
              <a:buFont typeface="Wingdings" panose="05000000000000000000" pitchFamily="2" charset="2"/>
              <a:buChar char="n"/>
            </a:pPr>
            <a:endParaRPr lang="en-US" altLang="zh-CN" dirty="0"/>
          </a:p>
          <a:p>
            <a:pPr marL="457200" indent="-457200">
              <a:buFont typeface="Wingdings" panose="05000000000000000000" pitchFamily="2" charset="2"/>
              <a:buChar char="n"/>
            </a:pPr>
            <a:endParaRPr lang="en-US" altLang="zh-CN" dirty="0"/>
          </a:p>
          <a:p>
            <a:endParaRPr lang="zh-CN" altLang="en-US" dirty="0"/>
          </a:p>
        </p:txBody>
      </p:sp>
    </p:spTree>
    <p:extLst>
      <p:ext uri="{BB962C8B-B14F-4D97-AF65-F5344CB8AC3E}">
        <p14:creationId xmlns:p14="http://schemas.microsoft.com/office/powerpoint/2010/main" val="27876491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早期发展历史</a:t>
            </a:r>
          </a:p>
        </p:txBody>
      </p:sp>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156177" y="51135"/>
            <a:ext cx="2808312" cy="433387"/>
          </a:xfrm>
        </p:spPr>
        <p:txBody>
          <a:bodyPr/>
          <a:lstStyle/>
          <a:p>
            <a:r>
              <a:rPr lang="zh-CN" altLang="en-US" dirty="0"/>
              <a:t>神经网络控制发展历史</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142</a:t>
            </a:fld>
            <a:endParaRPr lang="en-US" altLang="zh-CN"/>
          </a:p>
        </p:txBody>
      </p:sp>
      <p:sp>
        <p:nvSpPr>
          <p:cNvPr id="6" name="文本框 5"/>
          <p:cNvSpPr txBox="1"/>
          <p:nvPr/>
        </p:nvSpPr>
        <p:spPr>
          <a:xfrm>
            <a:off x="0" y="1700808"/>
            <a:ext cx="9069401" cy="1815882"/>
          </a:xfrm>
          <a:prstGeom prst="rect">
            <a:avLst/>
          </a:prstGeom>
          <a:noFill/>
        </p:spPr>
        <p:txBody>
          <a:bodyPr wrap="square" rtlCol="0">
            <a:spAutoFit/>
          </a:bodyPr>
          <a:lstStyle/>
          <a:p>
            <a:pPr marL="457200" indent="-457200">
              <a:buFont typeface="Wingdings" panose="05000000000000000000" pitchFamily="2" charset="2"/>
              <a:buChar char="n"/>
            </a:pPr>
            <a:r>
              <a:rPr lang="zh-CN" altLang="en-US" dirty="0"/>
              <a:t>改进了多层前向神经网络的学习算法，加快训练速度。主要改进方法包括引入动量项、变尺度法、变步长法、共轭梯度法、随机逼近算法、扩展卡尔曼滤波算法、模糊逻辑、进化算法和变结构等</a:t>
            </a:r>
          </a:p>
        </p:txBody>
      </p:sp>
      <p:sp>
        <p:nvSpPr>
          <p:cNvPr id="7" name="文本框 6"/>
          <p:cNvSpPr txBox="1"/>
          <p:nvPr/>
        </p:nvSpPr>
        <p:spPr>
          <a:xfrm>
            <a:off x="37299" y="3789040"/>
            <a:ext cx="9069401" cy="4401205"/>
          </a:xfrm>
          <a:prstGeom prst="rect">
            <a:avLst/>
          </a:prstGeom>
          <a:noFill/>
        </p:spPr>
        <p:txBody>
          <a:bodyPr wrap="square" rtlCol="0">
            <a:spAutoFit/>
          </a:bodyPr>
          <a:lstStyle/>
          <a:p>
            <a:pPr marL="457200" indent="-457200">
              <a:buFont typeface="Wingdings" panose="05000000000000000000" pitchFamily="2" charset="2"/>
              <a:buChar char="n"/>
            </a:pPr>
            <a:r>
              <a:rPr lang="en-US" altLang="zh-CN" dirty="0"/>
              <a:t>20</a:t>
            </a:r>
            <a:r>
              <a:rPr lang="zh-CN" altLang="en-US" dirty="0"/>
              <a:t>世纪</a:t>
            </a:r>
            <a:r>
              <a:rPr lang="en-US" altLang="zh-CN" dirty="0"/>
              <a:t>90</a:t>
            </a:r>
            <a:r>
              <a:rPr lang="zh-CN" altLang="en-US" dirty="0"/>
              <a:t>年代是神经网络控制理论与应用蓬勃发展的时期</a:t>
            </a:r>
          </a:p>
          <a:p>
            <a:pPr marL="457200" indent="-457200">
              <a:buFont typeface="Wingdings" panose="05000000000000000000" pitchFamily="2" charset="2"/>
              <a:buChar char="n"/>
            </a:pPr>
            <a:r>
              <a:rPr lang="en-US" altLang="zh-CN" dirty="0"/>
              <a:t>1991</a:t>
            </a:r>
            <a:r>
              <a:rPr lang="zh-CN" altLang="en-US" dirty="0"/>
              <a:t>年</a:t>
            </a:r>
            <a:r>
              <a:rPr lang="en-US" altLang="zh-CN" dirty="0"/>
              <a:t>Sanner</a:t>
            </a:r>
            <a:r>
              <a:rPr lang="zh-CN" altLang="en-US" dirty="0"/>
              <a:t>和</a:t>
            </a:r>
            <a:r>
              <a:rPr lang="en-US" altLang="zh-CN" dirty="0" err="1"/>
              <a:t>Slotine</a:t>
            </a:r>
            <a:r>
              <a:rPr lang="zh-CN" altLang="en-US" dirty="0"/>
              <a:t>及</a:t>
            </a:r>
            <a:r>
              <a:rPr lang="en-US" altLang="zh-CN" dirty="0" err="1"/>
              <a:t>Polycarpou</a:t>
            </a:r>
            <a:r>
              <a:rPr lang="zh-CN" altLang="en-US" dirty="0"/>
              <a:t>等提出了稳定的神经网络自适应控制；这方面早期的研究大多基于线性参数化的神经网络，如径向基函数神经网络、</a:t>
            </a:r>
            <a:r>
              <a:rPr lang="en-US" altLang="zh-CN" dirty="0"/>
              <a:t>CMAC</a:t>
            </a:r>
            <a:r>
              <a:rPr lang="zh-CN" altLang="en-US" dirty="0"/>
              <a:t>神经网络、</a:t>
            </a:r>
            <a:r>
              <a:rPr lang="en-US" altLang="zh-CN" dirty="0"/>
              <a:t>B</a:t>
            </a:r>
            <a:r>
              <a:rPr lang="zh-CN" altLang="en-US" dirty="0"/>
              <a:t>样条网络，小波神经网络和某类模糊神经网络等</a:t>
            </a:r>
          </a:p>
          <a:p>
            <a:pPr marL="457200" indent="-457200">
              <a:buFont typeface="Wingdings" panose="05000000000000000000" pitchFamily="2" charset="2"/>
              <a:buChar char="n"/>
            </a:pPr>
            <a:endParaRPr lang="en-US" altLang="zh-CN" dirty="0"/>
          </a:p>
          <a:p>
            <a:endParaRPr lang="en-US" altLang="zh-CN" dirty="0"/>
          </a:p>
          <a:p>
            <a:endParaRPr lang="zh-CN" altLang="en-US" dirty="0"/>
          </a:p>
        </p:txBody>
      </p:sp>
    </p:spTree>
    <p:extLst>
      <p:ext uri="{BB962C8B-B14F-4D97-AF65-F5344CB8AC3E}">
        <p14:creationId xmlns:p14="http://schemas.microsoft.com/office/powerpoint/2010/main" val="41508469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早期发展历史</a:t>
            </a:r>
          </a:p>
        </p:txBody>
      </p:sp>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156177" y="51135"/>
            <a:ext cx="2808312" cy="433387"/>
          </a:xfrm>
        </p:spPr>
        <p:txBody>
          <a:bodyPr/>
          <a:lstStyle/>
          <a:p>
            <a:r>
              <a:rPr lang="zh-CN" altLang="en-US" dirty="0"/>
              <a:t>神经网络控制发展历史</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143</a:t>
            </a:fld>
            <a:endParaRPr lang="en-US" altLang="zh-CN"/>
          </a:p>
        </p:txBody>
      </p:sp>
      <p:sp>
        <p:nvSpPr>
          <p:cNvPr id="6" name="文本框 5"/>
          <p:cNvSpPr txBox="1"/>
          <p:nvPr/>
        </p:nvSpPr>
        <p:spPr>
          <a:xfrm>
            <a:off x="0" y="1700808"/>
            <a:ext cx="9069401" cy="1815882"/>
          </a:xfrm>
          <a:prstGeom prst="rect">
            <a:avLst/>
          </a:prstGeom>
          <a:noFill/>
        </p:spPr>
        <p:txBody>
          <a:bodyPr wrap="square" rtlCol="0">
            <a:spAutoFit/>
          </a:bodyPr>
          <a:lstStyle/>
          <a:p>
            <a:pPr marL="457200" indent="-457200">
              <a:buFont typeface="Wingdings" panose="05000000000000000000" pitchFamily="2" charset="2"/>
              <a:buChar char="n"/>
            </a:pPr>
            <a:r>
              <a:rPr lang="zh-CN" altLang="en-US" dirty="0"/>
              <a:t>基于神经网络和模糊逻辑系统对非线性函数逼近的等效性，提出了许多神经模糊</a:t>
            </a:r>
            <a:r>
              <a:rPr lang="en-US" altLang="zh-CN" dirty="0"/>
              <a:t>((</a:t>
            </a:r>
            <a:r>
              <a:rPr lang="en-US" altLang="zh-CN" dirty="0" err="1"/>
              <a:t>Neuro</a:t>
            </a:r>
            <a:r>
              <a:rPr lang="en-US" altLang="zh-CN" dirty="0"/>
              <a:t> fuzzy)</a:t>
            </a:r>
            <a:r>
              <a:rPr lang="zh-CN" altLang="en-US" dirty="0"/>
              <a:t>自适应控制方法 </a:t>
            </a:r>
            <a:r>
              <a:rPr lang="en-US" altLang="zh-CN" dirty="0"/>
              <a:t>[Brown &amp;Harris,1994; Spooner &amp; </a:t>
            </a:r>
            <a:r>
              <a:rPr lang="en-US" altLang="zh-CN" dirty="0" err="1"/>
              <a:t>Passino</a:t>
            </a:r>
            <a:r>
              <a:rPr lang="en-US" altLang="zh-CN" dirty="0"/>
              <a:t>, 1996,1997]</a:t>
            </a:r>
            <a:endParaRPr lang="zh-CN" altLang="en-US" dirty="0"/>
          </a:p>
        </p:txBody>
      </p:sp>
      <p:sp>
        <p:nvSpPr>
          <p:cNvPr id="7" name="文本框 6"/>
          <p:cNvSpPr txBox="1"/>
          <p:nvPr/>
        </p:nvSpPr>
        <p:spPr>
          <a:xfrm>
            <a:off x="0" y="3749457"/>
            <a:ext cx="9069401" cy="3108543"/>
          </a:xfrm>
          <a:prstGeom prst="rect">
            <a:avLst/>
          </a:prstGeom>
          <a:noFill/>
        </p:spPr>
        <p:txBody>
          <a:bodyPr wrap="square" rtlCol="0">
            <a:spAutoFit/>
          </a:bodyPr>
          <a:lstStyle/>
          <a:p>
            <a:pPr marL="457200" indent="-457200">
              <a:buFont typeface="Wingdings" panose="05000000000000000000" pitchFamily="2" charset="2"/>
              <a:buChar char="n"/>
            </a:pPr>
            <a:r>
              <a:rPr lang="zh-CN" altLang="en-US" dirty="0"/>
              <a:t>神经网络与变结构控制</a:t>
            </a:r>
            <a:endParaRPr lang="en-US" altLang="zh-CN" dirty="0"/>
          </a:p>
          <a:p>
            <a:r>
              <a:rPr lang="en-US" altLang="zh-CN" dirty="0"/>
              <a:t>a)</a:t>
            </a:r>
            <a:r>
              <a:rPr lang="zh-CN" altLang="en-US" dirty="0"/>
              <a:t>利用神经元网络的优化特性实施变结构控制</a:t>
            </a:r>
            <a:r>
              <a:rPr lang="en-US" altLang="zh-CN" dirty="0"/>
              <a:t>[Li &amp; Zeng, 1992] ;</a:t>
            </a:r>
          </a:p>
          <a:p>
            <a:r>
              <a:rPr lang="en-US" altLang="zh-CN" dirty="0"/>
              <a:t>b)</a:t>
            </a:r>
            <a:r>
              <a:rPr lang="zh-CN" altLang="en-US" dirty="0"/>
              <a:t>在神经元控制中引入变结构控制，克服神经元网络学习陷入局部极小  </a:t>
            </a:r>
            <a:r>
              <a:rPr lang="en-US" altLang="zh-CN" dirty="0"/>
              <a:t>[ </a:t>
            </a:r>
            <a:r>
              <a:rPr lang="en-US" altLang="zh-CN" dirty="0" err="1"/>
              <a:t>Makki</a:t>
            </a:r>
            <a:r>
              <a:rPr lang="en-US" altLang="zh-CN" dirty="0"/>
              <a:t> &amp; </a:t>
            </a:r>
            <a:r>
              <a:rPr lang="en-US" altLang="zh-CN" dirty="0" err="1"/>
              <a:t>Siy</a:t>
            </a:r>
            <a:r>
              <a:rPr lang="en-US" altLang="zh-CN" dirty="0"/>
              <a:t>, 1992];</a:t>
            </a:r>
          </a:p>
          <a:p>
            <a:r>
              <a:rPr lang="en-US" altLang="zh-CN" dirty="0"/>
              <a:t>c)</a:t>
            </a:r>
            <a:r>
              <a:rPr lang="zh-CN" altLang="en-US" dirty="0"/>
              <a:t>在神经元网络控制的基础上，利用变结构控制保证系统的全局稳定性    </a:t>
            </a:r>
            <a:r>
              <a:rPr lang="en-US" altLang="zh-CN" dirty="0"/>
              <a:t>[ Sanner &amp; </a:t>
            </a:r>
            <a:r>
              <a:rPr lang="en-US" altLang="zh-CN" dirty="0" err="1"/>
              <a:t>Slotine</a:t>
            </a:r>
            <a:r>
              <a:rPr lang="en-US" altLang="zh-CN" dirty="0"/>
              <a:t>, 1991]</a:t>
            </a:r>
            <a:endParaRPr lang="zh-CN" altLang="en-US" dirty="0"/>
          </a:p>
        </p:txBody>
      </p:sp>
    </p:spTree>
    <p:extLst>
      <p:ext uri="{BB962C8B-B14F-4D97-AF65-F5344CB8AC3E}">
        <p14:creationId xmlns:p14="http://schemas.microsoft.com/office/powerpoint/2010/main" val="36321937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神经网络控制局限</a:t>
            </a:r>
          </a:p>
        </p:txBody>
      </p:sp>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144</a:t>
            </a:fld>
            <a:endParaRPr lang="en-US" altLang="zh-CN"/>
          </a:p>
        </p:txBody>
      </p:sp>
      <p:sp>
        <p:nvSpPr>
          <p:cNvPr id="6" name="内容占位符 2"/>
          <p:cNvSpPr txBox="1">
            <a:spLocks/>
          </p:cNvSpPr>
          <p:nvPr/>
        </p:nvSpPr>
        <p:spPr>
          <a:xfrm>
            <a:off x="251520" y="1484784"/>
            <a:ext cx="8568952" cy="4871566"/>
          </a:xfrm>
          <a:prstGeom prst="rect">
            <a:avLst/>
          </a:prstGeom>
        </p:spPr>
        <p:txBody>
          <a:bodyPr>
            <a:normAutofit fontScale="92500"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zh-CN" altLang="en-US" b="0" dirty="0">
                <a:latin typeface="隶书" panose="02010509060101010101" pitchFamily="49" charset="-122"/>
                <a:ea typeface="隶书" panose="02010509060101010101" pitchFamily="49" charset="-122"/>
              </a:rPr>
              <a:t>神经网络本身的研究，如网络结构未有根本突破，专门适用于控制问题的动态神经网络仍有待于进一步发展</a:t>
            </a:r>
            <a:endParaRPr kumimoji="0" lang="en-US" altLang="zh-CN" b="0" dirty="0">
              <a:latin typeface="隶书" panose="02010509060101010101" pitchFamily="49" charset="-122"/>
              <a:ea typeface="隶书" panose="02010509060101010101" pitchFamily="49" charset="-122"/>
            </a:endParaRPr>
          </a:p>
          <a:p>
            <a:r>
              <a:rPr kumimoji="0" lang="zh-CN" altLang="en-US" b="0" dirty="0">
                <a:latin typeface="隶书" panose="02010509060101010101" pitchFamily="49" charset="-122"/>
                <a:ea typeface="隶书" panose="02010509060101010101" pitchFamily="49" charset="-122"/>
              </a:rPr>
              <a:t>神经网络泛化能力不足，制约了控制系统鲁棒性</a:t>
            </a:r>
            <a:endParaRPr kumimoji="0" lang="en-US" altLang="zh-CN" b="0" dirty="0">
              <a:latin typeface="隶书" panose="02010509060101010101" pitchFamily="49" charset="-122"/>
              <a:ea typeface="隶书" panose="02010509060101010101" pitchFamily="49" charset="-122"/>
            </a:endParaRPr>
          </a:p>
          <a:p>
            <a:r>
              <a:rPr kumimoji="0" lang="zh-CN" altLang="en-US" b="0" dirty="0">
                <a:latin typeface="隶书" panose="02010509060101010101" pitchFamily="49" charset="-122"/>
                <a:ea typeface="隶书" panose="02010509060101010101" pitchFamily="49" charset="-122"/>
              </a:rPr>
              <a:t>网络本身黑箱式的知识表达方式，使其不能利用初始经验进行学习，易于陷入局部极小值</a:t>
            </a:r>
            <a:endParaRPr kumimoji="0" lang="en-US" altLang="zh-CN" b="0" dirty="0">
              <a:latin typeface="隶书" panose="02010509060101010101" pitchFamily="49" charset="-122"/>
              <a:ea typeface="隶书" panose="02010509060101010101" pitchFamily="49" charset="-122"/>
            </a:endParaRPr>
          </a:p>
          <a:p>
            <a:r>
              <a:rPr kumimoji="0" lang="zh-CN" altLang="en-US" b="0" dirty="0">
                <a:latin typeface="隶书" panose="02010509060101010101" pitchFamily="49" charset="-122"/>
                <a:ea typeface="隶书" panose="02010509060101010101" pitchFamily="49" charset="-122"/>
              </a:rPr>
              <a:t>分布式并行计算的潜力还有待于硬件技术的进步</a:t>
            </a:r>
            <a:endParaRPr kumimoji="0" lang="en-US" altLang="zh-CN" b="0" dirty="0">
              <a:latin typeface="隶书" panose="02010509060101010101" pitchFamily="49" charset="-122"/>
              <a:ea typeface="隶书" panose="02010509060101010101" pitchFamily="49" charset="-122"/>
            </a:endParaRPr>
          </a:p>
          <a:p>
            <a:r>
              <a:rPr kumimoji="0" lang="zh-CN" altLang="en-US" b="0" dirty="0">
                <a:latin typeface="隶书" panose="02010509060101010101" pitchFamily="49" charset="-122"/>
                <a:ea typeface="隶书" panose="02010509060101010101" pitchFamily="49" charset="-122"/>
              </a:rPr>
              <a:t>神经网络虽有很强的学习能力，但就其本质来说，一般只能模拟人类低层次的感知智能，仅有较低的智能</a:t>
            </a:r>
          </a:p>
        </p:txBody>
      </p:sp>
    </p:spTree>
    <p:extLst>
      <p:ext uri="{BB962C8B-B14F-4D97-AF65-F5344CB8AC3E}">
        <p14:creationId xmlns:p14="http://schemas.microsoft.com/office/powerpoint/2010/main" val="24354456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参考书目</a:t>
            </a:r>
          </a:p>
        </p:txBody>
      </p:sp>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145</a:t>
            </a:fld>
            <a:endParaRPr lang="en-US" altLang="zh-CN"/>
          </a:p>
        </p:txBody>
      </p:sp>
      <p:sp>
        <p:nvSpPr>
          <p:cNvPr id="6" name="文本框 5"/>
          <p:cNvSpPr txBox="1"/>
          <p:nvPr/>
        </p:nvSpPr>
        <p:spPr>
          <a:xfrm>
            <a:off x="123490" y="1603281"/>
            <a:ext cx="8628965" cy="646331"/>
          </a:xfrm>
          <a:prstGeom prst="rect">
            <a:avLst/>
          </a:prstGeom>
          <a:noFill/>
        </p:spPr>
        <p:txBody>
          <a:bodyPr wrap="none" rtlCol="0">
            <a:spAutoFit/>
          </a:bodyPr>
          <a:lstStyle/>
          <a:p>
            <a:r>
              <a:rPr lang="en-US" altLang="zh-CN" sz="1800" dirty="0"/>
              <a:t>Simon S </a:t>
            </a:r>
            <a:r>
              <a:rPr lang="en-US" altLang="zh-CN" sz="1800" dirty="0" err="1"/>
              <a:t>Haykin</a:t>
            </a:r>
            <a:r>
              <a:rPr lang="en-US" altLang="zh-CN" sz="1800" dirty="0"/>
              <a:t>. Neural networks a comprehensive foundation. Prentice Hall (2008</a:t>
            </a:r>
            <a:r>
              <a:rPr lang="zh-CN" altLang="en-US" sz="1800" dirty="0"/>
              <a:t>）</a:t>
            </a:r>
            <a:endParaRPr lang="en-US" altLang="zh-CN" sz="1800" dirty="0"/>
          </a:p>
          <a:p>
            <a:endParaRPr lang="zh-CN" altLang="en-US" sz="1800" dirty="0"/>
          </a:p>
        </p:txBody>
      </p:sp>
      <p:sp>
        <p:nvSpPr>
          <p:cNvPr id="7" name="文本框 6"/>
          <p:cNvSpPr txBox="1"/>
          <p:nvPr/>
        </p:nvSpPr>
        <p:spPr>
          <a:xfrm>
            <a:off x="98413" y="2717464"/>
            <a:ext cx="9017212" cy="4401205"/>
          </a:xfrm>
          <a:prstGeom prst="rect">
            <a:avLst/>
          </a:prstGeom>
          <a:noFill/>
        </p:spPr>
        <p:txBody>
          <a:bodyPr wrap="none" rtlCol="0">
            <a:spAutoFit/>
          </a:bodyPr>
          <a:lstStyle/>
          <a:p>
            <a:pPr>
              <a:lnSpc>
                <a:spcPct val="150000"/>
              </a:lnSpc>
            </a:pPr>
            <a:r>
              <a:rPr lang="zh-CN" altLang="en-US" dirty="0"/>
              <a:t>孙增圻等</a:t>
            </a:r>
            <a:r>
              <a:rPr lang="en-US" altLang="zh-CN" dirty="0"/>
              <a:t>. </a:t>
            </a:r>
            <a:r>
              <a:rPr lang="zh-CN" altLang="en-US" dirty="0"/>
              <a:t>智能控制理论与技术</a:t>
            </a:r>
            <a:r>
              <a:rPr lang="en-US" altLang="zh-CN" dirty="0"/>
              <a:t>.</a:t>
            </a:r>
            <a:r>
              <a:rPr lang="zh-CN" altLang="en-US" dirty="0"/>
              <a:t>清华大学出版社</a:t>
            </a:r>
            <a:r>
              <a:rPr lang="en-US" altLang="zh-CN" dirty="0"/>
              <a:t>,2004</a:t>
            </a:r>
          </a:p>
          <a:p>
            <a:pPr>
              <a:lnSpc>
                <a:spcPct val="150000"/>
              </a:lnSpc>
            </a:pPr>
            <a:r>
              <a:rPr lang="zh-CN" altLang="en-US" dirty="0"/>
              <a:t>何玉彬等</a:t>
            </a:r>
            <a:r>
              <a:rPr lang="en-US" altLang="zh-CN" dirty="0"/>
              <a:t>. </a:t>
            </a:r>
            <a:r>
              <a:rPr lang="zh-CN" altLang="en-US" dirty="0"/>
              <a:t>神经网络控制技术及应用</a:t>
            </a:r>
            <a:r>
              <a:rPr lang="en-US" altLang="zh-CN" dirty="0"/>
              <a:t>.</a:t>
            </a:r>
            <a:r>
              <a:rPr lang="zh-CN" altLang="en-US" dirty="0"/>
              <a:t>科学出版社</a:t>
            </a:r>
            <a:r>
              <a:rPr lang="en-US" altLang="zh-CN" dirty="0"/>
              <a:t>,2000</a:t>
            </a:r>
          </a:p>
          <a:p>
            <a:pPr>
              <a:lnSpc>
                <a:spcPct val="150000"/>
              </a:lnSpc>
            </a:pPr>
            <a:r>
              <a:rPr lang="zh-CN" altLang="en-US" dirty="0"/>
              <a:t>张乃尧等</a:t>
            </a:r>
            <a:r>
              <a:rPr lang="en-US" altLang="zh-CN" dirty="0"/>
              <a:t>. </a:t>
            </a:r>
            <a:r>
              <a:rPr lang="zh-CN" altLang="en-US" dirty="0"/>
              <a:t>神经网络与模糊控制</a:t>
            </a:r>
            <a:r>
              <a:rPr lang="en-US" altLang="zh-CN" dirty="0"/>
              <a:t>.</a:t>
            </a:r>
            <a:r>
              <a:rPr lang="zh-CN" altLang="en-US" dirty="0"/>
              <a:t>清华大学出版社</a:t>
            </a:r>
            <a:r>
              <a:rPr lang="en-US" altLang="zh-CN" dirty="0"/>
              <a:t>,1996</a:t>
            </a:r>
          </a:p>
          <a:p>
            <a:pPr>
              <a:lnSpc>
                <a:spcPct val="150000"/>
              </a:lnSpc>
            </a:pPr>
            <a:r>
              <a:rPr lang="zh-CN" altLang="en-US" dirty="0"/>
              <a:t>史忠科</a:t>
            </a:r>
            <a:r>
              <a:rPr lang="en-US" altLang="zh-CN" dirty="0"/>
              <a:t>. </a:t>
            </a:r>
            <a:r>
              <a:rPr lang="zh-CN" altLang="en-US" dirty="0"/>
              <a:t>神经网络控制理论</a:t>
            </a:r>
            <a:r>
              <a:rPr lang="en-US" altLang="zh-CN" dirty="0"/>
              <a:t>. </a:t>
            </a:r>
            <a:r>
              <a:rPr lang="zh-CN" altLang="en-US" dirty="0"/>
              <a:t>西北工业大学出版社</a:t>
            </a:r>
            <a:r>
              <a:rPr lang="en-US" altLang="zh-CN" dirty="0"/>
              <a:t>,2000</a:t>
            </a:r>
          </a:p>
          <a:p>
            <a:pPr>
              <a:lnSpc>
                <a:spcPct val="150000"/>
              </a:lnSpc>
            </a:pPr>
            <a:r>
              <a:rPr lang="zh-CN" altLang="en-US" dirty="0"/>
              <a:t>徐丽娜等</a:t>
            </a:r>
            <a:r>
              <a:rPr lang="en-US" altLang="zh-CN" dirty="0"/>
              <a:t>. </a:t>
            </a:r>
            <a:r>
              <a:rPr lang="zh-CN" altLang="en-US" dirty="0"/>
              <a:t>神经网络控制</a:t>
            </a:r>
            <a:r>
              <a:rPr lang="en-US" altLang="zh-CN" dirty="0"/>
              <a:t>,</a:t>
            </a:r>
            <a:r>
              <a:rPr lang="zh-CN" altLang="en-US" dirty="0"/>
              <a:t>电子工业出版社</a:t>
            </a:r>
            <a:r>
              <a:rPr lang="en-US" altLang="zh-CN" dirty="0"/>
              <a:t>,</a:t>
            </a:r>
            <a:r>
              <a:rPr lang="zh-CN" altLang="en-US" dirty="0"/>
              <a:t> </a:t>
            </a:r>
            <a:r>
              <a:rPr lang="en-US" altLang="zh-CN" dirty="0"/>
              <a:t>2003</a:t>
            </a:r>
          </a:p>
          <a:p>
            <a:pPr>
              <a:lnSpc>
                <a:spcPct val="150000"/>
              </a:lnSpc>
            </a:pPr>
            <a:r>
              <a:rPr lang="zh-CN" altLang="en-US" dirty="0"/>
              <a:t>喻宗泉等</a:t>
            </a:r>
            <a:r>
              <a:rPr lang="en-US" altLang="zh-CN" dirty="0"/>
              <a:t>.</a:t>
            </a:r>
            <a:r>
              <a:rPr lang="zh-CN" altLang="en-US" dirty="0"/>
              <a:t>神经网络控制</a:t>
            </a:r>
            <a:r>
              <a:rPr lang="en-US" altLang="zh-CN" dirty="0"/>
              <a:t>.</a:t>
            </a:r>
            <a:r>
              <a:rPr lang="zh-CN" altLang="en-US" dirty="0"/>
              <a:t>西安电子科技大学出版社，</a:t>
            </a:r>
            <a:r>
              <a:rPr lang="en-US" altLang="zh-CN" dirty="0"/>
              <a:t>2009</a:t>
            </a:r>
            <a:endParaRPr lang="zh-CN" altLang="en-US" dirty="0"/>
          </a:p>
          <a:p>
            <a:endParaRPr lang="zh-CN" altLang="en-US" dirty="0"/>
          </a:p>
        </p:txBody>
      </p:sp>
      <p:sp>
        <p:nvSpPr>
          <p:cNvPr id="9" name="文本框 8"/>
          <p:cNvSpPr txBox="1"/>
          <p:nvPr/>
        </p:nvSpPr>
        <p:spPr>
          <a:xfrm>
            <a:off x="107504" y="2062349"/>
            <a:ext cx="8275214" cy="923330"/>
          </a:xfrm>
          <a:prstGeom prst="rect">
            <a:avLst/>
          </a:prstGeom>
          <a:noFill/>
        </p:spPr>
        <p:txBody>
          <a:bodyPr wrap="none" rtlCol="0">
            <a:spAutoFit/>
          </a:bodyPr>
          <a:lstStyle/>
          <a:p>
            <a:r>
              <a:rPr lang="en-US" altLang="zh-CN" sz="1800" dirty="0"/>
              <a:t>G. P. Liu et. al. Nonlinear Identification and Control A Neural Network Approach.</a:t>
            </a:r>
          </a:p>
          <a:p>
            <a:r>
              <a:rPr lang="en-US" altLang="zh-CN" sz="1800" dirty="0"/>
              <a:t>Springer-</a:t>
            </a:r>
            <a:r>
              <a:rPr lang="en-US" altLang="zh-CN" sz="1800" dirty="0" err="1"/>
              <a:t>Verlag</a:t>
            </a:r>
            <a:r>
              <a:rPr lang="en-US" altLang="zh-CN" sz="1800" dirty="0"/>
              <a:t> London (2001</a:t>
            </a:r>
            <a:r>
              <a:rPr lang="zh-CN" altLang="en-US" sz="1800" dirty="0"/>
              <a:t>）</a:t>
            </a:r>
            <a:endParaRPr lang="en-US" altLang="zh-CN" sz="1800" dirty="0"/>
          </a:p>
          <a:p>
            <a:endParaRPr lang="zh-CN" altLang="en-US" sz="1800" dirty="0"/>
          </a:p>
        </p:txBody>
      </p:sp>
    </p:spTree>
    <p:extLst>
      <p:ext uri="{BB962C8B-B14F-4D97-AF65-F5344CB8AC3E}">
        <p14:creationId xmlns:p14="http://schemas.microsoft.com/office/powerpoint/2010/main" val="392922898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F903E-9E99-4B2E-B7A9-EEC1E628D0EC}"/>
              </a:ext>
            </a:extLst>
          </p:cNvPr>
          <p:cNvSpPr>
            <a:spLocks noGrp="1"/>
          </p:cNvSpPr>
          <p:nvPr>
            <p:ph type="title"/>
          </p:nvPr>
        </p:nvSpPr>
        <p:spPr>
          <a:xfrm>
            <a:off x="457200" y="557808"/>
            <a:ext cx="8229600" cy="854968"/>
          </a:xfrm>
        </p:spPr>
        <p:txBody>
          <a:bodyPr/>
          <a:lstStyle/>
          <a:p>
            <a:r>
              <a:rPr lang="zh-CN" altLang="en-US" dirty="0"/>
              <a:t>思考</a:t>
            </a:r>
          </a:p>
        </p:txBody>
      </p:sp>
      <p:sp>
        <p:nvSpPr>
          <p:cNvPr id="3" name="文本占位符 2">
            <a:extLst>
              <a:ext uri="{FF2B5EF4-FFF2-40B4-BE49-F238E27FC236}">
                <a16:creationId xmlns:a16="http://schemas.microsoft.com/office/drawing/2014/main" id="{481A506F-C45E-4FBD-837F-A367EB32F261}"/>
              </a:ext>
            </a:extLst>
          </p:cNvPr>
          <p:cNvSpPr>
            <a:spLocks noGrp="1"/>
          </p:cNvSpPr>
          <p:nvPr>
            <p:ph type="body" sz="quarter" idx="13"/>
          </p:nvPr>
        </p:nvSpPr>
        <p:spPr/>
        <p:txBody>
          <a:bodyPr/>
          <a:lstStyle/>
          <a:p>
            <a:endParaRPr lang="zh-CN" altLang="en-US"/>
          </a:p>
        </p:txBody>
      </p:sp>
      <p:sp>
        <p:nvSpPr>
          <p:cNvPr id="4" name="文本占位符 3">
            <a:extLst>
              <a:ext uri="{FF2B5EF4-FFF2-40B4-BE49-F238E27FC236}">
                <a16:creationId xmlns:a16="http://schemas.microsoft.com/office/drawing/2014/main" id="{13AA0377-EFA1-415B-9E7D-01255478859C}"/>
              </a:ext>
            </a:extLst>
          </p:cNvPr>
          <p:cNvSpPr>
            <a:spLocks noGrp="1"/>
          </p:cNvSpPr>
          <p:nvPr>
            <p:ph type="body" sz="quarter" idx="14"/>
          </p:nvPr>
        </p:nvSpPr>
        <p:spPr/>
        <p:txBody>
          <a:bodyPr/>
          <a:lstStyle/>
          <a:p>
            <a:endParaRPr lang="zh-CN" altLang="en-US"/>
          </a:p>
        </p:txBody>
      </p:sp>
      <p:sp>
        <p:nvSpPr>
          <p:cNvPr id="5" name="灯片编号占位符 4">
            <a:extLst>
              <a:ext uri="{FF2B5EF4-FFF2-40B4-BE49-F238E27FC236}">
                <a16:creationId xmlns:a16="http://schemas.microsoft.com/office/drawing/2014/main" id="{BB0B23B4-85FE-4311-9201-656910211F2C}"/>
              </a:ext>
            </a:extLst>
          </p:cNvPr>
          <p:cNvSpPr>
            <a:spLocks noGrp="1"/>
          </p:cNvSpPr>
          <p:nvPr>
            <p:ph type="sldNum" sz="quarter" idx="17"/>
          </p:nvPr>
        </p:nvSpPr>
        <p:spPr/>
        <p:txBody>
          <a:bodyPr/>
          <a:lstStyle/>
          <a:p>
            <a:pPr>
              <a:defRPr/>
            </a:pPr>
            <a:fld id="{6BC4609B-083C-404D-8758-FAE8AF11C044}" type="slidenum">
              <a:rPr lang="zh-CN" altLang="en-US" smtClean="0"/>
              <a:pPr>
                <a:defRPr/>
              </a:pPr>
              <a:t>146</a:t>
            </a:fld>
            <a:endParaRPr lang="en-US" altLang="zh-CN"/>
          </a:p>
        </p:txBody>
      </p:sp>
      <p:sp>
        <p:nvSpPr>
          <p:cNvPr id="6" name="文本框 5">
            <a:extLst>
              <a:ext uri="{FF2B5EF4-FFF2-40B4-BE49-F238E27FC236}">
                <a16:creationId xmlns:a16="http://schemas.microsoft.com/office/drawing/2014/main" id="{7BC1E3C7-1EA4-4E07-98C9-8F0CC8570317}"/>
              </a:ext>
            </a:extLst>
          </p:cNvPr>
          <p:cNvSpPr txBox="1"/>
          <p:nvPr/>
        </p:nvSpPr>
        <p:spPr>
          <a:xfrm>
            <a:off x="0" y="1486062"/>
            <a:ext cx="9252519" cy="6124754"/>
          </a:xfrm>
          <a:prstGeom prst="rect">
            <a:avLst/>
          </a:prstGeom>
          <a:noFill/>
        </p:spPr>
        <p:txBody>
          <a:bodyPr wrap="square" rtlCol="0">
            <a:spAutoFit/>
          </a:bodyPr>
          <a:lstStyle/>
          <a:p>
            <a:pPr marL="457200" indent="-457200">
              <a:buFont typeface="Wingdings" panose="05000000000000000000" pitchFamily="2" charset="2"/>
              <a:buChar char="l"/>
            </a:pPr>
            <a:r>
              <a:rPr lang="zh-CN" altLang="en-US" dirty="0"/>
              <a:t>人工神经元激活函数的作用是什么？</a:t>
            </a:r>
            <a:endParaRPr lang="en-US" altLang="zh-CN" dirty="0"/>
          </a:p>
          <a:p>
            <a:pPr marL="457200" indent="-457200">
              <a:buFont typeface="Wingdings" panose="05000000000000000000" pitchFamily="2" charset="2"/>
              <a:buChar char="l"/>
            </a:pPr>
            <a:r>
              <a:rPr lang="zh-CN" altLang="en-US" dirty="0"/>
              <a:t>人工神经网络的学习规则有哪些？各有何特征？</a:t>
            </a:r>
            <a:endParaRPr lang="en-US" altLang="zh-CN" dirty="0"/>
          </a:p>
          <a:p>
            <a:pPr marL="457200" indent="-457200">
              <a:buFont typeface="Wingdings" panose="05000000000000000000" pitchFamily="2" charset="2"/>
              <a:buChar char="l"/>
            </a:pPr>
            <a:r>
              <a:rPr lang="zh-CN" altLang="en-US" dirty="0"/>
              <a:t>如何有效地训练一个神经网络？</a:t>
            </a:r>
            <a:endParaRPr lang="en-US" altLang="zh-CN" dirty="0"/>
          </a:p>
          <a:p>
            <a:pPr marL="457200" indent="-457200">
              <a:buFont typeface="Wingdings" panose="05000000000000000000" pitchFamily="2" charset="2"/>
              <a:buChar char="l"/>
            </a:pPr>
            <a:r>
              <a:rPr lang="en-US" altLang="zh-CN" dirty="0"/>
              <a:t>BP</a:t>
            </a:r>
            <a:r>
              <a:rPr lang="zh-CN" altLang="en-US" dirty="0"/>
              <a:t>学习算法学习率的考虑因素？调整方式？</a:t>
            </a:r>
            <a:endParaRPr lang="en-US" altLang="zh-CN" dirty="0"/>
          </a:p>
          <a:p>
            <a:pPr marL="457200" indent="-457200">
              <a:buFont typeface="Wingdings" panose="05000000000000000000" pitchFamily="2" charset="2"/>
              <a:buChar char="l"/>
            </a:pPr>
            <a:r>
              <a:rPr lang="zh-CN" altLang="en-US" dirty="0"/>
              <a:t>常用传统辨识算法有哪些？神经网络辨识相对于传统算法有何优势？</a:t>
            </a:r>
            <a:endParaRPr lang="en-US" altLang="zh-CN" dirty="0"/>
          </a:p>
          <a:p>
            <a:pPr marL="457200" indent="-457200">
              <a:buFont typeface="Wingdings" panose="05000000000000000000" pitchFamily="2" charset="2"/>
              <a:buChar char="l"/>
            </a:pPr>
            <a:r>
              <a:rPr lang="zh-CN" altLang="en-US" dirty="0"/>
              <a:t>完成系统辨识需具备哪些条件？辨识采用什么准则？辨识系统的输入信号一般应具备什么特征？如何设计？</a:t>
            </a:r>
            <a:endParaRPr lang="en-US" altLang="zh-CN" dirty="0"/>
          </a:p>
          <a:p>
            <a:pPr marL="457200" indent="-457200">
              <a:buFont typeface="Wingdings" panose="05000000000000000000" pitchFamily="2" charset="2"/>
              <a:buChar char="l"/>
            </a:pPr>
            <a:r>
              <a:rPr lang="zh-CN" altLang="en-US" dirty="0"/>
              <a:t>系统可辨识性与可控性、客观性的关系？只用输入输出信号能否辨识系统内部模型的全部参数？</a:t>
            </a:r>
            <a:endParaRPr lang="en-US" altLang="zh-CN" dirty="0"/>
          </a:p>
          <a:p>
            <a:pPr marL="457200" indent="-457200">
              <a:buFont typeface="Wingdings" panose="05000000000000000000" pitchFamily="2" charset="2"/>
              <a:buChar char="l"/>
            </a:pPr>
            <a:r>
              <a:rPr lang="zh-CN" altLang="en-US" dirty="0"/>
              <a:t>何如合理选择辨识模型，一般应考虑哪些因素？</a:t>
            </a:r>
            <a:endParaRPr lang="en-US" altLang="zh-CN" dirty="0"/>
          </a:p>
          <a:p>
            <a:pPr marL="457200" indent="-457200">
              <a:buFont typeface="Wingdings" panose="05000000000000000000" pitchFamily="2" charset="2"/>
              <a:buChar char="l"/>
            </a:pPr>
            <a:r>
              <a:rPr lang="zh-CN" altLang="en-US"/>
              <a:t>直接逆控制方法优缺点？</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439721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径向基网络</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15</a:t>
            </a:fld>
            <a:endParaRPr lang="en-US" altLang="zh-CN" sz="1200">
              <a:solidFill>
                <a:srgbClr val="898989"/>
              </a:solidFill>
            </a:endParaRPr>
          </a:p>
        </p:txBody>
      </p:sp>
      <p:pic>
        <p:nvPicPr>
          <p:cNvPr id="5" name="Picture 4"/>
          <p:cNvPicPr>
            <a:picLocks noChangeAspect="1"/>
          </p:cNvPicPr>
          <p:nvPr/>
        </p:nvPicPr>
        <p:blipFill>
          <a:blip r:embed="rId2"/>
          <a:stretch>
            <a:fillRect/>
          </a:stretch>
        </p:blipFill>
        <p:spPr>
          <a:xfrm>
            <a:off x="107950" y="1438286"/>
            <a:ext cx="6465809" cy="4150498"/>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432122" y="5749684"/>
                <a:ext cx="4128887" cy="919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𝝋</m:t>
                          </m:r>
                        </m:e>
                        <m:sub>
                          <m:r>
                            <a:rPr lang="en-US" altLang="zh-CN" sz="2400" b="1" i="1" smtClean="0">
                              <a:latin typeface="Cambria Math" panose="02040503050406030204" pitchFamily="18" charset="0"/>
                            </a:rPr>
                            <m:t>𝒋</m:t>
                          </m:r>
                        </m:sub>
                      </m:sSub>
                      <m:d>
                        <m:dPr>
                          <m:ctrlPr>
                            <a:rPr lang="en-US" altLang="zh-CN" sz="2400" b="1"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𝝋</m:t>
                      </m:r>
                      <m:d>
                        <m:dPr>
                          <m:ctrlPr>
                            <a:rPr lang="en-US" altLang="zh-CN" sz="2400" b="1" i="1" smtClean="0">
                              <a:latin typeface="Cambria Math" panose="02040503050406030204" pitchFamily="18" charset="0"/>
                            </a:rPr>
                          </m:ctrlPr>
                        </m:dPr>
                        <m:e>
                          <m:r>
                            <a:rPr lang="en-US" altLang="zh-CN" sz="2400" b="1" i="0" smtClean="0">
                              <a:latin typeface="Cambria Math" panose="02040503050406030204" pitchFamily="18" charset="0"/>
                            </a:rPr>
                            <m:t>𝐱</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0" smtClean="0">
                                  <a:latin typeface="Cambria Math" panose="02040503050406030204" pitchFamily="18" charset="0"/>
                                </a:rPr>
                                <m:t>𝐱</m:t>
                              </m:r>
                            </m:e>
                            <m:sub>
                              <m:r>
                                <a:rPr lang="en-US" altLang="zh-CN" sz="2400" b="1" i="1" smtClean="0">
                                  <a:latin typeface="Cambria Math" panose="02040503050406030204" pitchFamily="18" charset="0"/>
                                </a:rPr>
                                <m:t>𝒋</m:t>
                              </m:r>
                            </m:sub>
                          </m:sSub>
                        </m:e>
                      </m:d>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sSup>
                                <m:sSupPr>
                                  <m:ctrlPr>
                                    <a:rPr lang="en-US" altLang="zh-CN" sz="2400" b="1" i="1" smtClean="0">
                                      <a:latin typeface="Cambria Math" panose="02040503050406030204" pitchFamily="18" charset="0"/>
                                    </a:rPr>
                                  </m:ctrlPr>
                                </m:sSupPr>
                                <m:e>
                                  <m:d>
                                    <m:dPr>
                                      <m:begChr m:val="‖"/>
                                      <m:endChr m:val="‖"/>
                                      <m:ctrlPr>
                                        <a:rPr lang="en-US" altLang="zh-CN" sz="2400" b="1" i="1" smtClean="0">
                                          <a:latin typeface="Cambria Math" panose="02040503050406030204" pitchFamily="18" charset="0"/>
                                        </a:rPr>
                                      </m:ctrlPr>
                                    </m:dPr>
                                    <m:e>
                                      <m:r>
                                        <a:rPr lang="en-US" altLang="zh-CN" sz="2400">
                                          <a:latin typeface="Cambria Math" panose="02040503050406030204" pitchFamily="18" charset="0"/>
                                        </a:rPr>
                                        <m:t>𝐱</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𝐱</m:t>
                                          </m:r>
                                        </m:e>
                                        <m:sub>
                                          <m:r>
                                            <a:rPr lang="en-US" altLang="zh-CN" sz="2400" i="1">
                                              <a:latin typeface="Cambria Math" panose="02040503050406030204" pitchFamily="18" charset="0"/>
                                            </a:rPr>
                                            <m:t>𝒋</m:t>
                                          </m:r>
                                        </m:sub>
                                      </m:sSub>
                                    </m:e>
                                  </m:d>
                                </m:e>
                                <m:sup>
                                  <m:r>
                                    <a:rPr lang="en-US" altLang="zh-CN" sz="2400" b="1" i="1" smtClean="0">
                                      <a:latin typeface="Cambria Math" panose="02040503050406030204" pitchFamily="18" charset="0"/>
                                    </a:rPr>
                                    <m:t>𝟐</m:t>
                                  </m:r>
                                </m:sup>
                              </m:sSup>
                            </m:num>
                            <m:den>
                              <m:r>
                                <a:rPr lang="en-US" altLang="zh-CN" sz="2400" b="1" i="1" smtClean="0">
                                  <a:latin typeface="Cambria Math" panose="02040503050406030204" pitchFamily="18" charset="0"/>
                                </a:rPr>
                                <m:t>𝟐</m:t>
                              </m:r>
                              <m:sSubSup>
                                <m:sSubSupPr>
                                  <m:ctrlPr>
                                    <a:rPr lang="en-US" altLang="zh-CN" sz="2400" b="1" i="1" smtClean="0">
                                      <a:latin typeface="Cambria Math" panose="02040503050406030204" pitchFamily="18" charset="0"/>
                                    </a:rPr>
                                  </m:ctrlPr>
                                </m:sSubSupPr>
                                <m:e>
                                  <m:r>
                                    <a:rPr lang="zh-CN" altLang="en-US" sz="2400" b="1" i="1" smtClean="0">
                                      <a:latin typeface="Cambria Math" panose="02040503050406030204" pitchFamily="18" charset="0"/>
                                    </a:rPr>
                                    <m:t>𝝈</m:t>
                                  </m:r>
                                </m:e>
                                <m:sub>
                                  <m:r>
                                    <a:rPr lang="en-US" altLang="zh-CN" sz="2400" b="1" i="1" smtClean="0">
                                      <a:latin typeface="Cambria Math" panose="02040503050406030204" pitchFamily="18" charset="0"/>
                                    </a:rPr>
                                    <m:t>𝒋</m:t>
                                  </m:r>
                                </m:sub>
                                <m:sup>
                                  <m:r>
                                    <a:rPr lang="en-US" altLang="zh-CN" sz="2400" b="1" i="1" smtClean="0">
                                      <a:latin typeface="Cambria Math" panose="02040503050406030204" pitchFamily="18" charset="0"/>
                                    </a:rPr>
                                    <m:t>𝟐</m:t>
                                  </m:r>
                                </m:sup>
                              </m:sSubSup>
                            </m:den>
                          </m:f>
                        </m:sup>
                      </m:sSup>
                    </m:oMath>
                  </m:oMathPara>
                </a14:m>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432122" y="5749684"/>
                <a:ext cx="4128887" cy="91973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220072" y="5749684"/>
                <a:ext cx="2183418" cy="810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nary>
                        <m:naryPr>
                          <m:chr m:val="∑"/>
                          <m:limLoc m:val="subSup"/>
                          <m:ctrlPr>
                            <a:rPr lang="en-US" altLang="zh-CN" sz="2400" b="1" i="1" smtClean="0">
                              <a:latin typeface="Cambria Math" panose="02040503050406030204" pitchFamily="18" charset="0"/>
                            </a:rPr>
                          </m:ctrlPr>
                        </m:naryPr>
                        <m:sub>
                          <m:r>
                            <m:rPr>
                              <m:brk m:alnAt="25"/>
                            </m:rPr>
                            <a:rPr lang="en-US" altLang="zh-CN" sz="2400" b="1" i="1" smtClean="0">
                              <a:latin typeface="Cambria Math" panose="02040503050406030204" pitchFamily="18" charset="0"/>
                            </a:rPr>
                            <m:t>𝒋</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sub>
                        <m:sup>
                          <m:r>
                            <a:rPr lang="en-US" altLang="zh-CN" sz="2400" b="1" i="1" smtClean="0">
                              <a:latin typeface="Cambria Math" panose="02040503050406030204" pitchFamily="18" charset="0"/>
                            </a:rPr>
                            <m:t>𝑵</m:t>
                          </m:r>
                        </m:sup>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𝒋</m:t>
                              </m:r>
                            </m:sub>
                          </m:sSub>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𝝋</m:t>
                              </m:r>
                            </m:e>
                            <m:sub>
                              <m:r>
                                <a:rPr lang="en-US" altLang="zh-CN" sz="2400" b="1" i="1" smtClean="0">
                                  <a:latin typeface="Cambria Math" panose="02040503050406030204" pitchFamily="18" charset="0"/>
                                </a:rPr>
                                <m:t>𝒋</m:t>
                              </m:r>
                            </m:sub>
                          </m:sSub>
                        </m:e>
                      </m:nary>
                    </m:oMath>
                  </m:oMathPara>
                </a14:m>
                <a:endParaRPr lang="zh-CN"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220072" y="5749684"/>
                <a:ext cx="2183418" cy="810415"/>
              </a:xfrm>
              <a:prstGeom prst="rect">
                <a:avLst/>
              </a:prstGeom>
              <a:blipFill>
                <a:blip r:embed="rId4"/>
                <a:stretch>
                  <a:fillRect/>
                </a:stretch>
              </a:blipFill>
            </p:spPr>
            <p:txBody>
              <a:bodyPr/>
              <a:lstStyle/>
              <a:p>
                <a:r>
                  <a:rPr lang="zh-CN" altLang="en-US">
                    <a:noFill/>
                  </a:rPr>
                  <a:t> </a:t>
                </a:r>
              </a:p>
            </p:txBody>
          </p:sp>
        </mc:Fallback>
      </mc:AlternateContent>
      <p:pic>
        <p:nvPicPr>
          <p:cNvPr id="8" name="Picture 7"/>
          <p:cNvPicPr>
            <a:picLocks noChangeAspect="1"/>
          </p:cNvPicPr>
          <p:nvPr/>
        </p:nvPicPr>
        <p:blipFill rotWithShape="1">
          <a:blip r:embed="rId5"/>
          <a:srcRect r="16435"/>
          <a:stretch/>
        </p:blipFill>
        <p:spPr>
          <a:xfrm>
            <a:off x="5796136" y="1377879"/>
            <a:ext cx="3347864" cy="1707423"/>
          </a:xfrm>
          <a:prstGeom prst="rect">
            <a:avLst/>
          </a:prstGeom>
        </p:spPr>
      </p:pic>
      <p:sp>
        <p:nvSpPr>
          <p:cNvPr id="10" name="文本占位符 3"/>
          <p:cNvSpPr>
            <a:spLocks noGrp="1"/>
          </p:cNvSpPr>
          <p:nvPr>
            <p:ph type="body" sz="quarter" idx="14"/>
          </p:nvPr>
        </p:nvSpPr>
        <p:spPr>
          <a:xfrm>
            <a:off x="6444209" y="51135"/>
            <a:ext cx="2520280" cy="433387"/>
          </a:xfrm>
        </p:spPr>
        <p:txBody>
          <a:bodyPr/>
          <a:lstStyle/>
          <a:p>
            <a:endParaRPr lang="zh-CN" altLang="en-US" dirty="0"/>
          </a:p>
        </p:txBody>
      </p:sp>
    </p:spTree>
    <p:extLst>
      <p:ext uri="{BB962C8B-B14F-4D97-AF65-F5344CB8AC3E}">
        <p14:creationId xmlns:p14="http://schemas.microsoft.com/office/powerpoint/2010/main" val="1620882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r>
              <a:rPr lang="zh-CN" altLang="en-US" b="1" dirty="0"/>
              <a:t>自组织映射网络</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16</a:t>
            </a:fld>
            <a:endParaRPr lang="en-US" altLang="zh-CN" sz="1200">
              <a:solidFill>
                <a:srgbClr val="898989"/>
              </a:solidFill>
            </a:endParaRPr>
          </a:p>
        </p:txBody>
      </p:sp>
      <p:sp>
        <p:nvSpPr>
          <p:cNvPr id="7" name="Oval 5"/>
          <p:cNvSpPr>
            <a:spLocks noChangeArrowheads="1"/>
          </p:cNvSpPr>
          <p:nvPr/>
        </p:nvSpPr>
        <p:spPr bwMode="auto">
          <a:xfrm>
            <a:off x="2895600" y="5410200"/>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6"/>
          <p:cNvSpPr>
            <a:spLocks noChangeShapeType="1"/>
          </p:cNvSpPr>
          <p:nvPr/>
        </p:nvSpPr>
        <p:spPr bwMode="auto">
          <a:xfrm flipV="1">
            <a:off x="4953000" y="6019800"/>
            <a:ext cx="0" cy="457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Text Box 7"/>
          <p:cNvSpPr txBox="1">
            <a:spLocks noChangeArrowheads="1"/>
          </p:cNvSpPr>
          <p:nvPr/>
        </p:nvSpPr>
        <p:spPr bwMode="auto">
          <a:xfrm>
            <a:off x="3276600" y="6019800"/>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x</a:t>
            </a:r>
            <a:r>
              <a:rPr kumimoji="1" lang="en-US" altLang="zh-CN" sz="2400" i="1" baseline="-25000" dirty="0">
                <a:latin typeface="Times New Roman" panose="02020603050405020304" pitchFamily="18" charset="0"/>
              </a:rPr>
              <a:t>1</a:t>
            </a:r>
          </a:p>
        </p:txBody>
      </p:sp>
      <p:sp>
        <p:nvSpPr>
          <p:cNvPr id="10" name="Text Box 8"/>
          <p:cNvSpPr txBox="1">
            <a:spLocks noChangeArrowheads="1"/>
          </p:cNvSpPr>
          <p:nvPr/>
        </p:nvSpPr>
        <p:spPr bwMode="auto">
          <a:xfrm>
            <a:off x="5029200" y="6019800"/>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x</a:t>
            </a:r>
            <a:r>
              <a:rPr kumimoji="1" lang="en-US" altLang="zh-CN" sz="2400" i="1" baseline="-25000" dirty="0">
                <a:latin typeface="Times New Roman" panose="02020603050405020304" pitchFamily="18" charset="0"/>
              </a:rPr>
              <a:t>2</a:t>
            </a:r>
          </a:p>
        </p:txBody>
      </p:sp>
      <p:sp>
        <p:nvSpPr>
          <p:cNvPr id="11" name="Line 9"/>
          <p:cNvSpPr>
            <a:spLocks noChangeShapeType="1"/>
          </p:cNvSpPr>
          <p:nvPr/>
        </p:nvSpPr>
        <p:spPr bwMode="auto">
          <a:xfrm flipV="1">
            <a:off x="4953000" y="4419600"/>
            <a:ext cx="533400" cy="990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flipH="1" flipV="1">
            <a:off x="4343400" y="4419600"/>
            <a:ext cx="609600" cy="990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flipH="1" flipV="1">
            <a:off x="3657600" y="4419600"/>
            <a:ext cx="1295400" cy="990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AutoShape 12"/>
          <p:cNvSpPr>
            <a:spLocks noChangeArrowheads="1"/>
          </p:cNvSpPr>
          <p:nvPr/>
        </p:nvSpPr>
        <p:spPr bwMode="auto">
          <a:xfrm>
            <a:off x="2133600" y="1524000"/>
            <a:ext cx="5029200" cy="2895600"/>
          </a:xfrm>
          <a:prstGeom prst="parallelogram">
            <a:avLst>
              <a:gd name="adj" fmla="val 43421"/>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p:nvSpPr>
        <p:spPr bwMode="auto">
          <a:xfrm>
            <a:off x="2819400" y="4038600"/>
            <a:ext cx="2743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4"/>
          <p:cNvSpPr>
            <a:spLocks noChangeShapeType="1"/>
          </p:cNvSpPr>
          <p:nvPr/>
        </p:nvSpPr>
        <p:spPr bwMode="auto">
          <a:xfrm>
            <a:off x="3733800" y="1905000"/>
            <a:ext cx="2743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5"/>
          <p:cNvSpPr>
            <a:spLocks noChangeShapeType="1"/>
          </p:cNvSpPr>
          <p:nvPr/>
        </p:nvSpPr>
        <p:spPr bwMode="auto">
          <a:xfrm>
            <a:off x="3505200" y="2438400"/>
            <a:ext cx="2743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6"/>
          <p:cNvSpPr>
            <a:spLocks noChangeShapeType="1"/>
          </p:cNvSpPr>
          <p:nvPr/>
        </p:nvSpPr>
        <p:spPr bwMode="auto">
          <a:xfrm>
            <a:off x="3048000" y="3505200"/>
            <a:ext cx="2743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7"/>
          <p:cNvSpPr>
            <a:spLocks noChangeShapeType="1"/>
          </p:cNvSpPr>
          <p:nvPr/>
        </p:nvSpPr>
        <p:spPr bwMode="auto">
          <a:xfrm>
            <a:off x="3276600" y="2971800"/>
            <a:ext cx="2743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8"/>
          <p:cNvSpPr>
            <a:spLocks noChangeShapeType="1"/>
          </p:cNvSpPr>
          <p:nvPr/>
        </p:nvSpPr>
        <p:spPr bwMode="auto">
          <a:xfrm flipV="1">
            <a:off x="2819400" y="1905000"/>
            <a:ext cx="914400" cy="213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9"/>
          <p:cNvSpPr>
            <a:spLocks noChangeShapeType="1"/>
          </p:cNvSpPr>
          <p:nvPr/>
        </p:nvSpPr>
        <p:spPr bwMode="auto">
          <a:xfrm flipV="1">
            <a:off x="3505200" y="1905000"/>
            <a:ext cx="914400" cy="213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20"/>
          <p:cNvSpPr>
            <a:spLocks noChangeShapeType="1"/>
          </p:cNvSpPr>
          <p:nvPr/>
        </p:nvSpPr>
        <p:spPr bwMode="auto">
          <a:xfrm flipV="1">
            <a:off x="4191000" y="1905000"/>
            <a:ext cx="914400" cy="213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21"/>
          <p:cNvSpPr>
            <a:spLocks noChangeShapeType="1"/>
          </p:cNvSpPr>
          <p:nvPr/>
        </p:nvSpPr>
        <p:spPr bwMode="auto">
          <a:xfrm flipV="1">
            <a:off x="4876800" y="1905000"/>
            <a:ext cx="914400" cy="213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2"/>
          <p:cNvSpPr>
            <a:spLocks noChangeShapeType="1"/>
          </p:cNvSpPr>
          <p:nvPr/>
        </p:nvSpPr>
        <p:spPr bwMode="auto">
          <a:xfrm flipV="1">
            <a:off x="5562600" y="1905000"/>
            <a:ext cx="914400" cy="213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Oval 23"/>
          <p:cNvSpPr>
            <a:spLocks noChangeArrowheads="1"/>
          </p:cNvSpPr>
          <p:nvPr/>
        </p:nvSpPr>
        <p:spPr bwMode="auto">
          <a:xfrm>
            <a:off x="3962400" y="38862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Oval 24"/>
          <p:cNvSpPr>
            <a:spLocks noChangeArrowheads="1"/>
          </p:cNvSpPr>
          <p:nvPr/>
        </p:nvSpPr>
        <p:spPr bwMode="auto">
          <a:xfrm>
            <a:off x="4876800" y="33528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Oval 25"/>
          <p:cNvSpPr>
            <a:spLocks noChangeArrowheads="1"/>
          </p:cNvSpPr>
          <p:nvPr/>
        </p:nvSpPr>
        <p:spPr bwMode="auto">
          <a:xfrm>
            <a:off x="5562600" y="33528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Oval 26"/>
          <p:cNvSpPr>
            <a:spLocks noChangeArrowheads="1"/>
          </p:cNvSpPr>
          <p:nvPr/>
        </p:nvSpPr>
        <p:spPr bwMode="auto">
          <a:xfrm>
            <a:off x="4648200" y="38862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Oval 27"/>
          <p:cNvSpPr>
            <a:spLocks noChangeArrowheads="1"/>
          </p:cNvSpPr>
          <p:nvPr/>
        </p:nvSpPr>
        <p:spPr bwMode="auto">
          <a:xfrm>
            <a:off x="5334000" y="38862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28"/>
          <p:cNvSpPr>
            <a:spLocks noChangeArrowheads="1"/>
          </p:cNvSpPr>
          <p:nvPr/>
        </p:nvSpPr>
        <p:spPr bwMode="auto">
          <a:xfrm>
            <a:off x="2819400" y="33528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Oval 29"/>
          <p:cNvSpPr>
            <a:spLocks noChangeArrowheads="1"/>
          </p:cNvSpPr>
          <p:nvPr/>
        </p:nvSpPr>
        <p:spPr bwMode="auto">
          <a:xfrm>
            <a:off x="3505200" y="33528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30"/>
          <p:cNvSpPr>
            <a:spLocks noChangeArrowheads="1"/>
          </p:cNvSpPr>
          <p:nvPr/>
        </p:nvSpPr>
        <p:spPr bwMode="auto">
          <a:xfrm>
            <a:off x="4191000" y="33528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31"/>
          <p:cNvSpPr>
            <a:spLocks noChangeArrowheads="1"/>
          </p:cNvSpPr>
          <p:nvPr/>
        </p:nvSpPr>
        <p:spPr bwMode="auto">
          <a:xfrm>
            <a:off x="2590800" y="38862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32"/>
          <p:cNvSpPr>
            <a:spLocks noChangeArrowheads="1"/>
          </p:cNvSpPr>
          <p:nvPr/>
        </p:nvSpPr>
        <p:spPr bwMode="auto">
          <a:xfrm>
            <a:off x="3276600" y="38862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33"/>
          <p:cNvSpPr>
            <a:spLocks noChangeArrowheads="1"/>
          </p:cNvSpPr>
          <p:nvPr/>
        </p:nvSpPr>
        <p:spPr bwMode="auto">
          <a:xfrm>
            <a:off x="5791200" y="28194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Oval 34"/>
          <p:cNvSpPr>
            <a:spLocks noChangeArrowheads="1"/>
          </p:cNvSpPr>
          <p:nvPr/>
        </p:nvSpPr>
        <p:spPr bwMode="auto">
          <a:xfrm>
            <a:off x="5105400" y="28194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Oval 35"/>
          <p:cNvSpPr>
            <a:spLocks noChangeArrowheads="1"/>
          </p:cNvSpPr>
          <p:nvPr/>
        </p:nvSpPr>
        <p:spPr bwMode="auto">
          <a:xfrm>
            <a:off x="4419600" y="28194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36"/>
          <p:cNvSpPr>
            <a:spLocks noChangeArrowheads="1"/>
          </p:cNvSpPr>
          <p:nvPr/>
        </p:nvSpPr>
        <p:spPr bwMode="auto">
          <a:xfrm>
            <a:off x="3733800" y="28194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Oval 37"/>
          <p:cNvSpPr>
            <a:spLocks noChangeArrowheads="1"/>
          </p:cNvSpPr>
          <p:nvPr/>
        </p:nvSpPr>
        <p:spPr bwMode="auto">
          <a:xfrm>
            <a:off x="3048000" y="28194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38"/>
          <p:cNvSpPr>
            <a:spLocks noChangeArrowheads="1"/>
          </p:cNvSpPr>
          <p:nvPr/>
        </p:nvSpPr>
        <p:spPr bwMode="auto">
          <a:xfrm>
            <a:off x="3276600" y="22860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Oval 39"/>
          <p:cNvSpPr>
            <a:spLocks noChangeArrowheads="1"/>
          </p:cNvSpPr>
          <p:nvPr/>
        </p:nvSpPr>
        <p:spPr bwMode="auto">
          <a:xfrm>
            <a:off x="3962400" y="22860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40"/>
          <p:cNvSpPr>
            <a:spLocks noChangeArrowheads="1"/>
          </p:cNvSpPr>
          <p:nvPr/>
        </p:nvSpPr>
        <p:spPr bwMode="auto">
          <a:xfrm>
            <a:off x="4648200" y="22860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Oval 41"/>
          <p:cNvSpPr>
            <a:spLocks noChangeArrowheads="1"/>
          </p:cNvSpPr>
          <p:nvPr/>
        </p:nvSpPr>
        <p:spPr bwMode="auto">
          <a:xfrm>
            <a:off x="5334000" y="22860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42"/>
          <p:cNvSpPr>
            <a:spLocks noChangeArrowheads="1"/>
          </p:cNvSpPr>
          <p:nvPr/>
        </p:nvSpPr>
        <p:spPr bwMode="auto">
          <a:xfrm>
            <a:off x="6019800" y="22860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Oval 43"/>
          <p:cNvSpPr>
            <a:spLocks noChangeArrowheads="1"/>
          </p:cNvSpPr>
          <p:nvPr/>
        </p:nvSpPr>
        <p:spPr bwMode="auto">
          <a:xfrm>
            <a:off x="3505200" y="17526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44"/>
          <p:cNvSpPr>
            <a:spLocks noChangeArrowheads="1"/>
          </p:cNvSpPr>
          <p:nvPr/>
        </p:nvSpPr>
        <p:spPr bwMode="auto">
          <a:xfrm>
            <a:off x="4191000" y="17526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Oval 45"/>
          <p:cNvSpPr>
            <a:spLocks noChangeArrowheads="1"/>
          </p:cNvSpPr>
          <p:nvPr/>
        </p:nvSpPr>
        <p:spPr bwMode="auto">
          <a:xfrm>
            <a:off x="4876800" y="17526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Oval 46"/>
          <p:cNvSpPr>
            <a:spLocks noChangeArrowheads="1"/>
          </p:cNvSpPr>
          <p:nvPr/>
        </p:nvSpPr>
        <p:spPr bwMode="auto">
          <a:xfrm>
            <a:off x="5562600" y="17526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Oval 47"/>
          <p:cNvSpPr>
            <a:spLocks noChangeArrowheads="1"/>
          </p:cNvSpPr>
          <p:nvPr/>
        </p:nvSpPr>
        <p:spPr bwMode="auto">
          <a:xfrm>
            <a:off x="6248400" y="1752600"/>
            <a:ext cx="457200" cy="3048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Oval 48"/>
          <p:cNvSpPr>
            <a:spLocks noChangeArrowheads="1"/>
          </p:cNvSpPr>
          <p:nvPr/>
        </p:nvSpPr>
        <p:spPr bwMode="auto">
          <a:xfrm>
            <a:off x="4648200" y="5410200"/>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49"/>
          <p:cNvSpPr>
            <a:spLocks noChangeShapeType="1"/>
          </p:cNvSpPr>
          <p:nvPr/>
        </p:nvSpPr>
        <p:spPr bwMode="auto">
          <a:xfrm flipH="1" flipV="1">
            <a:off x="3124200" y="4419600"/>
            <a:ext cx="1828800" cy="990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Line 50"/>
          <p:cNvSpPr>
            <a:spLocks noChangeShapeType="1"/>
          </p:cNvSpPr>
          <p:nvPr/>
        </p:nvSpPr>
        <p:spPr bwMode="auto">
          <a:xfrm flipH="1" flipV="1">
            <a:off x="4876800" y="4419600"/>
            <a:ext cx="76200" cy="990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51"/>
          <p:cNvSpPr>
            <a:spLocks noChangeShapeType="1"/>
          </p:cNvSpPr>
          <p:nvPr/>
        </p:nvSpPr>
        <p:spPr bwMode="auto">
          <a:xfrm flipH="1" flipV="1">
            <a:off x="2895600" y="4419600"/>
            <a:ext cx="304800" cy="990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52"/>
          <p:cNvSpPr>
            <a:spLocks noChangeShapeType="1"/>
          </p:cNvSpPr>
          <p:nvPr/>
        </p:nvSpPr>
        <p:spPr bwMode="auto">
          <a:xfrm flipV="1">
            <a:off x="3200400" y="4419600"/>
            <a:ext cx="2209800" cy="990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53"/>
          <p:cNvSpPr>
            <a:spLocks noChangeShapeType="1"/>
          </p:cNvSpPr>
          <p:nvPr/>
        </p:nvSpPr>
        <p:spPr bwMode="auto">
          <a:xfrm flipV="1">
            <a:off x="3200400" y="4419600"/>
            <a:ext cx="1447800" cy="990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54"/>
          <p:cNvSpPr>
            <a:spLocks noChangeShapeType="1"/>
          </p:cNvSpPr>
          <p:nvPr/>
        </p:nvSpPr>
        <p:spPr bwMode="auto">
          <a:xfrm flipV="1">
            <a:off x="3200400" y="4419600"/>
            <a:ext cx="838200" cy="990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55"/>
          <p:cNvSpPr>
            <a:spLocks noChangeShapeType="1"/>
          </p:cNvSpPr>
          <p:nvPr/>
        </p:nvSpPr>
        <p:spPr bwMode="auto">
          <a:xfrm flipV="1">
            <a:off x="3200400" y="4419600"/>
            <a:ext cx="228600" cy="990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56"/>
          <p:cNvSpPr>
            <a:spLocks noChangeShapeType="1"/>
          </p:cNvSpPr>
          <p:nvPr/>
        </p:nvSpPr>
        <p:spPr bwMode="auto">
          <a:xfrm flipV="1">
            <a:off x="3200400" y="6019800"/>
            <a:ext cx="0" cy="457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文本占位符 3"/>
          <p:cNvSpPr>
            <a:spLocks noGrp="1"/>
          </p:cNvSpPr>
          <p:nvPr>
            <p:ph type="body" sz="quarter" idx="14"/>
          </p:nvPr>
        </p:nvSpPr>
        <p:spPr>
          <a:xfrm>
            <a:off x="6444209" y="51135"/>
            <a:ext cx="2520280" cy="433387"/>
          </a:xfrm>
        </p:spPr>
        <p:txBody>
          <a:bodyPr/>
          <a:lstStyle/>
          <a:p>
            <a:endParaRPr lang="zh-CN" altLang="en-US" dirty="0"/>
          </a:p>
        </p:txBody>
      </p:sp>
    </p:spTree>
    <p:extLst>
      <p:ext uri="{BB962C8B-B14F-4D97-AF65-F5344CB8AC3E}">
        <p14:creationId xmlns:p14="http://schemas.microsoft.com/office/powerpoint/2010/main" val="3663354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r>
              <a:rPr lang="zh-CN" altLang="en-US" b="1" dirty="0"/>
              <a:t>波尔茨曼机</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17</a:t>
            </a:fld>
            <a:endParaRPr lang="en-US" altLang="zh-CN" sz="1200">
              <a:solidFill>
                <a:srgbClr val="898989"/>
              </a:solidFill>
            </a:endParaRPr>
          </a:p>
        </p:txBody>
      </p:sp>
      <p:sp>
        <p:nvSpPr>
          <p:cNvPr id="59" name="Oval 5"/>
          <p:cNvSpPr>
            <a:spLocks noChangeArrowheads="1"/>
          </p:cNvSpPr>
          <p:nvPr/>
        </p:nvSpPr>
        <p:spPr bwMode="auto">
          <a:xfrm>
            <a:off x="2362200" y="1905000"/>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Oval 6"/>
          <p:cNvSpPr>
            <a:spLocks noChangeArrowheads="1"/>
          </p:cNvSpPr>
          <p:nvPr/>
        </p:nvSpPr>
        <p:spPr bwMode="auto">
          <a:xfrm>
            <a:off x="2362200" y="3581400"/>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Oval 7"/>
          <p:cNvSpPr>
            <a:spLocks noChangeArrowheads="1"/>
          </p:cNvSpPr>
          <p:nvPr/>
        </p:nvSpPr>
        <p:spPr bwMode="auto">
          <a:xfrm>
            <a:off x="2362200" y="5257800"/>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Oval 8"/>
          <p:cNvSpPr>
            <a:spLocks noChangeArrowheads="1"/>
          </p:cNvSpPr>
          <p:nvPr/>
        </p:nvSpPr>
        <p:spPr bwMode="auto">
          <a:xfrm>
            <a:off x="4267200" y="2743200"/>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Oval 9"/>
          <p:cNvSpPr>
            <a:spLocks noChangeArrowheads="1"/>
          </p:cNvSpPr>
          <p:nvPr/>
        </p:nvSpPr>
        <p:spPr bwMode="auto">
          <a:xfrm>
            <a:off x="4267200" y="4419600"/>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10"/>
          <p:cNvSpPr>
            <a:spLocks noChangeShapeType="1"/>
          </p:cNvSpPr>
          <p:nvPr/>
        </p:nvSpPr>
        <p:spPr bwMode="auto">
          <a:xfrm>
            <a:off x="1143000" y="2209800"/>
            <a:ext cx="1219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11"/>
          <p:cNvSpPr>
            <a:spLocks noChangeShapeType="1"/>
          </p:cNvSpPr>
          <p:nvPr/>
        </p:nvSpPr>
        <p:spPr bwMode="auto">
          <a:xfrm flipV="1">
            <a:off x="2971800" y="3048000"/>
            <a:ext cx="1295400" cy="8382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Line 12"/>
          <p:cNvSpPr>
            <a:spLocks noChangeShapeType="1"/>
          </p:cNvSpPr>
          <p:nvPr/>
        </p:nvSpPr>
        <p:spPr bwMode="auto">
          <a:xfrm>
            <a:off x="1143000" y="3886200"/>
            <a:ext cx="1219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Line 13"/>
          <p:cNvSpPr>
            <a:spLocks noChangeShapeType="1"/>
          </p:cNvSpPr>
          <p:nvPr/>
        </p:nvSpPr>
        <p:spPr bwMode="auto">
          <a:xfrm>
            <a:off x="1143000" y="5562600"/>
            <a:ext cx="1219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14"/>
          <p:cNvSpPr>
            <a:spLocks noChangeShapeType="1"/>
          </p:cNvSpPr>
          <p:nvPr/>
        </p:nvSpPr>
        <p:spPr bwMode="auto">
          <a:xfrm flipV="1">
            <a:off x="4572000" y="3352800"/>
            <a:ext cx="0" cy="10668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Line 15"/>
          <p:cNvSpPr>
            <a:spLocks noChangeShapeType="1"/>
          </p:cNvSpPr>
          <p:nvPr/>
        </p:nvSpPr>
        <p:spPr bwMode="auto">
          <a:xfrm flipV="1">
            <a:off x="2971800" y="4724400"/>
            <a:ext cx="1295400" cy="8382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Line 16"/>
          <p:cNvSpPr>
            <a:spLocks noChangeShapeType="1"/>
          </p:cNvSpPr>
          <p:nvPr/>
        </p:nvSpPr>
        <p:spPr bwMode="auto">
          <a:xfrm flipV="1">
            <a:off x="2971800" y="3048000"/>
            <a:ext cx="1295400" cy="25146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 name="Line 17"/>
          <p:cNvSpPr>
            <a:spLocks noChangeShapeType="1"/>
          </p:cNvSpPr>
          <p:nvPr/>
        </p:nvSpPr>
        <p:spPr bwMode="auto">
          <a:xfrm flipV="1">
            <a:off x="2667000" y="2514600"/>
            <a:ext cx="0" cy="10668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Line 18"/>
          <p:cNvSpPr>
            <a:spLocks noChangeShapeType="1"/>
          </p:cNvSpPr>
          <p:nvPr/>
        </p:nvSpPr>
        <p:spPr bwMode="auto">
          <a:xfrm>
            <a:off x="2971800" y="3886200"/>
            <a:ext cx="1295400" cy="8382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19"/>
          <p:cNvSpPr>
            <a:spLocks noChangeShapeType="1"/>
          </p:cNvSpPr>
          <p:nvPr/>
        </p:nvSpPr>
        <p:spPr bwMode="auto">
          <a:xfrm flipV="1">
            <a:off x="2667000" y="4191000"/>
            <a:ext cx="0" cy="10668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Line 20"/>
          <p:cNvSpPr>
            <a:spLocks noChangeShapeType="1"/>
          </p:cNvSpPr>
          <p:nvPr/>
        </p:nvSpPr>
        <p:spPr bwMode="auto">
          <a:xfrm>
            <a:off x="2971800" y="2286000"/>
            <a:ext cx="1295400" cy="7620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 name="Line 21"/>
          <p:cNvSpPr>
            <a:spLocks noChangeShapeType="1"/>
          </p:cNvSpPr>
          <p:nvPr/>
        </p:nvSpPr>
        <p:spPr bwMode="auto">
          <a:xfrm>
            <a:off x="2971800" y="2286000"/>
            <a:ext cx="1295400" cy="24384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 name="Text Box 22"/>
          <p:cNvSpPr txBox="1">
            <a:spLocks noChangeArrowheads="1"/>
          </p:cNvSpPr>
          <p:nvPr/>
        </p:nvSpPr>
        <p:spPr bwMode="auto">
          <a:xfrm>
            <a:off x="1393825" y="1752600"/>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x</a:t>
            </a:r>
            <a:r>
              <a:rPr kumimoji="1" lang="en-US" altLang="zh-CN" sz="2400" i="1" baseline="-25000" dirty="0">
                <a:latin typeface="Times New Roman" panose="02020603050405020304" pitchFamily="18" charset="0"/>
              </a:rPr>
              <a:t>1</a:t>
            </a:r>
          </a:p>
        </p:txBody>
      </p:sp>
      <p:sp>
        <p:nvSpPr>
          <p:cNvPr id="77" name="Text Box 23"/>
          <p:cNvSpPr txBox="1">
            <a:spLocks noChangeArrowheads="1"/>
          </p:cNvSpPr>
          <p:nvPr/>
        </p:nvSpPr>
        <p:spPr bwMode="auto">
          <a:xfrm>
            <a:off x="1393825" y="3429000"/>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x</a:t>
            </a:r>
            <a:r>
              <a:rPr kumimoji="1" lang="en-US" altLang="zh-CN" sz="2400" i="1" baseline="-25000" dirty="0">
                <a:latin typeface="Times New Roman" panose="02020603050405020304" pitchFamily="18" charset="0"/>
              </a:rPr>
              <a:t>2</a:t>
            </a:r>
          </a:p>
        </p:txBody>
      </p:sp>
      <p:sp>
        <p:nvSpPr>
          <p:cNvPr id="78" name="Text Box 24"/>
          <p:cNvSpPr txBox="1">
            <a:spLocks noChangeArrowheads="1"/>
          </p:cNvSpPr>
          <p:nvPr/>
        </p:nvSpPr>
        <p:spPr bwMode="auto">
          <a:xfrm>
            <a:off x="1393825" y="5105400"/>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x</a:t>
            </a:r>
            <a:r>
              <a:rPr kumimoji="1" lang="en-US" altLang="zh-CN" sz="2400" i="1" baseline="-25000" dirty="0">
                <a:latin typeface="Times New Roman" panose="02020603050405020304" pitchFamily="18" charset="0"/>
              </a:rPr>
              <a:t>3</a:t>
            </a:r>
          </a:p>
        </p:txBody>
      </p:sp>
      <p:sp>
        <p:nvSpPr>
          <p:cNvPr id="79" name="Oval 25"/>
          <p:cNvSpPr>
            <a:spLocks noChangeArrowheads="1"/>
          </p:cNvSpPr>
          <p:nvPr/>
        </p:nvSpPr>
        <p:spPr bwMode="auto">
          <a:xfrm>
            <a:off x="6172200" y="1905000"/>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Oval 26"/>
          <p:cNvSpPr>
            <a:spLocks noChangeArrowheads="1"/>
          </p:cNvSpPr>
          <p:nvPr/>
        </p:nvSpPr>
        <p:spPr bwMode="auto">
          <a:xfrm>
            <a:off x="6172200" y="3581400"/>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Oval 27"/>
          <p:cNvSpPr>
            <a:spLocks noChangeArrowheads="1"/>
          </p:cNvSpPr>
          <p:nvPr/>
        </p:nvSpPr>
        <p:spPr bwMode="auto">
          <a:xfrm>
            <a:off x="6172200" y="5257800"/>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Line 28"/>
          <p:cNvSpPr>
            <a:spLocks noChangeShapeType="1"/>
          </p:cNvSpPr>
          <p:nvPr/>
        </p:nvSpPr>
        <p:spPr bwMode="auto">
          <a:xfrm>
            <a:off x="4876800" y="3048000"/>
            <a:ext cx="1295400" cy="8382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29"/>
          <p:cNvSpPr>
            <a:spLocks noChangeShapeType="1"/>
          </p:cNvSpPr>
          <p:nvPr/>
        </p:nvSpPr>
        <p:spPr bwMode="auto">
          <a:xfrm>
            <a:off x="4876800" y="4724400"/>
            <a:ext cx="1295400" cy="8382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 name="Line 30"/>
          <p:cNvSpPr>
            <a:spLocks noChangeShapeType="1"/>
          </p:cNvSpPr>
          <p:nvPr/>
        </p:nvSpPr>
        <p:spPr bwMode="auto">
          <a:xfrm flipV="1">
            <a:off x="4876800" y="3886200"/>
            <a:ext cx="1295400" cy="8382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 name="Line 31"/>
          <p:cNvSpPr>
            <a:spLocks noChangeShapeType="1"/>
          </p:cNvSpPr>
          <p:nvPr/>
        </p:nvSpPr>
        <p:spPr bwMode="auto">
          <a:xfrm flipV="1">
            <a:off x="4876800" y="2286000"/>
            <a:ext cx="1295400" cy="7620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6" name="Line 32"/>
          <p:cNvSpPr>
            <a:spLocks noChangeShapeType="1"/>
          </p:cNvSpPr>
          <p:nvPr/>
        </p:nvSpPr>
        <p:spPr bwMode="auto">
          <a:xfrm>
            <a:off x="6477000" y="4191000"/>
            <a:ext cx="0" cy="10668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Line 33"/>
          <p:cNvSpPr>
            <a:spLocks noChangeShapeType="1"/>
          </p:cNvSpPr>
          <p:nvPr/>
        </p:nvSpPr>
        <p:spPr bwMode="auto">
          <a:xfrm flipV="1">
            <a:off x="4876800" y="2286000"/>
            <a:ext cx="1295400" cy="24384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 name="Line 34"/>
          <p:cNvSpPr>
            <a:spLocks noChangeShapeType="1"/>
          </p:cNvSpPr>
          <p:nvPr/>
        </p:nvSpPr>
        <p:spPr bwMode="auto">
          <a:xfrm>
            <a:off x="6477000" y="2514600"/>
            <a:ext cx="0" cy="10668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 name="Line 35"/>
          <p:cNvSpPr>
            <a:spLocks noChangeShapeType="1"/>
          </p:cNvSpPr>
          <p:nvPr/>
        </p:nvSpPr>
        <p:spPr bwMode="auto">
          <a:xfrm>
            <a:off x="4876800" y="3048000"/>
            <a:ext cx="1295400" cy="25146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Line 36"/>
          <p:cNvSpPr>
            <a:spLocks noChangeShapeType="1"/>
          </p:cNvSpPr>
          <p:nvPr/>
        </p:nvSpPr>
        <p:spPr bwMode="auto">
          <a:xfrm>
            <a:off x="6781800" y="2209800"/>
            <a:ext cx="1219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Line 37"/>
          <p:cNvSpPr>
            <a:spLocks noChangeShapeType="1"/>
          </p:cNvSpPr>
          <p:nvPr/>
        </p:nvSpPr>
        <p:spPr bwMode="auto">
          <a:xfrm>
            <a:off x="6781800" y="3886200"/>
            <a:ext cx="1219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Line 38"/>
          <p:cNvSpPr>
            <a:spLocks noChangeShapeType="1"/>
          </p:cNvSpPr>
          <p:nvPr/>
        </p:nvSpPr>
        <p:spPr bwMode="auto">
          <a:xfrm>
            <a:off x="6781800" y="5562600"/>
            <a:ext cx="1219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Text Box 39"/>
          <p:cNvSpPr txBox="1">
            <a:spLocks noChangeArrowheads="1"/>
          </p:cNvSpPr>
          <p:nvPr/>
        </p:nvSpPr>
        <p:spPr bwMode="auto">
          <a:xfrm>
            <a:off x="7185025" y="1752600"/>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y</a:t>
            </a:r>
            <a:r>
              <a:rPr kumimoji="1" lang="en-US" altLang="zh-CN" sz="2400" i="1" baseline="-25000" dirty="0">
                <a:latin typeface="Times New Roman" panose="02020603050405020304" pitchFamily="18" charset="0"/>
              </a:rPr>
              <a:t>1</a:t>
            </a:r>
          </a:p>
        </p:txBody>
      </p:sp>
      <p:sp>
        <p:nvSpPr>
          <p:cNvPr id="94" name="Text Box 40"/>
          <p:cNvSpPr txBox="1">
            <a:spLocks noChangeArrowheads="1"/>
          </p:cNvSpPr>
          <p:nvPr/>
        </p:nvSpPr>
        <p:spPr bwMode="auto">
          <a:xfrm>
            <a:off x="7185025" y="3429000"/>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y</a:t>
            </a:r>
            <a:r>
              <a:rPr kumimoji="1" lang="en-US" altLang="zh-CN" sz="2400" i="1" baseline="-25000" dirty="0">
                <a:latin typeface="Times New Roman" panose="02020603050405020304" pitchFamily="18" charset="0"/>
              </a:rPr>
              <a:t>2</a:t>
            </a:r>
          </a:p>
        </p:txBody>
      </p:sp>
      <p:sp>
        <p:nvSpPr>
          <p:cNvPr id="95" name="Text Box 41"/>
          <p:cNvSpPr txBox="1">
            <a:spLocks noChangeArrowheads="1"/>
          </p:cNvSpPr>
          <p:nvPr/>
        </p:nvSpPr>
        <p:spPr bwMode="auto">
          <a:xfrm>
            <a:off x="7185025" y="5105400"/>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y</a:t>
            </a:r>
            <a:r>
              <a:rPr kumimoji="1" lang="en-US" altLang="zh-CN" sz="2400" i="1" baseline="-25000" dirty="0">
                <a:latin typeface="Times New Roman" panose="02020603050405020304" pitchFamily="18" charset="0"/>
              </a:rPr>
              <a:t>3</a:t>
            </a:r>
          </a:p>
        </p:txBody>
      </p:sp>
      <p:sp>
        <p:nvSpPr>
          <p:cNvPr id="96" name="Line 42"/>
          <p:cNvSpPr>
            <a:spLocks noChangeShapeType="1"/>
          </p:cNvSpPr>
          <p:nvPr/>
        </p:nvSpPr>
        <p:spPr bwMode="auto">
          <a:xfrm>
            <a:off x="2057400" y="2819400"/>
            <a:ext cx="0" cy="2133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 name="Line 43"/>
          <p:cNvSpPr>
            <a:spLocks noChangeShapeType="1"/>
          </p:cNvSpPr>
          <p:nvPr/>
        </p:nvSpPr>
        <p:spPr bwMode="auto">
          <a:xfrm>
            <a:off x="2057400" y="4953000"/>
            <a:ext cx="381000" cy="381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 name="Line 44"/>
          <p:cNvSpPr>
            <a:spLocks noChangeShapeType="1"/>
          </p:cNvSpPr>
          <p:nvPr/>
        </p:nvSpPr>
        <p:spPr bwMode="auto">
          <a:xfrm flipV="1">
            <a:off x="2057400" y="2438400"/>
            <a:ext cx="381000" cy="381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 name="Line 45"/>
          <p:cNvSpPr>
            <a:spLocks noChangeShapeType="1"/>
          </p:cNvSpPr>
          <p:nvPr/>
        </p:nvSpPr>
        <p:spPr bwMode="auto">
          <a:xfrm>
            <a:off x="7086600" y="2819400"/>
            <a:ext cx="0" cy="2133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 name="Line 46"/>
          <p:cNvSpPr>
            <a:spLocks noChangeShapeType="1"/>
          </p:cNvSpPr>
          <p:nvPr/>
        </p:nvSpPr>
        <p:spPr bwMode="auto">
          <a:xfrm flipH="1">
            <a:off x="6629400" y="4953000"/>
            <a:ext cx="457200" cy="381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 name="Line 47"/>
          <p:cNvSpPr>
            <a:spLocks noChangeShapeType="1"/>
          </p:cNvSpPr>
          <p:nvPr/>
        </p:nvSpPr>
        <p:spPr bwMode="auto">
          <a:xfrm flipH="1" flipV="1">
            <a:off x="6705600" y="2438400"/>
            <a:ext cx="381000" cy="381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文本占位符 3"/>
          <p:cNvSpPr>
            <a:spLocks noGrp="1"/>
          </p:cNvSpPr>
          <p:nvPr>
            <p:ph type="body" sz="quarter" idx="14"/>
          </p:nvPr>
        </p:nvSpPr>
        <p:spPr>
          <a:xfrm>
            <a:off x="6444209" y="51135"/>
            <a:ext cx="2520280" cy="433387"/>
          </a:xfrm>
        </p:spPr>
        <p:txBody>
          <a:bodyPr/>
          <a:lstStyle/>
          <a:p>
            <a:endParaRPr lang="zh-CN" altLang="en-US" dirty="0"/>
          </a:p>
        </p:txBody>
      </p:sp>
    </p:spTree>
    <p:extLst>
      <p:ext uri="{BB962C8B-B14F-4D97-AF65-F5344CB8AC3E}">
        <p14:creationId xmlns:p14="http://schemas.microsoft.com/office/powerpoint/2010/main" val="2317494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4163" y="414170"/>
            <a:ext cx="8229600" cy="1143000"/>
          </a:xfrm>
        </p:spPr>
        <p:txBody>
          <a:bodyPr/>
          <a:lstStyle/>
          <a:p>
            <a:r>
              <a:rPr lang="zh-CN" altLang="en-US" b="1" dirty="0"/>
              <a:t>递归神经网络</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18</a:t>
            </a:fld>
            <a:endParaRPr lang="en-US" altLang="zh-CN" sz="1200">
              <a:solidFill>
                <a:srgbClr val="898989"/>
              </a:solidFill>
            </a:endParaRPr>
          </a:p>
        </p:txBody>
      </p:sp>
      <p:sp>
        <p:nvSpPr>
          <p:cNvPr id="50" name="Oval 5"/>
          <p:cNvSpPr>
            <a:spLocks noChangeArrowheads="1"/>
          </p:cNvSpPr>
          <p:nvPr/>
        </p:nvSpPr>
        <p:spPr bwMode="auto">
          <a:xfrm>
            <a:off x="2362200" y="1479376"/>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Oval 6"/>
          <p:cNvSpPr>
            <a:spLocks noChangeArrowheads="1"/>
          </p:cNvSpPr>
          <p:nvPr/>
        </p:nvSpPr>
        <p:spPr bwMode="auto">
          <a:xfrm>
            <a:off x="2362200" y="2317576"/>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7"/>
          <p:cNvSpPr>
            <a:spLocks noChangeArrowheads="1"/>
          </p:cNvSpPr>
          <p:nvPr/>
        </p:nvSpPr>
        <p:spPr bwMode="auto">
          <a:xfrm>
            <a:off x="2362200" y="3155776"/>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Oval 8"/>
          <p:cNvSpPr>
            <a:spLocks noChangeArrowheads="1"/>
          </p:cNvSpPr>
          <p:nvPr/>
        </p:nvSpPr>
        <p:spPr bwMode="auto">
          <a:xfrm>
            <a:off x="4267200" y="1479376"/>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Oval 9"/>
          <p:cNvSpPr>
            <a:spLocks noChangeArrowheads="1"/>
          </p:cNvSpPr>
          <p:nvPr/>
        </p:nvSpPr>
        <p:spPr bwMode="auto">
          <a:xfrm>
            <a:off x="4267200" y="2317576"/>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Oval 10"/>
          <p:cNvSpPr>
            <a:spLocks noChangeArrowheads="1"/>
          </p:cNvSpPr>
          <p:nvPr/>
        </p:nvSpPr>
        <p:spPr bwMode="auto">
          <a:xfrm>
            <a:off x="4267200" y="3155776"/>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11"/>
          <p:cNvSpPr>
            <a:spLocks noChangeShapeType="1"/>
          </p:cNvSpPr>
          <p:nvPr/>
        </p:nvSpPr>
        <p:spPr bwMode="auto">
          <a:xfrm>
            <a:off x="1143000" y="1784176"/>
            <a:ext cx="1219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12"/>
          <p:cNvSpPr>
            <a:spLocks noChangeShapeType="1"/>
          </p:cNvSpPr>
          <p:nvPr/>
        </p:nvSpPr>
        <p:spPr bwMode="auto">
          <a:xfrm>
            <a:off x="2971800" y="2622376"/>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13"/>
          <p:cNvSpPr>
            <a:spLocks noChangeShapeType="1"/>
          </p:cNvSpPr>
          <p:nvPr/>
        </p:nvSpPr>
        <p:spPr bwMode="auto">
          <a:xfrm>
            <a:off x="1143000" y="2622376"/>
            <a:ext cx="1219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 name="Line 14"/>
          <p:cNvSpPr>
            <a:spLocks noChangeShapeType="1"/>
          </p:cNvSpPr>
          <p:nvPr/>
        </p:nvSpPr>
        <p:spPr bwMode="auto">
          <a:xfrm>
            <a:off x="1143000" y="3460576"/>
            <a:ext cx="1219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Line 15"/>
          <p:cNvSpPr>
            <a:spLocks noChangeShapeType="1"/>
          </p:cNvSpPr>
          <p:nvPr/>
        </p:nvSpPr>
        <p:spPr bwMode="auto">
          <a:xfrm>
            <a:off x="2971800" y="1784176"/>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Line 16"/>
          <p:cNvSpPr>
            <a:spLocks noChangeShapeType="1"/>
          </p:cNvSpPr>
          <p:nvPr/>
        </p:nvSpPr>
        <p:spPr bwMode="auto">
          <a:xfrm>
            <a:off x="2971800" y="3460576"/>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 name="Line 17"/>
          <p:cNvSpPr>
            <a:spLocks noChangeShapeType="1"/>
          </p:cNvSpPr>
          <p:nvPr/>
        </p:nvSpPr>
        <p:spPr bwMode="auto">
          <a:xfrm flipV="1">
            <a:off x="2971800" y="2622376"/>
            <a:ext cx="12954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 name="Line 18"/>
          <p:cNvSpPr>
            <a:spLocks noChangeShapeType="1"/>
          </p:cNvSpPr>
          <p:nvPr/>
        </p:nvSpPr>
        <p:spPr bwMode="auto">
          <a:xfrm flipV="1">
            <a:off x="2971800" y="1784176"/>
            <a:ext cx="12954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 name="Line 19"/>
          <p:cNvSpPr>
            <a:spLocks noChangeShapeType="1"/>
          </p:cNvSpPr>
          <p:nvPr/>
        </p:nvSpPr>
        <p:spPr bwMode="auto">
          <a:xfrm>
            <a:off x="2971800" y="2622376"/>
            <a:ext cx="12954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 name="Line 20"/>
          <p:cNvSpPr>
            <a:spLocks noChangeShapeType="1"/>
          </p:cNvSpPr>
          <p:nvPr/>
        </p:nvSpPr>
        <p:spPr bwMode="auto">
          <a:xfrm flipV="1">
            <a:off x="2971800" y="1784176"/>
            <a:ext cx="1295400" cy="1676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 name="Line 21"/>
          <p:cNvSpPr>
            <a:spLocks noChangeShapeType="1"/>
          </p:cNvSpPr>
          <p:nvPr/>
        </p:nvSpPr>
        <p:spPr bwMode="auto">
          <a:xfrm>
            <a:off x="2971800" y="1784176"/>
            <a:ext cx="12954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 name="Line 22"/>
          <p:cNvSpPr>
            <a:spLocks noChangeShapeType="1"/>
          </p:cNvSpPr>
          <p:nvPr/>
        </p:nvSpPr>
        <p:spPr bwMode="auto">
          <a:xfrm>
            <a:off x="2971800" y="1784176"/>
            <a:ext cx="1295400" cy="1676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1" name="Text Box 23"/>
          <p:cNvSpPr txBox="1">
            <a:spLocks noChangeArrowheads="1"/>
          </p:cNvSpPr>
          <p:nvPr/>
        </p:nvSpPr>
        <p:spPr bwMode="auto">
          <a:xfrm>
            <a:off x="1393825" y="1326976"/>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x</a:t>
            </a:r>
            <a:r>
              <a:rPr kumimoji="1" lang="en-US" altLang="zh-CN" sz="2400" i="1" baseline="-25000" dirty="0">
                <a:latin typeface="Times New Roman" panose="02020603050405020304" pitchFamily="18" charset="0"/>
              </a:rPr>
              <a:t>1</a:t>
            </a:r>
          </a:p>
        </p:txBody>
      </p:sp>
      <p:sp>
        <p:nvSpPr>
          <p:cNvPr id="112" name="Text Box 24"/>
          <p:cNvSpPr txBox="1">
            <a:spLocks noChangeArrowheads="1"/>
          </p:cNvSpPr>
          <p:nvPr/>
        </p:nvSpPr>
        <p:spPr bwMode="auto">
          <a:xfrm>
            <a:off x="1393825" y="2165176"/>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x</a:t>
            </a:r>
            <a:r>
              <a:rPr kumimoji="1" lang="en-US" altLang="zh-CN" sz="2400" i="1" baseline="-25000" dirty="0">
                <a:latin typeface="Times New Roman" panose="02020603050405020304" pitchFamily="18" charset="0"/>
              </a:rPr>
              <a:t>2</a:t>
            </a:r>
          </a:p>
        </p:txBody>
      </p:sp>
      <p:sp>
        <p:nvSpPr>
          <p:cNvPr id="113" name="Text Box 25"/>
          <p:cNvSpPr txBox="1">
            <a:spLocks noChangeArrowheads="1"/>
          </p:cNvSpPr>
          <p:nvPr/>
        </p:nvSpPr>
        <p:spPr bwMode="auto">
          <a:xfrm>
            <a:off x="1393825" y="3003376"/>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x</a:t>
            </a:r>
            <a:r>
              <a:rPr kumimoji="1" lang="en-US" altLang="zh-CN" sz="2400" i="1" baseline="-25000" dirty="0">
                <a:latin typeface="Times New Roman" panose="02020603050405020304" pitchFamily="18" charset="0"/>
              </a:rPr>
              <a:t>3</a:t>
            </a:r>
          </a:p>
        </p:txBody>
      </p:sp>
      <p:sp>
        <p:nvSpPr>
          <p:cNvPr id="114" name="Text Box 26"/>
          <p:cNvSpPr txBox="1">
            <a:spLocks noChangeArrowheads="1"/>
          </p:cNvSpPr>
          <p:nvPr/>
        </p:nvSpPr>
        <p:spPr bwMode="auto">
          <a:xfrm>
            <a:off x="3352800" y="1250776"/>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w</a:t>
            </a:r>
            <a:r>
              <a:rPr kumimoji="1" lang="en-US" altLang="zh-CN" sz="2400" i="1" baseline="30000" dirty="0">
                <a:latin typeface="Times New Roman" panose="02020603050405020304" pitchFamily="18" charset="0"/>
              </a:rPr>
              <a:t>1</a:t>
            </a:r>
            <a:r>
              <a:rPr kumimoji="1" lang="en-US" altLang="zh-CN" sz="2400" i="1" baseline="-25000" dirty="0">
                <a:latin typeface="Times New Roman" panose="02020603050405020304" pitchFamily="18" charset="0"/>
              </a:rPr>
              <a:t>ji</a:t>
            </a:r>
          </a:p>
        </p:txBody>
      </p:sp>
      <p:sp>
        <p:nvSpPr>
          <p:cNvPr id="115" name="Oval 27"/>
          <p:cNvSpPr>
            <a:spLocks noChangeArrowheads="1"/>
          </p:cNvSpPr>
          <p:nvPr/>
        </p:nvSpPr>
        <p:spPr bwMode="auto">
          <a:xfrm>
            <a:off x="6172200" y="1479376"/>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Oval 28"/>
          <p:cNvSpPr>
            <a:spLocks noChangeArrowheads="1"/>
          </p:cNvSpPr>
          <p:nvPr/>
        </p:nvSpPr>
        <p:spPr bwMode="auto">
          <a:xfrm>
            <a:off x="6172200" y="2317576"/>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 name="Oval 29"/>
          <p:cNvSpPr>
            <a:spLocks noChangeArrowheads="1"/>
          </p:cNvSpPr>
          <p:nvPr/>
        </p:nvSpPr>
        <p:spPr bwMode="auto">
          <a:xfrm>
            <a:off x="6172200" y="3155776"/>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 name="Line 30"/>
          <p:cNvSpPr>
            <a:spLocks noChangeShapeType="1"/>
          </p:cNvSpPr>
          <p:nvPr/>
        </p:nvSpPr>
        <p:spPr bwMode="auto">
          <a:xfrm>
            <a:off x="4876800" y="2622376"/>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 name="Line 31"/>
          <p:cNvSpPr>
            <a:spLocks noChangeShapeType="1"/>
          </p:cNvSpPr>
          <p:nvPr/>
        </p:nvSpPr>
        <p:spPr bwMode="auto">
          <a:xfrm>
            <a:off x="4876800" y="1784176"/>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 name="Line 32"/>
          <p:cNvSpPr>
            <a:spLocks noChangeShapeType="1"/>
          </p:cNvSpPr>
          <p:nvPr/>
        </p:nvSpPr>
        <p:spPr bwMode="auto">
          <a:xfrm>
            <a:off x="4876800" y="3460576"/>
            <a:ext cx="1295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 name="Line 33"/>
          <p:cNvSpPr>
            <a:spLocks noChangeShapeType="1"/>
          </p:cNvSpPr>
          <p:nvPr/>
        </p:nvSpPr>
        <p:spPr bwMode="auto">
          <a:xfrm flipV="1">
            <a:off x="4876800" y="2622376"/>
            <a:ext cx="12954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 name="Line 34"/>
          <p:cNvSpPr>
            <a:spLocks noChangeShapeType="1"/>
          </p:cNvSpPr>
          <p:nvPr/>
        </p:nvSpPr>
        <p:spPr bwMode="auto">
          <a:xfrm flipV="1">
            <a:off x="4876800" y="1784176"/>
            <a:ext cx="12954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 name="Line 35"/>
          <p:cNvSpPr>
            <a:spLocks noChangeShapeType="1"/>
          </p:cNvSpPr>
          <p:nvPr/>
        </p:nvSpPr>
        <p:spPr bwMode="auto">
          <a:xfrm>
            <a:off x="4876800" y="2622376"/>
            <a:ext cx="12954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 name="Line 36"/>
          <p:cNvSpPr>
            <a:spLocks noChangeShapeType="1"/>
          </p:cNvSpPr>
          <p:nvPr/>
        </p:nvSpPr>
        <p:spPr bwMode="auto">
          <a:xfrm flipV="1">
            <a:off x="4876800" y="1784176"/>
            <a:ext cx="1295400" cy="1676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 name="Line 37"/>
          <p:cNvSpPr>
            <a:spLocks noChangeShapeType="1"/>
          </p:cNvSpPr>
          <p:nvPr/>
        </p:nvSpPr>
        <p:spPr bwMode="auto">
          <a:xfrm>
            <a:off x="4876800" y="1784176"/>
            <a:ext cx="12954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 name="Line 38"/>
          <p:cNvSpPr>
            <a:spLocks noChangeShapeType="1"/>
          </p:cNvSpPr>
          <p:nvPr/>
        </p:nvSpPr>
        <p:spPr bwMode="auto">
          <a:xfrm>
            <a:off x="4876800" y="1784176"/>
            <a:ext cx="1295400" cy="1676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 name="Text Box 39"/>
          <p:cNvSpPr txBox="1">
            <a:spLocks noChangeArrowheads="1"/>
          </p:cNvSpPr>
          <p:nvPr/>
        </p:nvSpPr>
        <p:spPr bwMode="auto">
          <a:xfrm>
            <a:off x="5257800" y="1250776"/>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w</a:t>
            </a:r>
            <a:r>
              <a:rPr kumimoji="1" lang="en-US" altLang="zh-CN" sz="2400" i="1" baseline="30000" dirty="0">
                <a:latin typeface="Times New Roman" panose="02020603050405020304" pitchFamily="18" charset="0"/>
              </a:rPr>
              <a:t>2</a:t>
            </a:r>
            <a:r>
              <a:rPr kumimoji="1" lang="en-US" altLang="zh-CN" sz="2400" i="1" baseline="-25000" dirty="0">
                <a:latin typeface="Times New Roman" panose="02020603050405020304" pitchFamily="18" charset="0"/>
              </a:rPr>
              <a:t>kj</a:t>
            </a:r>
          </a:p>
        </p:txBody>
      </p:sp>
      <p:sp>
        <p:nvSpPr>
          <p:cNvPr id="128" name="Line 40"/>
          <p:cNvSpPr>
            <a:spLocks noChangeShapeType="1"/>
          </p:cNvSpPr>
          <p:nvPr/>
        </p:nvSpPr>
        <p:spPr bwMode="auto">
          <a:xfrm>
            <a:off x="6781800" y="1784176"/>
            <a:ext cx="1219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 name="Line 41"/>
          <p:cNvSpPr>
            <a:spLocks noChangeShapeType="1"/>
          </p:cNvSpPr>
          <p:nvPr/>
        </p:nvSpPr>
        <p:spPr bwMode="auto">
          <a:xfrm>
            <a:off x="6781800" y="2622376"/>
            <a:ext cx="1219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 name="Line 42"/>
          <p:cNvSpPr>
            <a:spLocks noChangeShapeType="1"/>
          </p:cNvSpPr>
          <p:nvPr/>
        </p:nvSpPr>
        <p:spPr bwMode="auto">
          <a:xfrm>
            <a:off x="6781800" y="3460576"/>
            <a:ext cx="1219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 name="Text Box 43"/>
          <p:cNvSpPr txBox="1">
            <a:spLocks noChangeArrowheads="1"/>
          </p:cNvSpPr>
          <p:nvPr/>
        </p:nvSpPr>
        <p:spPr bwMode="auto">
          <a:xfrm>
            <a:off x="7185025" y="1326976"/>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y</a:t>
            </a:r>
            <a:r>
              <a:rPr kumimoji="1" lang="en-US" altLang="zh-CN" sz="2400" i="1" baseline="-25000" dirty="0">
                <a:latin typeface="Times New Roman" panose="02020603050405020304" pitchFamily="18" charset="0"/>
              </a:rPr>
              <a:t>1</a:t>
            </a:r>
          </a:p>
        </p:txBody>
      </p:sp>
      <p:sp>
        <p:nvSpPr>
          <p:cNvPr id="132" name="Text Box 44"/>
          <p:cNvSpPr txBox="1">
            <a:spLocks noChangeArrowheads="1"/>
          </p:cNvSpPr>
          <p:nvPr/>
        </p:nvSpPr>
        <p:spPr bwMode="auto">
          <a:xfrm>
            <a:off x="7185025" y="2165176"/>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y</a:t>
            </a:r>
            <a:r>
              <a:rPr kumimoji="1" lang="en-US" altLang="zh-CN" sz="2400" i="1" baseline="-25000" dirty="0">
                <a:latin typeface="Times New Roman" panose="02020603050405020304" pitchFamily="18" charset="0"/>
              </a:rPr>
              <a:t>2</a:t>
            </a:r>
          </a:p>
        </p:txBody>
      </p:sp>
      <p:sp>
        <p:nvSpPr>
          <p:cNvPr id="133" name="Text Box 45"/>
          <p:cNvSpPr txBox="1">
            <a:spLocks noChangeArrowheads="1"/>
          </p:cNvSpPr>
          <p:nvPr/>
        </p:nvSpPr>
        <p:spPr bwMode="auto">
          <a:xfrm>
            <a:off x="7185025" y="3003376"/>
            <a:ext cx="511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i="1" dirty="0">
                <a:latin typeface="Times New Roman" panose="02020603050405020304" pitchFamily="18" charset="0"/>
              </a:rPr>
              <a:t>y</a:t>
            </a:r>
            <a:r>
              <a:rPr kumimoji="1" lang="en-US" altLang="zh-CN" sz="2400" i="1" baseline="-25000" dirty="0">
                <a:latin typeface="Times New Roman" panose="02020603050405020304" pitchFamily="18" charset="0"/>
              </a:rPr>
              <a:t>3</a:t>
            </a:r>
          </a:p>
        </p:txBody>
      </p:sp>
      <p:sp>
        <p:nvSpPr>
          <p:cNvPr id="134" name="Oval 46"/>
          <p:cNvSpPr>
            <a:spLocks noChangeArrowheads="1"/>
          </p:cNvSpPr>
          <p:nvPr/>
        </p:nvSpPr>
        <p:spPr bwMode="auto">
          <a:xfrm>
            <a:off x="2362200" y="3993976"/>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 name="Oval 47"/>
          <p:cNvSpPr>
            <a:spLocks noChangeArrowheads="1"/>
          </p:cNvSpPr>
          <p:nvPr/>
        </p:nvSpPr>
        <p:spPr bwMode="auto">
          <a:xfrm>
            <a:off x="2362200" y="4832176"/>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6" name="Oval 48"/>
          <p:cNvSpPr>
            <a:spLocks noChangeArrowheads="1"/>
          </p:cNvSpPr>
          <p:nvPr/>
        </p:nvSpPr>
        <p:spPr bwMode="auto">
          <a:xfrm>
            <a:off x="2362200" y="5670376"/>
            <a:ext cx="609600" cy="609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 name="Line 49"/>
          <p:cNvSpPr>
            <a:spLocks noChangeShapeType="1"/>
          </p:cNvSpPr>
          <p:nvPr/>
        </p:nvSpPr>
        <p:spPr bwMode="auto">
          <a:xfrm>
            <a:off x="5715000" y="1784176"/>
            <a:ext cx="0" cy="5029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8" name="Line 50"/>
          <p:cNvSpPr>
            <a:spLocks noChangeShapeType="1"/>
          </p:cNvSpPr>
          <p:nvPr/>
        </p:nvSpPr>
        <p:spPr bwMode="auto">
          <a:xfrm>
            <a:off x="5105400" y="3460576"/>
            <a:ext cx="0" cy="3048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Line 51"/>
          <p:cNvSpPr>
            <a:spLocks noChangeShapeType="1"/>
          </p:cNvSpPr>
          <p:nvPr/>
        </p:nvSpPr>
        <p:spPr bwMode="auto">
          <a:xfrm>
            <a:off x="5410200" y="2622376"/>
            <a:ext cx="0" cy="4038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 name="Line 52"/>
          <p:cNvSpPr>
            <a:spLocks noChangeShapeType="1"/>
          </p:cNvSpPr>
          <p:nvPr/>
        </p:nvSpPr>
        <p:spPr bwMode="auto">
          <a:xfrm flipH="1">
            <a:off x="1981200" y="6508576"/>
            <a:ext cx="3124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Line 53"/>
          <p:cNvSpPr>
            <a:spLocks noChangeShapeType="1"/>
          </p:cNvSpPr>
          <p:nvPr/>
        </p:nvSpPr>
        <p:spPr bwMode="auto">
          <a:xfrm flipH="1">
            <a:off x="1676400" y="6660976"/>
            <a:ext cx="3733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Line 54"/>
          <p:cNvSpPr>
            <a:spLocks noChangeShapeType="1"/>
          </p:cNvSpPr>
          <p:nvPr/>
        </p:nvSpPr>
        <p:spPr bwMode="auto">
          <a:xfrm flipH="1">
            <a:off x="1371600" y="6813376"/>
            <a:ext cx="4343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Line 55"/>
          <p:cNvSpPr>
            <a:spLocks noChangeShapeType="1"/>
          </p:cNvSpPr>
          <p:nvPr/>
        </p:nvSpPr>
        <p:spPr bwMode="auto">
          <a:xfrm>
            <a:off x="1981200" y="5975176"/>
            <a:ext cx="0" cy="533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Line 56"/>
          <p:cNvSpPr>
            <a:spLocks noChangeShapeType="1"/>
          </p:cNvSpPr>
          <p:nvPr/>
        </p:nvSpPr>
        <p:spPr bwMode="auto">
          <a:xfrm>
            <a:off x="1676400" y="5136976"/>
            <a:ext cx="0" cy="1524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 name="Line 57"/>
          <p:cNvSpPr>
            <a:spLocks noChangeShapeType="1"/>
          </p:cNvSpPr>
          <p:nvPr/>
        </p:nvSpPr>
        <p:spPr bwMode="auto">
          <a:xfrm>
            <a:off x="1371600" y="4298776"/>
            <a:ext cx="0" cy="2514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 name="Line 58"/>
          <p:cNvSpPr>
            <a:spLocks noChangeShapeType="1"/>
          </p:cNvSpPr>
          <p:nvPr/>
        </p:nvSpPr>
        <p:spPr bwMode="auto">
          <a:xfrm flipH="1">
            <a:off x="1676400" y="5136976"/>
            <a:ext cx="685800"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 name="Line 59"/>
          <p:cNvSpPr>
            <a:spLocks noChangeShapeType="1"/>
          </p:cNvSpPr>
          <p:nvPr/>
        </p:nvSpPr>
        <p:spPr bwMode="auto">
          <a:xfrm flipH="1">
            <a:off x="1981200" y="5975176"/>
            <a:ext cx="381000"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 name="Line 60"/>
          <p:cNvSpPr>
            <a:spLocks noChangeShapeType="1"/>
          </p:cNvSpPr>
          <p:nvPr/>
        </p:nvSpPr>
        <p:spPr bwMode="auto">
          <a:xfrm flipH="1">
            <a:off x="1371600" y="4298776"/>
            <a:ext cx="990600"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Line 61"/>
          <p:cNvSpPr>
            <a:spLocks noChangeShapeType="1"/>
          </p:cNvSpPr>
          <p:nvPr/>
        </p:nvSpPr>
        <p:spPr bwMode="auto">
          <a:xfrm flipV="1">
            <a:off x="2971800" y="3460576"/>
            <a:ext cx="1295400" cy="838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0" name="Line 62"/>
          <p:cNvSpPr>
            <a:spLocks noChangeShapeType="1"/>
          </p:cNvSpPr>
          <p:nvPr/>
        </p:nvSpPr>
        <p:spPr bwMode="auto">
          <a:xfrm flipV="1">
            <a:off x="2971800" y="2622376"/>
            <a:ext cx="1295400" cy="1676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1" name="Line 63"/>
          <p:cNvSpPr>
            <a:spLocks noChangeShapeType="1"/>
          </p:cNvSpPr>
          <p:nvPr/>
        </p:nvSpPr>
        <p:spPr bwMode="auto">
          <a:xfrm flipV="1">
            <a:off x="2971800" y="1784176"/>
            <a:ext cx="1295400" cy="2514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 name="Line 64"/>
          <p:cNvSpPr>
            <a:spLocks noChangeShapeType="1"/>
          </p:cNvSpPr>
          <p:nvPr/>
        </p:nvSpPr>
        <p:spPr bwMode="auto">
          <a:xfrm flipV="1">
            <a:off x="2971800" y="3460576"/>
            <a:ext cx="1295400" cy="1676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 name="Line 65"/>
          <p:cNvSpPr>
            <a:spLocks noChangeShapeType="1"/>
          </p:cNvSpPr>
          <p:nvPr/>
        </p:nvSpPr>
        <p:spPr bwMode="auto">
          <a:xfrm flipV="1">
            <a:off x="2971800" y="2622376"/>
            <a:ext cx="1295400" cy="2514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Line 66"/>
          <p:cNvSpPr>
            <a:spLocks noChangeShapeType="1"/>
          </p:cNvSpPr>
          <p:nvPr/>
        </p:nvSpPr>
        <p:spPr bwMode="auto">
          <a:xfrm flipV="1">
            <a:off x="2971800" y="1784176"/>
            <a:ext cx="1295400" cy="3352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Line 67"/>
          <p:cNvSpPr>
            <a:spLocks noChangeShapeType="1"/>
          </p:cNvSpPr>
          <p:nvPr/>
        </p:nvSpPr>
        <p:spPr bwMode="auto">
          <a:xfrm flipV="1">
            <a:off x="2971800" y="1784176"/>
            <a:ext cx="1295400" cy="4191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 name="Line 68"/>
          <p:cNvSpPr>
            <a:spLocks noChangeShapeType="1"/>
          </p:cNvSpPr>
          <p:nvPr/>
        </p:nvSpPr>
        <p:spPr bwMode="auto">
          <a:xfrm flipV="1">
            <a:off x="2971800" y="2622376"/>
            <a:ext cx="1295400" cy="3352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7" name="Line 69"/>
          <p:cNvSpPr>
            <a:spLocks noChangeShapeType="1"/>
          </p:cNvSpPr>
          <p:nvPr/>
        </p:nvSpPr>
        <p:spPr bwMode="auto">
          <a:xfrm flipV="1">
            <a:off x="2971800" y="3460576"/>
            <a:ext cx="1295400" cy="2514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 name="文本占位符 3"/>
          <p:cNvSpPr>
            <a:spLocks noGrp="1"/>
          </p:cNvSpPr>
          <p:nvPr>
            <p:ph type="body" sz="quarter" idx="14"/>
          </p:nvPr>
        </p:nvSpPr>
        <p:spPr>
          <a:xfrm>
            <a:off x="6444209" y="51135"/>
            <a:ext cx="2520280" cy="433387"/>
          </a:xfrm>
        </p:spPr>
        <p:txBody>
          <a:bodyPr/>
          <a:lstStyle/>
          <a:p>
            <a:endParaRPr lang="zh-CN" altLang="en-US" dirty="0"/>
          </a:p>
        </p:txBody>
      </p:sp>
    </p:spTree>
    <p:extLst>
      <p:ext uri="{BB962C8B-B14F-4D97-AF65-F5344CB8AC3E}">
        <p14:creationId xmlns:p14="http://schemas.microsoft.com/office/powerpoint/2010/main" val="4082164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808"/>
            <a:ext cx="8229600" cy="710292"/>
          </a:xfrm>
        </p:spPr>
        <p:txBody>
          <a:bodyPr/>
          <a:lstStyle/>
          <a:p>
            <a:r>
              <a:rPr lang="zh-CN" altLang="en-US" dirty="0"/>
              <a:t>霍普菲尔德网络</a:t>
            </a:r>
          </a:p>
        </p:txBody>
      </p:sp>
      <p:sp>
        <p:nvSpPr>
          <p:cNvPr id="3" name="文本占位符 2"/>
          <p:cNvSpPr>
            <a:spLocks noGrp="1"/>
          </p:cNvSpPr>
          <p:nvPr>
            <p:ph type="body" sz="quarter" idx="13"/>
          </p:nvPr>
        </p:nvSpPr>
        <p:spPr/>
        <p:txBody>
          <a:bodyPr/>
          <a:lstStyle/>
          <a:p>
            <a:r>
              <a:rPr lang="zh-CN" altLang="en-US" dirty="0"/>
              <a:t>人工神经网络简介</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19</a:t>
            </a:fld>
            <a:endParaRPr lang="en-US" altLang="zh-CN" dirty="0"/>
          </a:p>
        </p:txBody>
      </p:sp>
      <mc:AlternateContent xmlns:mc="http://schemas.openxmlformats.org/markup-compatibility/2006" xmlns:a14="http://schemas.microsoft.com/office/drawing/2010/main">
        <mc:Choice Requires="a14">
          <p:sp>
            <p:nvSpPr>
              <p:cNvPr id="7" name="文本框 6"/>
              <p:cNvSpPr txBox="1"/>
              <p:nvPr/>
            </p:nvSpPr>
            <p:spPr>
              <a:xfrm>
                <a:off x="1400009" y="4376282"/>
                <a:ext cx="3444020" cy="1459887"/>
              </a:xfrm>
              <a:prstGeom prst="rect">
                <a:avLst/>
              </a:prstGeom>
              <a:noFill/>
            </p:spPr>
            <p:txBody>
              <a:bodyPr wrap="none" rtlCol="0">
                <a:spAutoFit/>
              </a:bodyPr>
              <a:lstStyle/>
              <a:p>
                <a:pPr algn="dist"/>
                <a14:m>
                  <m:oMathPara xmlns:m="http://schemas.openxmlformats.org/officeDocument/2006/math">
                    <m:oMathParaPr>
                      <m:jc m:val="left"/>
                    </m:oMathParaPr>
                    <m:oMath xmlns:m="http://schemas.openxmlformats.org/officeDocument/2006/math">
                      <m:d>
                        <m:dPr>
                          <m:begChr m:val="{"/>
                          <m:endChr m:val=""/>
                          <m:ctrlPr>
                            <a:rPr lang="en-US" altLang="zh-CN" sz="2400" i="1" smtClean="0">
                              <a:latin typeface="Cambria Math" panose="02040503050406030204" pitchFamily="18" charset="0"/>
                            </a:rPr>
                          </m:ctrlPr>
                        </m:dPr>
                        <m:e>
                          <m:eqArr>
                            <m:eqArrPr>
                              <m:ctrlPr>
                                <a:rPr lang="en-US" altLang="zh-CN" sz="2400" i="1" smtClean="0">
                                  <a:latin typeface="Cambria Math" panose="02040503050406030204" pitchFamily="18" charset="0"/>
                                </a:rPr>
                              </m:ctrlPr>
                            </m:eqArr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𝒔</m:t>
                                  </m:r>
                                </m:e>
                                <m:sub>
                                  <m:r>
                                    <a:rPr lang="en-US" altLang="zh-CN" sz="2400" i="1">
                                      <a:latin typeface="Cambria Math" panose="02040503050406030204" pitchFamily="18" charset="0"/>
                                    </a:rPr>
                                    <m:t>𝒊</m:t>
                                  </m:r>
                                </m:sub>
                              </m:sSub>
                              <m:r>
                                <a:rPr lang="en-US" altLang="zh-CN" sz="2400" i="1">
                                  <a:latin typeface="Cambria Math" panose="02040503050406030204" pitchFamily="18" charset="0"/>
                                </a:rPr>
                                <m:t>=</m:t>
                              </m:r>
                              <m:nary>
                                <m:naryPr>
                                  <m:chr m:val="∑"/>
                                  <m:limLoc m:val="subSup"/>
                                  <m:ctrlPr>
                                    <a:rPr lang="en-US" altLang="zh-CN" sz="2400" i="1">
                                      <a:latin typeface="Cambria Math" panose="02040503050406030204" pitchFamily="18" charset="0"/>
                                    </a:rPr>
                                  </m:ctrlPr>
                                </m:naryPr>
                                <m:sub>
                                  <m:r>
                                    <m:rPr>
                                      <m:brk m:alnAt="25"/>
                                    </m:rPr>
                                    <a:rPr lang="en-US" altLang="zh-CN" sz="2400" i="1">
                                      <a:latin typeface="Cambria Math" panose="02040503050406030204" pitchFamily="18" charset="0"/>
                                    </a:rPr>
                                    <m:t>𝒋</m:t>
                                  </m:r>
                                  <m:r>
                                    <a:rPr lang="en-US" altLang="zh-CN" sz="2400" i="1">
                                      <a:latin typeface="Cambria Math" panose="02040503050406030204" pitchFamily="18" charset="0"/>
                                    </a:rPr>
                                    <m:t>=</m:t>
                                  </m:r>
                                  <m:r>
                                    <a:rPr lang="en-US" altLang="zh-CN" sz="2400" i="1">
                                      <a:latin typeface="Cambria Math" panose="02040503050406030204" pitchFamily="18" charset="0"/>
                                    </a:rPr>
                                    <m:t>𝟏</m:t>
                                  </m:r>
                                </m:sub>
                                <m:sup>
                                  <m:r>
                                    <a:rPr lang="en-US" altLang="zh-CN" sz="2400" i="1">
                                      <a:latin typeface="Cambria Math" panose="02040503050406030204" pitchFamily="18" charset="0"/>
                                    </a:rPr>
                                    <m:t>𝒏</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𝒘</m:t>
                                      </m:r>
                                    </m:e>
                                    <m:sub>
                                      <m:r>
                                        <a:rPr lang="en-US" altLang="zh-CN" sz="2400" i="1">
                                          <a:latin typeface="Cambria Math" panose="02040503050406030204" pitchFamily="18" charset="0"/>
                                        </a:rPr>
                                        <m:t>𝒊𝒋</m:t>
                                      </m:r>
                                    </m:sub>
                                  </m:sSub>
                                </m:e>
                              </m:nary>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𝒋</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𝜽</m:t>
                                  </m:r>
                                </m:e>
                                <m:sub>
                                  <m:r>
                                    <a:rPr lang="en-US" altLang="zh-CN" sz="2400" i="1">
                                      <a:latin typeface="Cambria Math" panose="02040503050406030204" pitchFamily="18" charset="0"/>
                                    </a:rPr>
                                    <m:t>𝒊</m:t>
                                  </m:r>
                                </m:sub>
                              </m:sSub>
                              <m:r>
                                <m:rPr>
                                  <m:nor/>
                                </m:rPr>
                                <a:rPr lang="zh-CN" altLang="en-US" sz="2400" dirty="0"/>
                                <m:t> </m:t>
                              </m:r>
                            </m:e>
                            <m:e>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𝝋</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rPr>
                                <m:t>)</m:t>
                              </m:r>
                            </m:e>
                          </m:eqArr>
                        </m:e>
                      </m:d>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400009" y="4376282"/>
                <a:ext cx="3444020" cy="1459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605272" y="5001049"/>
                <a:ext cx="145065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𝒊𝒊</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5605272" y="5001049"/>
                <a:ext cx="1450654" cy="52322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22626" y="5742539"/>
                <a:ext cx="8503482" cy="530915"/>
              </a:xfrm>
              <a:prstGeom prst="rect">
                <a:avLst/>
              </a:prstGeom>
              <a:noFill/>
            </p:spPr>
            <p:txBody>
              <a:bodyPr wrap="none" rtlCol="0">
                <a:spAutoFit/>
              </a:bodyPr>
              <a:lstStyle/>
              <a:p>
                <a:r>
                  <a:rPr lang="zh-CN" altLang="en-US" dirty="0"/>
                  <a:t>输入为网络初始状态</a:t>
                </a:r>
                <a14:m>
                  <m:oMath xmlns:m="http://schemas.openxmlformats.org/officeDocument/2006/math">
                    <m:r>
                      <a:rPr lang="en-US" altLang="zh-CN" b="1" i="1" smtClean="0">
                        <a:latin typeface="Cambria Math" panose="02040503050406030204" pitchFamily="18" charset="0"/>
                      </a:rPr>
                      <m:t>𝒙</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𝟎</m:t>
                        </m:r>
                      </m:e>
                    </m:d>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d>
                          <m:dPr>
                            <m:begChr m:val="["/>
                            <m:endChr m:val="]"/>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𝟎</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𝟎</m:t>
                                </m:r>
                              </m:e>
                            </m:d>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1" i="1" smtClean="0">
                                    <a:latin typeface="Cambria Math" panose="02040503050406030204" pitchFamily="18" charset="0"/>
                                    <a:ea typeface="Cambria Math" panose="02040503050406030204" pitchFamily="18" charset="0"/>
                                  </a:rPr>
                                  <m:t>𝒏</m:t>
                                </m:r>
                              </m:sub>
                            </m:sSub>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r>
                              <a:rPr lang="en-US" altLang="zh-CN" b="1" i="1" smtClean="0">
                                <a:latin typeface="Cambria Math" panose="02040503050406030204" pitchFamily="18" charset="0"/>
                                <a:ea typeface="Cambria Math" panose="02040503050406030204" pitchFamily="18" charset="0"/>
                              </a:rPr>
                              <m:t>)</m:t>
                            </m:r>
                          </m:e>
                        </m:d>
                      </m:e>
                      <m:sup>
                        <m:r>
                          <a:rPr lang="en-US" altLang="zh-CN" b="1" i="1" smtClean="0">
                            <a:latin typeface="Cambria Math" panose="02040503050406030204" pitchFamily="18" charset="0"/>
                          </a:rPr>
                          <m:t>𝑻</m:t>
                        </m:r>
                      </m:sup>
                    </m:sSup>
                  </m:oMath>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22626" y="5742539"/>
                <a:ext cx="8503482" cy="530915"/>
              </a:xfrm>
              <a:prstGeom prst="rect">
                <a:avLst/>
              </a:prstGeom>
              <a:blipFill rotWithShape="0">
                <a:blip r:embed="rId5"/>
                <a:stretch>
                  <a:fillRect l="-1434" t="-13793" b="-275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622626" y="6273454"/>
                <a:ext cx="5707973" cy="523220"/>
              </a:xfrm>
              <a:prstGeom prst="rect">
                <a:avLst/>
              </a:prstGeom>
              <a:noFill/>
            </p:spPr>
            <p:txBody>
              <a:bodyPr wrap="none" rtlCol="0">
                <a:spAutoFit/>
              </a:bodyPr>
              <a:lstStyle/>
              <a:p>
                <a:r>
                  <a:rPr lang="zh-CN" altLang="en-US" dirty="0"/>
                  <a:t>输出为网络的稳定状态</a:t>
                </a:r>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1" i="1" smtClean="0">
                                <a:latin typeface="Cambria Math" panose="02040503050406030204" pitchFamily="18" charset="0"/>
                              </a:rPr>
                              <m:t>𝒌</m:t>
                            </m:r>
                            <m:r>
                              <a:rPr lang="en-US" altLang="zh-CN" b="1" i="1" smtClean="0">
                                <a:latin typeface="Cambria Math" panose="02040503050406030204" pitchFamily="18" charset="0"/>
                                <a:ea typeface="Cambria Math" panose="02040503050406030204" pitchFamily="18" charset="0"/>
                              </a:rPr>
                              <m:t>→∞</m:t>
                            </m:r>
                          </m:lim>
                        </m:limLow>
                      </m:fName>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e>
                    </m:func>
                  </m:oMath>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622626" y="6273454"/>
                <a:ext cx="5707973" cy="523220"/>
              </a:xfrm>
              <a:prstGeom prst="rect">
                <a:avLst/>
              </a:prstGeom>
              <a:blipFill rotWithShape="0">
                <a:blip r:embed="rId6"/>
                <a:stretch>
                  <a:fillRect l="-2137" t="-15116" b="-27907"/>
                </a:stretch>
              </a:blipFill>
            </p:spPr>
            <p:txBody>
              <a:bodyPr/>
              <a:lstStyle/>
              <a:p>
                <a:r>
                  <a:rPr lang="zh-CN" altLang="en-US">
                    <a:noFill/>
                  </a:rPr>
                  <a:t> </a:t>
                </a:r>
              </a:p>
            </p:txBody>
          </p:sp>
        </mc:Fallback>
      </mc:AlternateContent>
      <p:grpSp>
        <p:nvGrpSpPr>
          <p:cNvPr id="6" name="Group 5"/>
          <p:cNvGrpSpPr/>
          <p:nvPr/>
        </p:nvGrpSpPr>
        <p:grpSpPr>
          <a:xfrm>
            <a:off x="1282109" y="1272312"/>
            <a:ext cx="6444311" cy="3039303"/>
            <a:chOff x="1282109" y="1272312"/>
            <a:chExt cx="6444311" cy="3039303"/>
          </a:xfrm>
        </p:grpSpPr>
        <p:sp>
          <p:nvSpPr>
            <p:cNvPr id="11" name="椭圆 10"/>
            <p:cNvSpPr/>
            <p:nvPr/>
          </p:nvSpPr>
          <p:spPr>
            <a:xfrm>
              <a:off x="2938293" y="2792723"/>
              <a:ext cx="410376"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763664" y="2792723"/>
              <a:ext cx="410376"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589035" y="2786659"/>
              <a:ext cx="410376" cy="43204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2362229" y="3585141"/>
              <a:ext cx="37028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858173" y="3945181"/>
              <a:ext cx="4936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282109" y="4305221"/>
              <a:ext cx="3708760" cy="6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2362229" y="2433013"/>
              <a:ext cx="0" cy="11521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1" idx="0"/>
            </p:cNvCxnSpPr>
            <p:nvPr/>
          </p:nvCxnSpPr>
          <p:spPr>
            <a:xfrm flipV="1">
              <a:off x="3143481" y="1568257"/>
              <a:ext cx="0" cy="12244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362229" y="2433013"/>
              <a:ext cx="781252" cy="0"/>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4990869" y="1568257"/>
              <a:ext cx="0" cy="12244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6824317" y="1562193"/>
              <a:ext cx="0" cy="12244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1858173" y="2174426"/>
              <a:ext cx="0" cy="1770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858173" y="2174426"/>
              <a:ext cx="3132696" cy="0"/>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282109" y="1856949"/>
              <a:ext cx="5542208" cy="0"/>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282109" y="1856949"/>
              <a:ext cx="0" cy="2448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endCxn id="13" idx="4"/>
            </p:cNvCxnSpPr>
            <p:nvPr/>
          </p:nvCxnSpPr>
          <p:spPr>
            <a:xfrm flipV="1">
              <a:off x="6794223" y="3218707"/>
              <a:ext cx="0" cy="7264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endCxn id="13" idx="3"/>
            </p:cNvCxnSpPr>
            <p:nvPr/>
          </p:nvCxnSpPr>
          <p:spPr>
            <a:xfrm flipV="1">
              <a:off x="6065044" y="3155435"/>
              <a:ext cx="584089" cy="4265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endCxn id="13" idx="5"/>
            </p:cNvCxnSpPr>
            <p:nvPr/>
          </p:nvCxnSpPr>
          <p:spPr>
            <a:xfrm flipH="1" flipV="1">
              <a:off x="6939313" y="3155435"/>
              <a:ext cx="290958" cy="213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endCxn id="12" idx="5"/>
            </p:cNvCxnSpPr>
            <p:nvPr/>
          </p:nvCxnSpPr>
          <p:spPr>
            <a:xfrm flipH="1" flipV="1">
              <a:off x="5113942" y="3161499"/>
              <a:ext cx="309866" cy="207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endCxn id="11" idx="5"/>
            </p:cNvCxnSpPr>
            <p:nvPr/>
          </p:nvCxnSpPr>
          <p:spPr>
            <a:xfrm flipH="1" flipV="1">
              <a:off x="3288571" y="3161499"/>
              <a:ext cx="306630" cy="1779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2" idx="4"/>
            </p:cNvCxnSpPr>
            <p:nvPr/>
          </p:nvCxnSpPr>
          <p:spPr>
            <a:xfrm flipH="1" flipV="1">
              <a:off x="4968852" y="3224771"/>
              <a:ext cx="22017" cy="108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endCxn id="11" idx="4"/>
            </p:cNvCxnSpPr>
            <p:nvPr/>
          </p:nvCxnSpPr>
          <p:spPr>
            <a:xfrm flipV="1">
              <a:off x="3143481" y="3224771"/>
              <a:ext cx="0" cy="108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endCxn id="12" idx="3"/>
            </p:cNvCxnSpPr>
            <p:nvPr/>
          </p:nvCxnSpPr>
          <p:spPr>
            <a:xfrm flipV="1">
              <a:off x="4326198" y="3161499"/>
              <a:ext cx="497564" cy="420445"/>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endCxn id="11" idx="3"/>
            </p:cNvCxnSpPr>
            <p:nvPr/>
          </p:nvCxnSpPr>
          <p:spPr>
            <a:xfrm flipV="1">
              <a:off x="2218213" y="3161499"/>
              <a:ext cx="780178" cy="783682"/>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文本框 61"/>
                <p:cNvSpPr txBox="1"/>
                <p:nvPr/>
              </p:nvSpPr>
              <p:spPr>
                <a:xfrm>
                  <a:off x="2324488" y="2989302"/>
                  <a:ext cx="685829"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𝒘</m:t>
                            </m:r>
                          </m:e>
                          <m:sub>
                            <m:r>
                              <a:rPr lang="en-US" altLang="zh-CN" sz="2000" b="1" i="1" smtClean="0">
                                <a:solidFill>
                                  <a:schemeClr val="tx1"/>
                                </a:solidFill>
                                <a:latin typeface="Cambria Math" panose="02040503050406030204" pitchFamily="18" charset="0"/>
                              </a:rPr>
                              <m:t>𝟏𝟐</m:t>
                            </m:r>
                          </m:sub>
                        </m:sSub>
                      </m:oMath>
                    </m:oMathPara>
                  </a14:m>
                  <a:endParaRPr lang="zh-CN" altLang="en-US" dirty="0"/>
                </a:p>
              </p:txBody>
            </p:sp>
          </mc:Choice>
          <mc:Fallback xmlns="">
            <p:sp>
              <p:nvSpPr>
                <p:cNvPr id="62" name="文本框 61"/>
                <p:cNvSpPr txBox="1">
                  <a:spLocks noRot="1" noChangeAspect="1" noMove="1" noResize="1" noEditPoints="1" noAdjustHandles="1" noChangeArrowheads="1" noChangeShapeType="1" noTextEdit="1"/>
                </p:cNvSpPr>
                <p:nvPr/>
              </p:nvSpPr>
              <p:spPr>
                <a:xfrm>
                  <a:off x="2324488" y="2989302"/>
                  <a:ext cx="685829" cy="400110"/>
                </a:xfrm>
                <a:prstGeom prst="rect">
                  <a:avLst/>
                </a:prstGeom>
                <a:blipFill>
                  <a:blip r:embed="rId7"/>
                  <a:stretch>
                    <a:fillRect b="-303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3065456" y="3528416"/>
                  <a:ext cx="695447"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𝒘</m:t>
                            </m:r>
                          </m:e>
                          <m:sub>
                            <m:r>
                              <a:rPr lang="en-US" altLang="zh-CN" sz="2000" b="1" i="1" smtClean="0">
                                <a:solidFill>
                                  <a:schemeClr val="tx1"/>
                                </a:solidFill>
                                <a:latin typeface="Cambria Math" panose="02040503050406030204" pitchFamily="18" charset="0"/>
                              </a:rPr>
                              <m:t>𝟏</m:t>
                            </m:r>
                            <m:r>
                              <a:rPr lang="en-US" altLang="zh-CN" sz="2000" b="1" i="1" smtClean="0">
                                <a:solidFill>
                                  <a:schemeClr val="tx1"/>
                                </a:solidFill>
                                <a:latin typeface="Cambria Math" panose="02040503050406030204" pitchFamily="18" charset="0"/>
                              </a:rPr>
                              <m:t>𝒏</m:t>
                            </m:r>
                          </m:sub>
                        </m:sSub>
                      </m:oMath>
                    </m:oMathPara>
                  </a14:m>
                  <a:endParaRPr lang="zh-CN" altLang="en-US" dirty="0"/>
                </a:p>
              </p:txBody>
            </p:sp>
          </mc:Choice>
          <mc:Fallback xmlns="">
            <p:sp>
              <p:nvSpPr>
                <p:cNvPr id="63" name="文本框 62"/>
                <p:cNvSpPr txBox="1">
                  <a:spLocks noRot="1" noChangeAspect="1" noMove="1" noResize="1" noEditPoints="1" noAdjustHandles="1" noChangeArrowheads="1" noChangeShapeType="1" noTextEdit="1"/>
                </p:cNvSpPr>
                <p:nvPr/>
              </p:nvSpPr>
              <p:spPr>
                <a:xfrm>
                  <a:off x="3065456" y="3528416"/>
                  <a:ext cx="695447" cy="400110"/>
                </a:xfrm>
                <a:prstGeom prst="rect">
                  <a:avLst/>
                </a:prstGeom>
                <a:blipFill>
                  <a:blip r:embed="rId8"/>
                  <a:stretch>
                    <a:fillRect b="-307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p:cNvSpPr txBox="1"/>
                <p:nvPr/>
              </p:nvSpPr>
              <p:spPr>
                <a:xfrm>
                  <a:off x="3300497" y="2894158"/>
                  <a:ext cx="595035"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oMath>
                    </m:oMathPara>
                  </a14:m>
                  <a:endParaRPr lang="zh-CN" altLang="en-US" dirty="0"/>
                </a:p>
              </p:txBody>
            </p:sp>
          </mc:Choice>
          <mc:Fallback xmlns="">
            <p:sp>
              <p:nvSpPr>
                <p:cNvPr id="64" name="文本框 63"/>
                <p:cNvSpPr txBox="1">
                  <a:spLocks noRot="1" noChangeAspect="1" noMove="1" noResize="1" noEditPoints="1" noAdjustHandles="1" noChangeArrowheads="1" noChangeShapeType="1" noTextEdit="1"/>
                </p:cNvSpPr>
                <p:nvPr/>
              </p:nvSpPr>
              <p:spPr>
                <a:xfrm>
                  <a:off x="3300497" y="2894158"/>
                  <a:ext cx="595035" cy="400110"/>
                </a:xfrm>
                <a:prstGeom prst="rect">
                  <a:avLst/>
                </a:prstGeom>
                <a:blipFill>
                  <a:blip r:embed="rId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3456339" y="3153230"/>
                  <a:ext cx="531940"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b="1" i="1" smtClean="0">
                                <a:latin typeface="Cambria Math" panose="02040503050406030204" pitchFamily="18" charset="0"/>
                              </a:rPr>
                              <m:t>𝜽</m:t>
                            </m:r>
                          </m:e>
                          <m:sub>
                            <m:r>
                              <a:rPr lang="en-US" altLang="zh-CN" sz="2000" b="1" i="1" smtClean="0">
                                <a:latin typeface="Cambria Math" panose="02040503050406030204" pitchFamily="18" charset="0"/>
                              </a:rPr>
                              <m:t>𝟏</m:t>
                            </m:r>
                          </m:sub>
                        </m:sSub>
                      </m:oMath>
                    </m:oMathPara>
                  </a14:m>
                  <a:endParaRPr lang="zh-CN" altLang="en-US" dirty="0"/>
                </a:p>
              </p:txBody>
            </p:sp>
          </mc:Choice>
          <mc:Fallback xmlns="">
            <p:sp>
              <p:nvSpPr>
                <p:cNvPr id="65" name="文本框 64"/>
                <p:cNvSpPr txBox="1">
                  <a:spLocks noRot="1" noChangeAspect="1" noMove="1" noResize="1" noEditPoints="1" noAdjustHandles="1" noChangeArrowheads="1" noChangeShapeType="1" noTextEdit="1"/>
                </p:cNvSpPr>
                <p:nvPr/>
              </p:nvSpPr>
              <p:spPr>
                <a:xfrm>
                  <a:off x="3456339" y="3153230"/>
                  <a:ext cx="531940" cy="400110"/>
                </a:xfrm>
                <a:prstGeom prst="rect">
                  <a:avLst/>
                </a:prstGeom>
                <a:blipFill>
                  <a:blip r:embed="rId10"/>
                  <a:stretch>
                    <a:fillRect b="-303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p:cNvSpPr txBox="1"/>
                <p:nvPr/>
              </p:nvSpPr>
              <p:spPr>
                <a:xfrm>
                  <a:off x="2398677" y="3582702"/>
                  <a:ext cx="468397"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6" name="文本框 65"/>
                <p:cNvSpPr txBox="1">
                  <a:spLocks noRot="1" noChangeAspect="1" noMove="1" noResize="1" noEditPoints="1" noAdjustHandles="1" noChangeArrowheads="1" noChangeShapeType="1" noTextEdit="1"/>
                </p:cNvSpPr>
                <p:nvPr/>
              </p:nvSpPr>
              <p:spPr>
                <a:xfrm>
                  <a:off x="2398677" y="3582702"/>
                  <a:ext cx="468397" cy="400110"/>
                </a:xfrm>
                <a:prstGeom prst="rect">
                  <a:avLst/>
                </a:prstGeom>
                <a:blipFill>
                  <a:blip r:embed="rId1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p:cNvSpPr txBox="1"/>
                <p:nvPr/>
              </p:nvSpPr>
              <p:spPr>
                <a:xfrm>
                  <a:off x="4538136" y="3277990"/>
                  <a:ext cx="468397"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7" name="文本框 66"/>
                <p:cNvSpPr txBox="1">
                  <a:spLocks noRot="1" noChangeAspect="1" noMove="1" noResize="1" noEditPoints="1" noAdjustHandles="1" noChangeArrowheads="1" noChangeShapeType="1" noTextEdit="1"/>
                </p:cNvSpPr>
                <p:nvPr/>
              </p:nvSpPr>
              <p:spPr>
                <a:xfrm>
                  <a:off x="4538136" y="3277990"/>
                  <a:ext cx="468397" cy="400110"/>
                </a:xfrm>
                <a:prstGeom prst="rect">
                  <a:avLst/>
                </a:prstGeom>
                <a:blipFill>
                  <a:blip r:embed="rId1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p:cNvSpPr txBox="1"/>
                <p:nvPr/>
              </p:nvSpPr>
              <p:spPr>
                <a:xfrm>
                  <a:off x="6863972" y="3327842"/>
                  <a:ext cx="468397"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8" name="文本框 67"/>
                <p:cNvSpPr txBox="1">
                  <a:spLocks noRot="1" noChangeAspect="1" noMove="1" noResize="1" noEditPoints="1" noAdjustHandles="1" noChangeArrowheads="1" noChangeShapeType="1" noTextEdit="1"/>
                </p:cNvSpPr>
                <p:nvPr/>
              </p:nvSpPr>
              <p:spPr>
                <a:xfrm>
                  <a:off x="6863972" y="3327842"/>
                  <a:ext cx="468397" cy="400110"/>
                </a:xfrm>
                <a:prstGeom prst="rect">
                  <a:avLst/>
                </a:prstGeom>
                <a:blipFill>
                  <a:blip r:embed="rId1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p:cNvSpPr txBox="1"/>
                <p:nvPr/>
              </p:nvSpPr>
              <p:spPr>
                <a:xfrm>
                  <a:off x="4130850" y="3012270"/>
                  <a:ext cx="685829"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𝒘</m:t>
                            </m:r>
                          </m:e>
                          <m:sub>
                            <m:r>
                              <a:rPr lang="en-US" altLang="zh-CN" sz="2000" b="1" i="1" smtClean="0">
                                <a:solidFill>
                                  <a:schemeClr val="tx1"/>
                                </a:solidFill>
                                <a:latin typeface="Cambria Math" panose="02040503050406030204" pitchFamily="18" charset="0"/>
                              </a:rPr>
                              <m:t>𝟐𝟏</m:t>
                            </m:r>
                          </m:sub>
                        </m:sSub>
                      </m:oMath>
                    </m:oMathPara>
                  </a14:m>
                  <a:endParaRPr lang="zh-CN" altLang="en-US" dirty="0"/>
                </a:p>
              </p:txBody>
            </p:sp>
          </mc:Choice>
          <mc:Fallback xmlns="">
            <p:sp>
              <p:nvSpPr>
                <p:cNvPr id="69" name="文本框 68"/>
                <p:cNvSpPr txBox="1">
                  <a:spLocks noRot="1" noChangeAspect="1" noMove="1" noResize="1" noEditPoints="1" noAdjustHandles="1" noChangeArrowheads="1" noChangeShapeType="1" noTextEdit="1"/>
                </p:cNvSpPr>
                <p:nvPr/>
              </p:nvSpPr>
              <p:spPr>
                <a:xfrm>
                  <a:off x="4130850" y="3012270"/>
                  <a:ext cx="685829" cy="400110"/>
                </a:xfrm>
                <a:prstGeom prst="rect">
                  <a:avLst/>
                </a:prstGeom>
                <a:blipFill>
                  <a:blip r:embed="rId14"/>
                  <a:stretch>
                    <a:fillRect b="-303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p:cNvSpPr txBox="1"/>
                <p:nvPr/>
              </p:nvSpPr>
              <p:spPr>
                <a:xfrm>
                  <a:off x="4886946" y="3540684"/>
                  <a:ext cx="695447"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𝒘</m:t>
                            </m:r>
                          </m:e>
                          <m:sub>
                            <m:r>
                              <a:rPr lang="en-US" altLang="zh-CN" sz="2000" b="1" i="1" smtClean="0">
                                <a:solidFill>
                                  <a:schemeClr val="tx1"/>
                                </a:solidFill>
                                <a:latin typeface="Cambria Math" panose="02040503050406030204" pitchFamily="18" charset="0"/>
                              </a:rPr>
                              <m:t>𝟐</m:t>
                            </m:r>
                            <m:r>
                              <a:rPr lang="en-US" altLang="zh-CN" sz="2000" b="1" i="1" smtClean="0">
                                <a:solidFill>
                                  <a:schemeClr val="tx1"/>
                                </a:solidFill>
                                <a:latin typeface="Cambria Math" panose="02040503050406030204" pitchFamily="18" charset="0"/>
                              </a:rPr>
                              <m:t>𝒏</m:t>
                            </m:r>
                          </m:sub>
                        </m:sSub>
                      </m:oMath>
                    </m:oMathPara>
                  </a14:m>
                  <a:endParaRPr lang="zh-CN" altLang="en-US" dirty="0"/>
                </a:p>
              </p:txBody>
            </p:sp>
          </mc:Choice>
          <mc:Fallback xmlns="">
            <p:sp>
              <p:nvSpPr>
                <p:cNvPr id="70" name="文本框 69"/>
                <p:cNvSpPr txBox="1">
                  <a:spLocks noRot="1" noChangeAspect="1" noMove="1" noResize="1" noEditPoints="1" noAdjustHandles="1" noChangeArrowheads="1" noChangeShapeType="1" noTextEdit="1"/>
                </p:cNvSpPr>
                <p:nvPr/>
              </p:nvSpPr>
              <p:spPr>
                <a:xfrm>
                  <a:off x="4886946" y="3540684"/>
                  <a:ext cx="695447" cy="400110"/>
                </a:xfrm>
                <a:prstGeom prst="rect">
                  <a:avLst/>
                </a:prstGeom>
                <a:blipFill>
                  <a:blip r:embed="rId15"/>
                  <a:stretch>
                    <a:fillRect b="-307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p:cNvSpPr txBox="1"/>
                <p:nvPr/>
              </p:nvSpPr>
              <p:spPr>
                <a:xfrm>
                  <a:off x="5075681" y="2981994"/>
                  <a:ext cx="595035"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oMath>
                    </m:oMathPara>
                  </a14:m>
                  <a:endParaRPr lang="zh-CN" altLang="en-US" dirty="0"/>
                </a:p>
              </p:txBody>
            </p:sp>
          </mc:Choice>
          <mc:Fallback xmlns="">
            <p:sp>
              <p:nvSpPr>
                <p:cNvPr id="71" name="文本框 70"/>
                <p:cNvSpPr txBox="1">
                  <a:spLocks noRot="1" noChangeAspect="1" noMove="1" noResize="1" noEditPoints="1" noAdjustHandles="1" noChangeArrowheads="1" noChangeShapeType="1" noTextEdit="1"/>
                </p:cNvSpPr>
                <p:nvPr/>
              </p:nvSpPr>
              <p:spPr>
                <a:xfrm>
                  <a:off x="5075681" y="2981994"/>
                  <a:ext cx="595035" cy="400110"/>
                </a:xfrm>
                <a:prstGeom prst="rect">
                  <a:avLst/>
                </a:prstGeom>
                <a:blipFill>
                  <a:blip r:embed="rId1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p:cNvSpPr txBox="1"/>
                <p:nvPr/>
              </p:nvSpPr>
              <p:spPr>
                <a:xfrm>
                  <a:off x="5338786" y="3207680"/>
                  <a:ext cx="531940"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b="1" i="1" smtClean="0">
                                <a:latin typeface="Cambria Math" panose="02040503050406030204" pitchFamily="18" charset="0"/>
                              </a:rPr>
                              <m:t>𝜽</m:t>
                            </m:r>
                          </m:e>
                          <m:sub>
                            <m:r>
                              <a:rPr lang="en-US" altLang="zh-CN" sz="2000" b="1" i="1" smtClean="0">
                                <a:latin typeface="Cambria Math" panose="02040503050406030204" pitchFamily="18" charset="0"/>
                              </a:rPr>
                              <m:t>𝟐</m:t>
                            </m:r>
                          </m:sub>
                        </m:sSub>
                      </m:oMath>
                    </m:oMathPara>
                  </a14:m>
                  <a:endParaRPr lang="zh-CN" altLang="en-US" dirty="0"/>
                </a:p>
              </p:txBody>
            </p:sp>
          </mc:Choice>
          <mc:Fallback xmlns="">
            <p:sp>
              <p:nvSpPr>
                <p:cNvPr id="72" name="文本框 71"/>
                <p:cNvSpPr txBox="1">
                  <a:spLocks noRot="1" noChangeAspect="1" noMove="1" noResize="1" noEditPoints="1" noAdjustHandles="1" noChangeArrowheads="1" noChangeShapeType="1" noTextEdit="1"/>
                </p:cNvSpPr>
                <p:nvPr/>
              </p:nvSpPr>
              <p:spPr>
                <a:xfrm>
                  <a:off x="5338786" y="3207680"/>
                  <a:ext cx="531940" cy="400110"/>
                </a:xfrm>
                <a:prstGeom prst="rect">
                  <a:avLst/>
                </a:prstGeom>
                <a:blipFill>
                  <a:blip r:embed="rId17"/>
                  <a:stretch>
                    <a:fillRect b="-303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p:cNvSpPr txBox="1"/>
                <p:nvPr/>
              </p:nvSpPr>
              <p:spPr>
                <a:xfrm>
                  <a:off x="5623962" y="2523092"/>
                  <a:ext cx="468397"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73" name="文本框 72"/>
                <p:cNvSpPr txBox="1">
                  <a:spLocks noRot="1" noChangeAspect="1" noMove="1" noResize="1" noEditPoints="1" noAdjustHandles="1" noChangeArrowheads="1" noChangeShapeType="1" noTextEdit="1"/>
                </p:cNvSpPr>
                <p:nvPr/>
              </p:nvSpPr>
              <p:spPr>
                <a:xfrm>
                  <a:off x="5623962" y="2523092"/>
                  <a:ext cx="468397" cy="400110"/>
                </a:xfrm>
                <a:prstGeom prst="rect">
                  <a:avLst/>
                </a:prstGeom>
                <a:blipFill>
                  <a:blip r:embed="rId1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p:cNvSpPr txBox="1"/>
                <p:nvPr/>
              </p:nvSpPr>
              <p:spPr>
                <a:xfrm>
                  <a:off x="5939425" y="3044095"/>
                  <a:ext cx="695447"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𝒘</m:t>
                            </m:r>
                          </m:e>
                          <m:sub>
                            <m:r>
                              <a:rPr lang="en-US" altLang="zh-CN" sz="2000" b="1" i="1" smtClean="0">
                                <a:solidFill>
                                  <a:schemeClr val="tx1"/>
                                </a:solidFill>
                                <a:latin typeface="Cambria Math" panose="02040503050406030204" pitchFamily="18" charset="0"/>
                              </a:rPr>
                              <m:t>𝒏</m:t>
                            </m:r>
                            <m:r>
                              <a:rPr lang="en-US" altLang="zh-CN" sz="2000" b="1" i="1" smtClean="0">
                                <a:solidFill>
                                  <a:schemeClr val="tx1"/>
                                </a:solidFill>
                                <a:latin typeface="Cambria Math" panose="02040503050406030204" pitchFamily="18" charset="0"/>
                              </a:rPr>
                              <m:t>𝟏</m:t>
                            </m:r>
                          </m:sub>
                        </m:sSub>
                      </m:oMath>
                    </m:oMathPara>
                  </a14:m>
                  <a:endParaRPr lang="zh-CN" altLang="en-US" dirty="0"/>
                </a:p>
              </p:txBody>
            </p:sp>
          </mc:Choice>
          <mc:Fallback xmlns="">
            <p:sp>
              <p:nvSpPr>
                <p:cNvPr id="74" name="文本框 73"/>
                <p:cNvSpPr txBox="1">
                  <a:spLocks noRot="1" noChangeAspect="1" noMove="1" noResize="1" noEditPoints="1" noAdjustHandles="1" noChangeArrowheads="1" noChangeShapeType="1" noTextEdit="1"/>
                </p:cNvSpPr>
                <p:nvPr/>
              </p:nvSpPr>
              <p:spPr>
                <a:xfrm>
                  <a:off x="5939425" y="3044095"/>
                  <a:ext cx="695447" cy="400110"/>
                </a:xfrm>
                <a:prstGeom prst="rect">
                  <a:avLst/>
                </a:prstGeom>
                <a:blipFill>
                  <a:blip r:embed="rId19"/>
                  <a:stretch>
                    <a:fillRect b="-303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p:cNvSpPr txBox="1"/>
                <p:nvPr/>
              </p:nvSpPr>
              <p:spPr>
                <a:xfrm>
                  <a:off x="6301408" y="3436977"/>
                  <a:ext cx="695447"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𝒘</m:t>
                            </m:r>
                          </m:e>
                          <m:sub>
                            <m:r>
                              <a:rPr lang="en-US" altLang="zh-CN" sz="2000" b="1" i="1" smtClean="0">
                                <a:solidFill>
                                  <a:schemeClr val="tx1"/>
                                </a:solidFill>
                                <a:latin typeface="Cambria Math" panose="02040503050406030204" pitchFamily="18" charset="0"/>
                              </a:rPr>
                              <m:t>𝒏</m:t>
                            </m:r>
                            <m:r>
                              <a:rPr lang="en-US" altLang="zh-CN" sz="2000" b="1" i="1" smtClean="0">
                                <a:solidFill>
                                  <a:schemeClr val="tx1"/>
                                </a:solidFill>
                                <a:latin typeface="Cambria Math" panose="02040503050406030204" pitchFamily="18" charset="0"/>
                              </a:rPr>
                              <m:t>𝟐</m:t>
                            </m:r>
                          </m:sub>
                        </m:sSub>
                      </m:oMath>
                    </m:oMathPara>
                  </a14:m>
                  <a:endParaRPr lang="zh-CN" altLang="en-US" dirty="0"/>
                </a:p>
              </p:txBody>
            </p:sp>
          </mc:Choice>
          <mc:Fallback xmlns="">
            <p:sp>
              <p:nvSpPr>
                <p:cNvPr id="75" name="文本框 74"/>
                <p:cNvSpPr txBox="1">
                  <a:spLocks noRot="1" noChangeAspect="1" noMove="1" noResize="1" noEditPoints="1" noAdjustHandles="1" noChangeArrowheads="1" noChangeShapeType="1" noTextEdit="1"/>
                </p:cNvSpPr>
                <p:nvPr/>
              </p:nvSpPr>
              <p:spPr>
                <a:xfrm>
                  <a:off x="6301408" y="3436977"/>
                  <a:ext cx="695447" cy="400110"/>
                </a:xfrm>
                <a:prstGeom prst="rect">
                  <a:avLst/>
                </a:prstGeom>
                <a:blipFill>
                  <a:blip r:embed="rId20"/>
                  <a:stretch>
                    <a:fillRect b="-307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p:cNvSpPr txBox="1"/>
                <p:nvPr/>
              </p:nvSpPr>
              <p:spPr>
                <a:xfrm>
                  <a:off x="6958156" y="2862526"/>
                  <a:ext cx="595035"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oMath>
                    </m:oMathPara>
                  </a14:m>
                  <a:endParaRPr lang="zh-CN" altLang="en-US" dirty="0"/>
                </a:p>
              </p:txBody>
            </p:sp>
          </mc:Choice>
          <mc:Fallback xmlns="">
            <p:sp>
              <p:nvSpPr>
                <p:cNvPr id="78" name="文本框 77"/>
                <p:cNvSpPr txBox="1">
                  <a:spLocks noRot="1" noChangeAspect="1" noMove="1" noResize="1" noEditPoints="1" noAdjustHandles="1" noChangeArrowheads="1" noChangeShapeType="1" noTextEdit="1"/>
                </p:cNvSpPr>
                <p:nvPr/>
              </p:nvSpPr>
              <p:spPr>
                <a:xfrm>
                  <a:off x="6958156" y="2862526"/>
                  <a:ext cx="595035" cy="400110"/>
                </a:xfrm>
                <a:prstGeom prst="rect">
                  <a:avLst/>
                </a:prstGeom>
                <a:blipFill>
                  <a:blip r:embed="rId2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p:cNvSpPr txBox="1"/>
                <p:nvPr/>
              </p:nvSpPr>
              <p:spPr>
                <a:xfrm>
                  <a:off x="7184861" y="3218707"/>
                  <a:ext cx="541559"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b="1" i="1" smtClean="0">
                                <a:latin typeface="Cambria Math" panose="02040503050406030204" pitchFamily="18" charset="0"/>
                              </a:rPr>
                              <m:t>𝜽</m:t>
                            </m:r>
                          </m:e>
                          <m:sub>
                            <m:r>
                              <a:rPr lang="en-US" altLang="zh-CN" sz="2000" b="1" i="1" smtClean="0">
                                <a:latin typeface="Cambria Math" panose="02040503050406030204" pitchFamily="18" charset="0"/>
                              </a:rPr>
                              <m:t>𝒏</m:t>
                            </m:r>
                          </m:sub>
                        </m:sSub>
                      </m:oMath>
                    </m:oMathPara>
                  </a14:m>
                  <a:endParaRPr lang="zh-CN" altLang="en-US" dirty="0"/>
                </a:p>
              </p:txBody>
            </p:sp>
          </mc:Choice>
          <mc:Fallback xmlns="">
            <p:sp>
              <p:nvSpPr>
                <p:cNvPr id="79" name="文本框 78"/>
                <p:cNvSpPr txBox="1">
                  <a:spLocks noRot="1" noChangeAspect="1" noMove="1" noResize="1" noEditPoints="1" noAdjustHandles="1" noChangeArrowheads="1" noChangeShapeType="1" noTextEdit="1"/>
                </p:cNvSpPr>
                <p:nvPr/>
              </p:nvSpPr>
              <p:spPr>
                <a:xfrm>
                  <a:off x="7184861" y="3218707"/>
                  <a:ext cx="541559" cy="400110"/>
                </a:xfrm>
                <a:prstGeom prst="rect">
                  <a:avLst/>
                </a:prstGeom>
                <a:blipFill>
                  <a:blip r:embed="rId2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p:cNvSpPr txBox="1"/>
                <p:nvPr/>
              </p:nvSpPr>
              <p:spPr>
                <a:xfrm>
                  <a:off x="3122019" y="1281822"/>
                  <a:ext cx="519116"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𝟏</m:t>
                            </m:r>
                          </m:sub>
                        </m:sSub>
                      </m:oMath>
                    </m:oMathPara>
                  </a14:m>
                  <a:endParaRPr lang="zh-CN" altLang="en-US" dirty="0"/>
                </a:p>
              </p:txBody>
            </p:sp>
          </mc:Choice>
          <mc:Fallback xmlns="">
            <p:sp>
              <p:nvSpPr>
                <p:cNvPr id="80" name="文本框 79"/>
                <p:cNvSpPr txBox="1">
                  <a:spLocks noRot="1" noChangeAspect="1" noMove="1" noResize="1" noEditPoints="1" noAdjustHandles="1" noChangeArrowheads="1" noChangeShapeType="1" noTextEdit="1"/>
                </p:cNvSpPr>
                <p:nvPr/>
              </p:nvSpPr>
              <p:spPr>
                <a:xfrm>
                  <a:off x="3122019" y="1281822"/>
                  <a:ext cx="519116" cy="400110"/>
                </a:xfrm>
                <a:prstGeom prst="rect">
                  <a:avLst/>
                </a:prstGeom>
                <a:blipFill>
                  <a:blip r:embed="rId23"/>
                  <a:stretch>
                    <a:fillRect b="-303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p:cNvSpPr txBox="1"/>
                <p:nvPr/>
              </p:nvSpPr>
              <p:spPr>
                <a:xfrm>
                  <a:off x="4891868" y="1303264"/>
                  <a:ext cx="519116"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𝟐</m:t>
                            </m:r>
                          </m:sub>
                        </m:sSub>
                      </m:oMath>
                    </m:oMathPara>
                  </a14:m>
                  <a:endParaRPr lang="zh-CN" altLang="en-US" dirty="0"/>
                </a:p>
              </p:txBody>
            </p:sp>
          </mc:Choice>
          <mc:Fallback xmlns="">
            <p:sp>
              <p:nvSpPr>
                <p:cNvPr id="81" name="文本框 80"/>
                <p:cNvSpPr txBox="1">
                  <a:spLocks noRot="1" noChangeAspect="1" noMove="1" noResize="1" noEditPoints="1" noAdjustHandles="1" noChangeArrowheads="1" noChangeShapeType="1" noTextEdit="1"/>
                </p:cNvSpPr>
                <p:nvPr/>
              </p:nvSpPr>
              <p:spPr>
                <a:xfrm>
                  <a:off x="4891868" y="1303264"/>
                  <a:ext cx="519116" cy="400110"/>
                </a:xfrm>
                <a:prstGeom prst="rect">
                  <a:avLst/>
                </a:prstGeom>
                <a:blipFill>
                  <a:blip r:embed="rId24"/>
                  <a:stretch>
                    <a:fillRect b="-307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p:cNvSpPr txBox="1"/>
                <p:nvPr/>
              </p:nvSpPr>
              <p:spPr>
                <a:xfrm>
                  <a:off x="6723733" y="1272312"/>
                  <a:ext cx="528734"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𝒙</m:t>
                            </m:r>
                          </m:e>
                          <m:sub>
                            <m:r>
                              <a:rPr lang="en-US" altLang="zh-CN" sz="2000" b="1" i="1" smtClean="0">
                                <a:latin typeface="Cambria Math" panose="02040503050406030204" pitchFamily="18" charset="0"/>
                              </a:rPr>
                              <m:t>𝒏</m:t>
                            </m:r>
                          </m:sub>
                        </m:sSub>
                      </m:oMath>
                    </m:oMathPara>
                  </a14:m>
                  <a:endParaRPr lang="zh-CN" altLang="en-US" dirty="0"/>
                </a:p>
              </p:txBody>
            </p:sp>
          </mc:Choice>
          <mc:Fallback xmlns="">
            <p:sp>
              <p:nvSpPr>
                <p:cNvPr id="82" name="文本框 81"/>
                <p:cNvSpPr txBox="1">
                  <a:spLocks noRot="1" noChangeAspect="1" noMove="1" noResize="1" noEditPoints="1" noAdjustHandles="1" noChangeArrowheads="1" noChangeShapeType="1" noTextEdit="1"/>
                </p:cNvSpPr>
                <p:nvPr/>
              </p:nvSpPr>
              <p:spPr>
                <a:xfrm>
                  <a:off x="6723733" y="1272312"/>
                  <a:ext cx="528734" cy="400110"/>
                </a:xfrm>
                <a:prstGeom prst="rect">
                  <a:avLst/>
                </a:prstGeom>
                <a:blipFill>
                  <a:blip r:embed="rId25"/>
                  <a:stretch>
                    <a:fillRect/>
                  </a:stretch>
                </a:blipFill>
                <a:ln>
                  <a:noFill/>
                </a:ln>
              </p:spPr>
              <p:txBody>
                <a:bodyPr/>
                <a:lstStyle/>
                <a:p>
                  <a:r>
                    <a:rPr lang="zh-CN" altLang="en-US">
                      <a:noFill/>
                    </a:rPr>
                    <a:t> </a:t>
                  </a:r>
                </a:p>
              </p:txBody>
            </p:sp>
          </mc:Fallback>
        </mc:AlternateContent>
      </p:grpSp>
      <p:sp>
        <p:nvSpPr>
          <p:cNvPr id="55" name="文本占位符 3"/>
          <p:cNvSpPr>
            <a:spLocks noGrp="1"/>
          </p:cNvSpPr>
          <p:nvPr>
            <p:ph type="body" sz="quarter" idx="14"/>
          </p:nvPr>
        </p:nvSpPr>
        <p:spPr>
          <a:xfrm>
            <a:off x="6444209" y="51135"/>
            <a:ext cx="2520280" cy="433387"/>
          </a:xfrm>
        </p:spPr>
        <p:txBody>
          <a:bodyPr/>
          <a:lstStyle/>
          <a:p>
            <a:endParaRPr lang="zh-CN" altLang="en-US" dirty="0"/>
          </a:p>
        </p:txBody>
      </p:sp>
    </p:spTree>
    <p:extLst>
      <p:ext uri="{BB962C8B-B14F-4D97-AF65-F5344CB8AC3E}">
        <p14:creationId xmlns:p14="http://schemas.microsoft.com/office/powerpoint/2010/main" val="1012454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685800" y="1412875"/>
            <a:ext cx="7772400" cy="1143000"/>
          </a:xfrm>
        </p:spPr>
        <p:txBody>
          <a:bodyPr/>
          <a:lstStyle/>
          <a:p>
            <a:pPr eaLnBrk="1" hangingPunct="1"/>
            <a:r>
              <a:rPr lang="zh-CN" altLang="en-US" sz="4800">
                <a:solidFill>
                  <a:srgbClr val="002060"/>
                </a:solidFill>
                <a:latin typeface="微软雅黑" panose="020B0503020204020204" pitchFamily="34" charset="-122"/>
                <a:ea typeface="微软雅黑" panose="020B0503020204020204" pitchFamily="34" charset="-122"/>
              </a:rPr>
              <a:t>神经网络控制</a:t>
            </a:r>
          </a:p>
        </p:txBody>
      </p:sp>
      <p:pic>
        <p:nvPicPr>
          <p:cNvPr id="6147" name="Picture 5" descr="E:\学习\智能控制-信息学院春季\Neural Network\自动化标志.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088" y="11113"/>
            <a:ext cx="1231900" cy="122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a:spLocks noGrp="1" noChangeArrowheads="1"/>
          </p:cNvSpPr>
          <p:nvPr>
            <p:ph type="subTitle" idx="1"/>
          </p:nvPr>
        </p:nvSpPr>
        <p:spPr>
          <a:xfrm>
            <a:off x="1428750" y="2565400"/>
            <a:ext cx="6400800" cy="1439863"/>
          </a:xfrm>
        </p:spPr>
        <p:txBody>
          <a:bodyPr/>
          <a:lstStyle/>
          <a:p>
            <a:pPr eaLnBrk="1" hangingPunct="1">
              <a:buFont typeface="Arial" charset="0"/>
              <a:buNone/>
              <a:defRPr/>
            </a:pPr>
            <a:r>
              <a:rPr kumimoji="1" lang="zh-CN" altLang="en-US" sz="2400" dirty="0">
                <a:solidFill>
                  <a:schemeClr val="tx2">
                    <a:lumMod val="75000"/>
                  </a:schemeClr>
                </a:solidFill>
                <a:latin typeface="Times New Roman" pitchFamily="18" charset="0"/>
                <a:ea typeface="隶书" pitchFamily="49" charset="-122"/>
              </a:rPr>
              <a:t>袁如意 高级工程师</a:t>
            </a:r>
            <a:endParaRPr kumimoji="1" lang="en-US" altLang="zh-CN" sz="2400" dirty="0">
              <a:solidFill>
                <a:schemeClr val="tx2">
                  <a:lumMod val="75000"/>
                </a:schemeClr>
              </a:solidFill>
              <a:latin typeface="Times New Roman" pitchFamily="18" charset="0"/>
              <a:ea typeface="隶书" pitchFamily="49" charset="-122"/>
            </a:endParaRPr>
          </a:p>
          <a:p>
            <a:pPr eaLnBrk="1" hangingPunct="1">
              <a:buFont typeface="Arial" charset="0"/>
              <a:buNone/>
              <a:defRPr/>
            </a:pPr>
            <a:r>
              <a:rPr kumimoji="1" lang="en-US" altLang="zh-CN" sz="2400" dirty="0">
                <a:solidFill>
                  <a:schemeClr val="tx2">
                    <a:lumMod val="75000"/>
                  </a:schemeClr>
                </a:solidFill>
                <a:latin typeface="Times New Roman" pitchFamily="18" charset="0"/>
                <a:ea typeface="隶书" pitchFamily="49" charset="-122"/>
              </a:rPr>
              <a:t>ruyi.yuan@ia.ac.cn</a:t>
            </a:r>
            <a:endParaRPr kumimoji="1" lang="zh-CN" altLang="en-US" sz="2400" dirty="0">
              <a:solidFill>
                <a:schemeClr val="tx2">
                  <a:lumMod val="75000"/>
                </a:schemeClr>
              </a:solidFill>
              <a:latin typeface="Times New Roman" pitchFamily="18" charset="0"/>
              <a:ea typeface="隶书" pitchFamily="49" charset="-122"/>
            </a:endParaRPr>
          </a:p>
        </p:txBody>
      </p:sp>
      <p:pic>
        <p:nvPicPr>
          <p:cNvPr id="15" name="图片 14"/>
          <p:cNvPicPr>
            <a:picLocks noChangeAspect="1"/>
          </p:cNvPicPr>
          <p:nvPr/>
        </p:nvPicPr>
        <p:blipFill rotWithShape="1">
          <a:blip r:embed="rId3"/>
          <a:srcRect l="6287" r="18844"/>
          <a:stretch/>
        </p:blipFill>
        <p:spPr>
          <a:xfrm>
            <a:off x="4557713" y="3933825"/>
            <a:ext cx="2246312"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图片 15"/>
          <p:cNvPicPr>
            <a:picLocks noChangeAspect="1"/>
          </p:cNvPicPr>
          <p:nvPr/>
        </p:nvPicPr>
        <p:blipFill>
          <a:blip r:embed="rId4"/>
          <a:stretch>
            <a:fillRect/>
          </a:stretch>
        </p:blipFill>
        <p:spPr>
          <a:xfrm>
            <a:off x="2149475" y="3933825"/>
            <a:ext cx="2408238"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图片 16"/>
          <p:cNvPicPr>
            <a:picLocks noChangeAspect="1"/>
          </p:cNvPicPr>
          <p:nvPr/>
        </p:nvPicPr>
        <p:blipFill rotWithShape="1">
          <a:blip r:embed="rId5"/>
          <a:srcRect l="10244" r="9651" b="4561"/>
          <a:stretch/>
        </p:blipFill>
        <p:spPr>
          <a:xfrm>
            <a:off x="34925" y="3933825"/>
            <a:ext cx="2089150"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48" descr="04"/>
          <p:cNvPicPr>
            <a:picLocks noChangeArrowheads="1"/>
          </p:cNvPicPr>
          <p:nvPr/>
        </p:nvPicPr>
        <p:blipFill>
          <a:blip r:embed="rId6"/>
          <a:srcRect/>
          <a:stretch>
            <a:fillRect/>
          </a:stretch>
        </p:blipFill>
        <p:spPr bwMode="auto">
          <a:xfrm>
            <a:off x="6877050" y="3933825"/>
            <a:ext cx="2195513"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15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12609ED-9858-4F80-B125-2935BE9604DE}" type="slidenum">
              <a:rPr lang="zh-CN" altLang="en-US" sz="1200">
                <a:solidFill>
                  <a:srgbClr val="898989"/>
                </a:solidFill>
                <a:latin typeface="Times New Roman" panose="02020603050405020304" pitchFamily="18" charset="0"/>
              </a:rPr>
              <a:pPr>
                <a:spcBef>
                  <a:spcPct val="0"/>
                </a:spcBef>
                <a:buFontTx/>
                <a:buNone/>
              </a:pPr>
              <a:t>2</a:t>
            </a:fld>
            <a:endParaRPr lang="en-US" altLang="zh-CN" sz="1200">
              <a:solidFill>
                <a:srgbClr val="898989"/>
              </a:solidFill>
              <a:latin typeface="Times New Roman" panose="02020603050405020304" pitchFamily="18"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20</a:t>
            </a:fld>
            <a:endParaRPr lang="en-US" altLang="zh-CN" sz="1200">
              <a:solidFill>
                <a:srgbClr val="898989"/>
              </a:solidFill>
            </a:endParaRPr>
          </a:p>
        </p:txBody>
      </p:sp>
      <p:sp>
        <p:nvSpPr>
          <p:cNvPr id="6" name="内容占位符 2"/>
          <p:cNvSpPr txBox="1">
            <a:spLocks/>
          </p:cNvSpPr>
          <p:nvPr/>
        </p:nvSpPr>
        <p:spPr>
          <a:xfrm>
            <a:off x="395535" y="1628800"/>
            <a:ext cx="8569077" cy="5092675"/>
          </a:xfrm>
          <a:prstGeom prst="rect">
            <a:avLst/>
          </a:prstGeom>
        </p:spPr>
        <p:txBody>
          <a:bodyPr>
            <a:normAutofit fontScale="55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4400" dirty="0">
                <a:latin typeface="隶书" panose="02010509060101010101" pitchFamily="49" charset="-122"/>
                <a:ea typeface="隶书" panose="02010509060101010101" pitchFamily="49" charset="-122"/>
              </a:rPr>
              <a:t>学习的过程：</a:t>
            </a:r>
          </a:p>
          <a:p>
            <a:pPr marL="692150" lvl="1" indent="-347663"/>
            <a:r>
              <a:rPr lang="zh-CN" altLang="en-US" sz="4400" dirty="0">
                <a:latin typeface="隶书" panose="02010509060101010101" pitchFamily="49" charset="-122"/>
                <a:ea typeface="隶书" panose="02010509060101010101" pitchFamily="49" charset="-122"/>
              </a:rPr>
              <a:t>神经网络在外界输入样本的刺激下不断改变网络的连接权值</a:t>
            </a:r>
            <a:r>
              <a:rPr lang="en-US" altLang="zh-CN" sz="4400" dirty="0">
                <a:latin typeface="隶书" panose="02010509060101010101" pitchFamily="49" charset="-122"/>
                <a:ea typeface="隶书" panose="02010509060101010101" pitchFamily="49" charset="-122"/>
              </a:rPr>
              <a:t>,</a:t>
            </a:r>
            <a:r>
              <a:rPr lang="zh-CN" altLang="en-US" sz="4400" dirty="0">
                <a:latin typeface="隶书" panose="02010509060101010101" pitchFamily="49" charset="-122"/>
                <a:ea typeface="隶书" panose="02010509060101010101" pitchFamily="49" charset="-122"/>
              </a:rPr>
              <a:t>以使网络的输出不断地接近期望的输出</a:t>
            </a:r>
          </a:p>
          <a:p>
            <a:pPr marL="0" indent="0">
              <a:buNone/>
            </a:pPr>
            <a:r>
              <a:rPr lang="zh-CN" altLang="en-US" sz="4400" dirty="0">
                <a:latin typeface="隶书" panose="02010509060101010101" pitchFamily="49" charset="-122"/>
                <a:ea typeface="隶书" panose="02010509060101010101" pitchFamily="49" charset="-122"/>
              </a:rPr>
              <a:t>学习的本质：</a:t>
            </a:r>
          </a:p>
          <a:p>
            <a:pPr marL="692150" lvl="1" indent="-347663"/>
            <a:r>
              <a:rPr lang="zh-CN" altLang="en-US" sz="4400" dirty="0">
                <a:latin typeface="隶书" panose="02010509060101010101" pitchFamily="49" charset="-122"/>
                <a:ea typeface="隶书" panose="02010509060101010101" pitchFamily="49" charset="-122"/>
              </a:rPr>
              <a:t>对各连接权值的动态调整</a:t>
            </a:r>
          </a:p>
          <a:p>
            <a:pPr marL="0" indent="0">
              <a:buFont typeface="Arial" panose="020B0604020202020204" pitchFamily="34" charset="0"/>
              <a:buNone/>
              <a:defRPr/>
            </a:pPr>
            <a:endParaRPr kumimoji="0" lang="en-US" altLang="zh-CN" sz="46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r>
              <a:rPr kumimoji="0" lang="zh-CN" altLang="en-US" sz="4600" b="0" dirty="0">
                <a:latin typeface="隶书" panose="02010509060101010101" pitchFamily="49" charset="-122"/>
                <a:ea typeface="隶书" panose="02010509060101010101" pitchFamily="49" charset="-122"/>
              </a:rPr>
              <a:t>学习方式</a:t>
            </a:r>
            <a:endParaRPr kumimoji="0" lang="en-US" altLang="zh-CN" sz="3000" b="0" dirty="0">
              <a:latin typeface="隶书" panose="02010509060101010101" pitchFamily="49" charset="-122"/>
              <a:ea typeface="隶书" panose="02010509060101010101" pitchFamily="49" charset="-122"/>
            </a:endParaRPr>
          </a:p>
          <a:p>
            <a:pPr algn="just">
              <a:spcBef>
                <a:spcPct val="25000"/>
              </a:spcBef>
              <a:spcAft>
                <a:spcPct val="20000"/>
              </a:spcAft>
              <a:buFontTx/>
              <a:buAutoNum type="arabicParenR"/>
            </a:pPr>
            <a:r>
              <a:rPr lang="zh-CN" altLang="en-US" sz="3600" dirty="0">
                <a:latin typeface="隶书" panose="02010509060101010101" pitchFamily="49" charset="-122"/>
                <a:ea typeface="隶书" panose="02010509060101010101" pitchFamily="49" charset="-122"/>
              </a:rPr>
              <a:t>无监督学习算法</a:t>
            </a:r>
          </a:p>
          <a:p>
            <a:pPr marL="0" indent="0" algn="just">
              <a:spcBef>
                <a:spcPct val="25000"/>
              </a:spcBef>
              <a:spcAft>
                <a:spcPct val="20000"/>
              </a:spcAft>
              <a:buNone/>
            </a:pPr>
            <a:r>
              <a:rPr lang="zh-CN" altLang="en-US" sz="3600" dirty="0">
                <a:latin typeface="隶书" panose="02010509060101010101" pitchFamily="49" charset="-122"/>
                <a:ea typeface="隶书" panose="02010509060101010101" pitchFamily="49" charset="-122"/>
              </a:rPr>
              <a:t>    </a:t>
            </a:r>
            <a:r>
              <a:rPr lang="zh-CN" altLang="en-US" dirty="0">
                <a:latin typeface="隶书" panose="02010509060101010101" pitchFamily="49" charset="-122"/>
                <a:ea typeface="隶书" panose="02010509060101010101" pitchFamily="49" charset="-122"/>
              </a:rPr>
              <a:t>只有输入信息，没有期望的输出信息</a:t>
            </a:r>
          </a:p>
          <a:p>
            <a:pPr algn="just">
              <a:spcBef>
                <a:spcPct val="25000"/>
              </a:spcBef>
              <a:spcAft>
                <a:spcPct val="20000"/>
              </a:spcAft>
              <a:buFontTx/>
              <a:buAutoNum type="arabicParenR" startAt="2"/>
            </a:pPr>
            <a:r>
              <a:rPr lang="zh-CN" altLang="en-US" sz="3600" dirty="0">
                <a:latin typeface="隶书" panose="02010509060101010101" pitchFamily="49" charset="-122"/>
                <a:ea typeface="隶书" panose="02010509060101010101" pitchFamily="49" charset="-122"/>
              </a:rPr>
              <a:t>有监督学习算法</a:t>
            </a:r>
          </a:p>
          <a:p>
            <a:pPr marL="0" indent="0" algn="just">
              <a:spcBef>
                <a:spcPct val="25000"/>
              </a:spcBef>
              <a:spcAft>
                <a:spcPct val="20000"/>
              </a:spcAft>
              <a:buNone/>
            </a:pPr>
            <a:r>
              <a:rPr lang="zh-CN" altLang="en-US" sz="2800" dirty="0">
                <a:latin typeface="隶书" panose="02010509060101010101" pitchFamily="49" charset="-122"/>
                <a:ea typeface="隶书" panose="02010509060101010101" pitchFamily="49" charset="-122"/>
              </a:rPr>
              <a:t>     </a:t>
            </a:r>
            <a:r>
              <a:rPr lang="zh-CN" altLang="en-US" dirty="0">
                <a:latin typeface="隶书" panose="02010509060101010101" pitchFamily="49" charset="-122"/>
                <a:ea typeface="隶书" panose="02010509060101010101" pitchFamily="49" charset="-122"/>
              </a:rPr>
              <a:t>同时提供输入信息和对应的期望输出信息</a:t>
            </a:r>
          </a:p>
          <a:p>
            <a:pPr algn="just">
              <a:spcBef>
                <a:spcPct val="25000"/>
              </a:spcBef>
              <a:spcAft>
                <a:spcPct val="20000"/>
              </a:spcAft>
              <a:buFontTx/>
              <a:buAutoNum type="arabicParenR" startAt="3"/>
            </a:pPr>
            <a:r>
              <a:rPr lang="zh-CN" altLang="en-US" sz="3600" dirty="0">
                <a:latin typeface="隶书" panose="02010509060101010101" pitchFamily="49" charset="-122"/>
                <a:ea typeface="隶书" panose="02010509060101010101" pitchFamily="49" charset="-122"/>
              </a:rPr>
              <a:t>强化学习算法</a:t>
            </a:r>
          </a:p>
          <a:p>
            <a:pPr marL="0" indent="0" algn="just">
              <a:spcBef>
                <a:spcPct val="25000"/>
              </a:spcBef>
              <a:spcAft>
                <a:spcPct val="20000"/>
              </a:spcAft>
              <a:buNone/>
            </a:pPr>
            <a:r>
              <a:rPr lang="zh-CN" altLang="en-US" sz="2800" dirty="0">
                <a:latin typeface="隶书" panose="02010509060101010101" pitchFamily="49" charset="-122"/>
                <a:ea typeface="隶书" panose="02010509060101010101" pitchFamily="49" charset="-122"/>
              </a:rPr>
              <a:t>     </a:t>
            </a:r>
            <a:r>
              <a:rPr lang="zh-CN" altLang="en-US" dirty="0">
                <a:latin typeface="隶书" panose="02010509060101010101" pitchFamily="49" charset="-122"/>
                <a:ea typeface="隶书" panose="02010509060101010101" pitchFamily="49" charset="-122"/>
              </a:rPr>
              <a:t>没有明显的期望输出信息。通过与外界的交互获得反馈的评价信息（奖励或惩罚），学习如何执行恰当的动作。</a:t>
            </a:r>
            <a:r>
              <a:rPr kumimoji="0" lang="en-US" altLang="zh-CN" sz="3000" b="0" dirty="0">
                <a:latin typeface="隶书" panose="02010509060101010101" pitchFamily="49" charset="-122"/>
                <a:ea typeface="隶书" panose="02010509060101010101" pitchFamily="49" charset="-122"/>
              </a:rPr>
              <a:t> </a:t>
            </a:r>
          </a:p>
        </p:txBody>
      </p:sp>
      <p:sp>
        <p:nvSpPr>
          <p:cNvPr id="3" name="Text Placeholder 2"/>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409344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21</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700213"/>
                <a:ext cx="8569077" cy="4825131"/>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ü"/>
                  <a:defRPr/>
                </a:pPr>
                <a:r>
                  <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rPr>
                  <a:t>Hebb</a:t>
                </a:r>
                <a:r>
                  <a:rPr kumimoji="0" lang="zh-CN" altLang="en-US" sz="3000" b="0" dirty="0">
                    <a:latin typeface="Times New Roman" panose="02020603050405020304" pitchFamily="18" charset="0"/>
                    <a:ea typeface="隶书" panose="02010509060101010101" pitchFamily="49" charset="-122"/>
                    <a:cs typeface="Times New Roman" panose="02020603050405020304" pitchFamily="18" charset="0"/>
                  </a:rPr>
                  <a:t>学习法则</a:t>
                </a:r>
                <a:endPar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defRPr/>
                </a:pPr>
                <a:r>
                  <a:rPr kumimoji="0" lang="zh-CN" altLang="en-US" sz="3000" b="0" dirty="0">
                    <a:latin typeface="Times New Roman" panose="02020603050405020304" pitchFamily="18" charset="0"/>
                    <a:ea typeface="隶书" panose="02010509060101010101" pitchFamily="49" charset="-122"/>
                    <a:cs typeface="Times New Roman" panose="02020603050405020304" pitchFamily="18" charset="0"/>
                  </a:rPr>
                  <a:t>神经元连接强度的变化与两个相互连接的神经元的激活水平成正比。</a:t>
                </a:r>
                <a:endPar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defRPr/>
                </a:pPr>
                <a:r>
                  <a:rPr kumimoji="0" lang="zh-CN" altLang="en-US" sz="3000" b="0" dirty="0">
                    <a:latin typeface="Times New Roman" panose="02020603050405020304" pitchFamily="18" charset="0"/>
                    <a:ea typeface="隶书" panose="02010509060101010101" pitchFamily="49" charset="-122"/>
                    <a:cs typeface="Times New Roman" panose="02020603050405020304" pitchFamily="18" charset="0"/>
                  </a:rPr>
                  <a:t>两个神经元同时处于激活或抑制状态时，它们之间的连接强度将得到加强，反之应减弱</a:t>
                </a:r>
                <a:endPar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defRPr/>
                </a:pPr>
                <a:endParaRPr kumimoji="0" lang="en-US" altLang="zh-CN" sz="3000" b="0" i="1" dirty="0">
                  <a:latin typeface="Cambria Math" panose="020405030504060302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defRPr/>
                </a:pPr>
                <a14:m>
                  <m:oMathPara xmlns:m="http://schemas.openxmlformats.org/officeDocument/2006/math">
                    <m:oMathParaPr>
                      <m:jc m:val="centerGroup"/>
                    </m:oMathParaPr>
                    <m:oMath xmlns:m="http://schemas.openxmlformats.org/officeDocument/2006/math">
                      <m:sSub>
                        <m:sSubPr>
                          <m:ctrlP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ctrlPr>
                        </m:sSubPr>
                        <m:e>
                          <m: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t>𝑤</m:t>
                          </m:r>
                        </m:e>
                        <m:sub>
                          <m: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t>𝑖𝑗</m:t>
                          </m:r>
                        </m:sub>
                      </m:sSub>
                      <m:d>
                        <m:dPr>
                          <m:ctrlP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ctrlPr>
                        </m:dPr>
                        <m:e>
                          <m: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t>𝑘</m:t>
                          </m:r>
                          <m: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t>+1</m:t>
                          </m:r>
                        </m:e>
                      </m:d>
                      <m: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t>=</m:t>
                      </m:r>
                      <m:sSub>
                        <m:sSubPr>
                          <m:ctrlP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ctrlPr>
                        </m:sSubPr>
                        <m:e>
                          <m: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t>𝑤</m:t>
                          </m:r>
                        </m:e>
                        <m:sub>
                          <m: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t>𝑖𝑗</m:t>
                          </m:r>
                        </m:sub>
                      </m:sSub>
                      <m:d>
                        <m:dPr>
                          <m:ctrlP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ctrlPr>
                        </m:dPr>
                        <m:e>
                          <m: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t>𝑘</m:t>
                          </m:r>
                        </m:e>
                      </m:d>
                      <m: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t>+</m:t>
                      </m:r>
                      <m:sSub>
                        <m:sSubPr>
                          <m:ctrlP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ctrlPr>
                        </m:sSubPr>
                        <m:e>
                          <m: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t>𝐼</m:t>
                          </m:r>
                        </m:e>
                        <m:sub>
                          <m: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t>𝑖</m:t>
                          </m:r>
                        </m:sub>
                      </m:sSub>
                      <m:sSub>
                        <m:sSubPr>
                          <m:ctrlP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ctrlPr>
                        </m:sSubPr>
                        <m:e>
                          <m: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t>𝐼</m:t>
                          </m:r>
                        </m:e>
                        <m:sub>
                          <m:r>
                            <a:rPr kumimoji="0" lang="en-US" altLang="zh-CN" sz="3000" b="0" i="1" smtClean="0">
                              <a:latin typeface="Cambria Math" panose="02040503050406030204" pitchFamily="18" charset="0"/>
                              <a:ea typeface="隶书" panose="02010509060101010101" pitchFamily="49" charset="-122"/>
                              <a:cs typeface="Times New Roman" panose="02020603050405020304" pitchFamily="18" charset="0"/>
                            </a:rPr>
                            <m:t>𝑗</m:t>
                          </m:r>
                        </m:sub>
                      </m:sSub>
                    </m:oMath>
                  </m:oMathPara>
                </a14:m>
                <a:endPar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defRPr/>
                </a:pPr>
                <a:endPar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defRPr/>
                </a:pPr>
                <a14:m>
                  <m:oMathPara xmlns:m="http://schemas.openxmlformats.org/officeDocument/2006/math">
                    <m:oMathParaPr>
                      <m:jc m:val="centerGroup"/>
                    </m:oMathParaPr>
                    <m:oMath xmlns:m="http://schemas.openxmlformats.org/officeDocument/2006/math">
                      <m:r>
                        <a:rPr kumimoji="0" lang="en-US" altLang="zh-CN" sz="3000" b="0" i="1" smtClean="0">
                          <a:latin typeface="Cambria Math" panose="02040503050406030204" pitchFamily="18" charset="0"/>
                          <a:ea typeface="隶书" panose="02010509060101010101" pitchFamily="49" charset="-122"/>
                        </a:rPr>
                        <m:t> </m:t>
                      </m:r>
                    </m:oMath>
                  </m:oMathPara>
                </a14:m>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700213"/>
                <a:ext cx="8569077" cy="4825131"/>
              </a:xfrm>
              <a:prstGeom prst="rect">
                <a:avLst/>
              </a:prstGeom>
              <a:blipFill>
                <a:blip r:embed="rId3"/>
                <a:stretch>
                  <a:fillRect l="-1707" t="-2023" r="-1565"/>
                </a:stretch>
              </a:blipFill>
            </p:spPr>
            <p:txBody>
              <a:bodyPr/>
              <a:lstStyle/>
              <a:p>
                <a:r>
                  <a:rPr lang="zh-CN" altLang="en-US">
                    <a:noFill/>
                  </a:rPr>
                  <a:t> </a:t>
                </a:r>
              </a:p>
            </p:txBody>
          </p:sp>
        </mc:Fallback>
      </mc:AlternateContent>
      <p:sp>
        <p:nvSpPr>
          <p:cNvPr id="7" name="文本占位符 3"/>
          <p:cNvSpPr>
            <a:spLocks noGrp="1"/>
          </p:cNvSpPr>
          <p:nvPr>
            <p:ph type="body" sz="quarter" idx="14"/>
          </p:nvPr>
        </p:nvSpPr>
        <p:spPr>
          <a:xfrm>
            <a:off x="6444209" y="51135"/>
            <a:ext cx="2520280" cy="433387"/>
          </a:xfrm>
        </p:spPr>
        <p:txBody>
          <a:bodyPr/>
          <a:lstStyle/>
          <a:p>
            <a:endParaRPr lang="zh-CN" altLang="en-US" dirty="0"/>
          </a:p>
        </p:txBody>
      </p:sp>
    </p:spTree>
    <p:extLst>
      <p:ext uri="{BB962C8B-B14F-4D97-AF65-F5344CB8AC3E}">
        <p14:creationId xmlns:p14="http://schemas.microsoft.com/office/powerpoint/2010/main" val="92741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22</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700213"/>
                <a:ext cx="5184577" cy="4825131"/>
              </a:xfrm>
              <a:prstGeom prst="rect">
                <a:avLst/>
              </a:prstGeom>
            </p:spPr>
            <p:txBody>
              <a:bodyPr>
                <a:normAutofit fontScale="85000"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ü"/>
                  <a:defRPr/>
                </a:pPr>
                <a:r>
                  <a:rPr kumimoji="0" lang="zh-CN" altLang="en-US" sz="3000" b="0" dirty="0">
                    <a:latin typeface="Times New Roman" panose="02020603050405020304" pitchFamily="18" charset="0"/>
                    <a:ea typeface="隶书" panose="02010509060101010101" pitchFamily="49" charset="-122"/>
                    <a:cs typeface="Times New Roman" panose="02020603050405020304" pitchFamily="18" charset="0"/>
                  </a:rPr>
                  <a:t>竞争学习法则</a:t>
                </a:r>
                <a:endPar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defRPr/>
                </a:pPr>
                <a:r>
                  <a:rPr kumimoji="0" lang="zh-CN" altLang="en-US" sz="3000" b="0" dirty="0">
                    <a:latin typeface="Times New Roman" panose="02020603050405020304" pitchFamily="18" charset="0"/>
                    <a:ea typeface="隶书" panose="02010509060101010101" pitchFamily="49" charset="-122"/>
                    <a:cs typeface="Times New Roman" panose="02020603050405020304" pitchFamily="18" charset="0"/>
                  </a:rPr>
                  <a:t>网络各输出单元相互竞争，最后达到只有一个最强者激活，最常见的一种情况是神经元之间有侧向抑制性连接。如输出单元中有一较强，则它将获胜并抑制其他单元，最优只有强者处于激活状态</a:t>
                </a:r>
                <a:endParaRPr kumimoji="0" lang="en-US" altLang="zh-CN" sz="3000" b="0" i="1" dirty="0">
                  <a:latin typeface="Cambria Math" panose="020405030504060302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defRPr/>
                </a:pPr>
                <a14:m>
                  <m:oMathPara xmlns:m="http://schemas.openxmlformats.org/officeDocument/2006/math">
                    <m:oMathParaPr>
                      <m:jc m:val="centerGroup"/>
                    </m:oMathParaPr>
                    <m:oMath xmlns:m="http://schemas.openxmlformats.org/officeDocument/2006/math">
                      <m:r>
                        <m:rPr>
                          <m:sty m:val="p"/>
                        </m:rPr>
                        <a:rPr kumimoji="0" lang="el-GR" altLang="zh-CN" sz="3000" b="0" i="1" smtClean="0">
                          <a:latin typeface="Cambria Math" panose="02040503050406030204" pitchFamily="18" charset="0"/>
                          <a:ea typeface="Cambria Math" panose="02040503050406030204" pitchFamily="18" charset="0"/>
                          <a:cs typeface="Times New Roman" panose="02020603050405020304" pitchFamily="18" charset="0"/>
                        </a:rPr>
                        <m:t>Δ</m:t>
                      </m:r>
                      <m:sSub>
                        <m:sSubPr>
                          <m:ctrlPr>
                            <a:rPr kumimoji="0" lang="el-GR" altLang="zh-CN" sz="3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t>𝑗𝑖</m:t>
                          </m:r>
                        </m:sub>
                      </m:sSub>
                      <m: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ctrlPr>
                            </m:eqArrPr>
                            <m:e>
                              <m:r>
                                <a:rPr kumimoji="0" lang="zh-CN" altLang="en-US" sz="3000" b="0" i="1" smtClean="0">
                                  <a:latin typeface="Cambria Math" panose="02040503050406030204" pitchFamily="18" charset="0"/>
                                  <a:ea typeface="Cambria Math" panose="02040503050406030204" pitchFamily="18" charset="0"/>
                                  <a:cs typeface="Times New Roman" panose="02020603050405020304" pitchFamily="18" charset="0"/>
                                </a:rPr>
                                <m:t>𝜂</m:t>
                              </m:r>
                              <m:d>
                                <m:dPr>
                                  <m:ctrlP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t>𝑤</m:t>
                                      </m:r>
                                    </m:e>
                                    <m:sub>
                                      <m: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t>𝑗𝑖</m:t>
                                      </m:r>
                                    </m:sub>
                                  </m:sSub>
                                </m:e>
                              </m:d>
                              <m: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t>,</m:t>
                              </m:r>
                              <m:r>
                                <a:rPr kumimoji="0" lang="zh-CN" altLang="en-US" sz="3000" b="0" i="1">
                                  <a:latin typeface="Cambria Math" panose="02040503050406030204" pitchFamily="18" charset="0"/>
                                  <a:ea typeface="Cambria Math" panose="02040503050406030204" pitchFamily="18" charset="0"/>
                                  <a:cs typeface="Times New Roman" panose="02020603050405020304" pitchFamily="18" charset="0"/>
                                </a:rPr>
                                <m:t>若</m:t>
                              </m:r>
                              <m: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t>𝑗</m:t>
                              </m:r>
                              <m:r>
                                <a:rPr kumimoji="0" lang="zh-CN" altLang="en-US" sz="3000" b="0" i="1">
                                  <a:latin typeface="Cambria Math" panose="02040503050406030204" pitchFamily="18" charset="0"/>
                                  <a:ea typeface="Cambria Math" panose="02040503050406030204" pitchFamily="18" charset="0"/>
                                  <a:cs typeface="Times New Roman" panose="02020603050405020304" pitchFamily="18" charset="0"/>
                                </a:rPr>
                                <m:t>竞争</m:t>
                              </m:r>
                              <m:r>
                                <a:rPr kumimoji="0" lang="zh-CN" altLang="en-US" sz="3000" b="0" i="1" smtClean="0">
                                  <a:latin typeface="Cambria Math" panose="02040503050406030204" pitchFamily="18" charset="0"/>
                                  <a:ea typeface="Cambria Math" panose="02040503050406030204" pitchFamily="18" charset="0"/>
                                  <a:cs typeface="Times New Roman" panose="02020603050405020304" pitchFamily="18" charset="0"/>
                                </a:rPr>
                                <m:t>获胜</m:t>
                              </m:r>
                            </m:e>
                            <m:e>
                              <m: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t>0,            </m:t>
                              </m:r>
                              <m:r>
                                <a:rPr kumimoji="0" lang="zh-CN" altLang="en-US" sz="3000" b="0" i="1">
                                  <a:latin typeface="Cambria Math" panose="02040503050406030204" pitchFamily="18" charset="0"/>
                                  <a:ea typeface="Cambria Math" panose="02040503050406030204" pitchFamily="18" charset="0"/>
                                  <a:cs typeface="Times New Roman" panose="02020603050405020304" pitchFamily="18" charset="0"/>
                                </a:rPr>
                                <m:t>若</m:t>
                              </m:r>
                              <m:r>
                                <a:rPr kumimoji="0" lang="en-US" altLang="zh-CN" sz="3000" b="0" i="1" smtClean="0">
                                  <a:latin typeface="Cambria Math" panose="02040503050406030204" pitchFamily="18" charset="0"/>
                                  <a:ea typeface="Cambria Math" panose="02040503050406030204" pitchFamily="18" charset="0"/>
                                  <a:cs typeface="Times New Roman" panose="02020603050405020304" pitchFamily="18" charset="0"/>
                                </a:rPr>
                                <m:t>𝑗</m:t>
                              </m:r>
                              <m:r>
                                <a:rPr kumimoji="0" lang="zh-CN" altLang="en-US" sz="3000" b="0" i="1">
                                  <a:latin typeface="Cambria Math" panose="02040503050406030204" pitchFamily="18" charset="0"/>
                                  <a:ea typeface="Cambria Math" panose="02040503050406030204" pitchFamily="18" charset="0"/>
                                  <a:cs typeface="Times New Roman" panose="02020603050405020304" pitchFamily="18" charset="0"/>
                                </a:rPr>
                                <m:t>竞争</m:t>
                              </m:r>
                              <m:r>
                                <a:rPr kumimoji="0" lang="zh-CN" altLang="en-US" sz="3000" b="0" i="1" smtClean="0">
                                  <a:latin typeface="Cambria Math" panose="02040503050406030204" pitchFamily="18" charset="0"/>
                                  <a:ea typeface="Cambria Math" panose="02040503050406030204" pitchFamily="18" charset="0"/>
                                  <a:cs typeface="Times New Roman" panose="02020603050405020304" pitchFamily="18" charset="0"/>
                                </a:rPr>
                                <m:t>失败</m:t>
                              </m:r>
                            </m:e>
                          </m:eqArr>
                        </m:e>
                      </m:d>
                    </m:oMath>
                  </m:oMathPara>
                </a14:m>
                <a:endPar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defRPr/>
                </a:pPr>
                <a:endPar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defRPr/>
                </a:pPr>
                <a14:m>
                  <m:oMathPara xmlns:m="http://schemas.openxmlformats.org/officeDocument/2006/math">
                    <m:oMathParaPr>
                      <m:jc m:val="centerGroup"/>
                    </m:oMathParaPr>
                    <m:oMath xmlns:m="http://schemas.openxmlformats.org/officeDocument/2006/math">
                      <m:r>
                        <a:rPr kumimoji="0" lang="en-US" altLang="zh-CN" sz="3000" b="0" i="1" smtClean="0">
                          <a:latin typeface="Cambria Math" panose="02040503050406030204" pitchFamily="18" charset="0"/>
                          <a:ea typeface="隶书" panose="02010509060101010101" pitchFamily="49" charset="-122"/>
                        </a:rPr>
                        <m:t> </m:t>
                      </m:r>
                    </m:oMath>
                  </m:oMathPara>
                </a14:m>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700213"/>
                <a:ext cx="5184577" cy="4825131"/>
              </a:xfrm>
              <a:prstGeom prst="rect">
                <a:avLst/>
              </a:prstGeom>
              <a:blipFill>
                <a:blip r:embed="rId3"/>
                <a:stretch>
                  <a:fillRect l="-2118" t="-2276" r="-1176"/>
                </a:stretch>
              </a:blipFill>
            </p:spPr>
            <p:txBody>
              <a:bodyPr/>
              <a:lstStyle/>
              <a:p>
                <a:r>
                  <a:rPr lang="zh-CN" altLang="en-US">
                    <a:noFill/>
                  </a:rPr>
                  <a:t> </a:t>
                </a:r>
              </a:p>
            </p:txBody>
          </p:sp>
        </mc:Fallback>
      </mc:AlternateContent>
      <p:sp>
        <p:nvSpPr>
          <p:cNvPr id="3" name="Oval 2"/>
          <p:cNvSpPr/>
          <p:nvPr/>
        </p:nvSpPr>
        <p:spPr>
          <a:xfrm>
            <a:off x="7573754" y="2469679"/>
            <a:ext cx="431948"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Oval 7"/>
          <p:cNvSpPr/>
          <p:nvPr/>
        </p:nvSpPr>
        <p:spPr>
          <a:xfrm>
            <a:off x="7596336" y="3429000"/>
            <a:ext cx="431948"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Oval 8"/>
          <p:cNvSpPr/>
          <p:nvPr/>
        </p:nvSpPr>
        <p:spPr>
          <a:xfrm>
            <a:off x="7596336" y="4485022"/>
            <a:ext cx="431948"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Straight Arrow Connector 4"/>
          <p:cNvCxnSpPr>
            <a:endCxn id="3" idx="1"/>
          </p:cNvCxnSpPr>
          <p:nvPr/>
        </p:nvCxnSpPr>
        <p:spPr>
          <a:xfrm>
            <a:off x="6409509" y="2367877"/>
            <a:ext cx="1227502" cy="165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8" idx="2"/>
          </p:cNvCxnSpPr>
          <p:nvPr/>
        </p:nvCxnSpPr>
        <p:spPr>
          <a:xfrm>
            <a:off x="6366590" y="2344204"/>
            <a:ext cx="1229746" cy="1300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9" idx="1"/>
          </p:cNvCxnSpPr>
          <p:nvPr/>
        </p:nvCxnSpPr>
        <p:spPr>
          <a:xfrm>
            <a:off x="6408135" y="2367877"/>
            <a:ext cx="1251458" cy="2180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3" idx="2"/>
          </p:cNvCxnSpPr>
          <p:nvPr/>
        </p:nvCxnSpPr>
        <p:spPr>
          <a:xfrm flipV="1">
            <a:off x="6409509" y="2685703"/>
            <a:ext cx="1164245" cy="507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6" idx="3"/>
            <a:endCxn id="3" idx="2"/>
          </p:cNvCxnSpPr>
          <p:nvPr/>
        </p:nvCxnSpPr>
        <p:spPr>
          <a:xfrm flipV="1">
            <a:off x="6430063" y="2685703"/>
            <a:ext cx="1143691" cy="1560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69" idx="3"/>
            <a:endCxn id="3" idx="3"/>
          </p:cNvCxnSpPr>
          <p:nvPr/>
        </p:nvCxnSpPr>
        <p:spPr>
          <a:xfrm flipV="1">
            <a:off x="6484253" y="2838455"/>
            <a:ext cx="1152758" cy="2450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8" idx="1"/>
          </p:cNvCxnSpPr>
          <p:nvPr/>
        </p:nvCxnSpPr>
        <p:spPr>
          <a:xfrm>
            <a:off x="6409509" y="3193265"/>
            <a:ext cx="1250084" cy="299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18" name="Straight Arrow Connector 9217"/>
          <p:cNvCxnSpPr>
            <a:endCxn id="9" idx="2"/>
          </p:cNvCxnSpPr>
          <p:nvPr/>
        </p:nvCxnSpPr>
        <p:spPr>
          <a:xfrm>
            <a:off x="6409509" y="3219553"/>
            <a:ext cx="1186827" cy="1481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23" name="Straight Arrow Connector 9222"/>
          <p:cNvCxnSpPr>
            <a:stCxn id="66" idx="3"/>
            <a:endCxn id="8" idx="2"/>
          </p:cNvCxnSpPr>
          <p:nvPr/>
        </p:nvCxnSpPr>
        <p:spPr>
          <a:xfrm flipV="1">
            <a:off x="6430063" y="3645024"/>
            <a:ext cx="1166273" cy="601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25" name="Straight Arrow Connector 9224"/>
          <p:cNvCxnSpPr>
            <a:stCxn id="66" idx="3"/>
            <a:endCxn id="9" idx="2"/>
          </p:cNvCxnSpPr>
          <p:nvPr/>
        </p:nvCxnSpPr>
        <p:spPr>
          <a:xfrm>
            <a:off x="6430063" y="4246499"/>
            <a:ext cx="1166273" cy="454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27" name="Straight Arrow Connector 9226"/>
          <p:cNvCxnSpPr>
            <a:stCxn id="69" idx="3"/>
            <a:endCxn id="8" idx="3"/>
          </p:cNvCxnSpPr>
          <p:nvPr/>
        </p:nvCxnSpPr>
        <p:spPr>
          <a:xfrm flipV="1">
            <a:off x="6484253" y="3797776"/>
            <a:ext cx="1175340" cy="1491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29" name="Straight Arrow Connector 9228"/>
          <p:cNvCxnSpPr>
            <a:stCxn id="69" idx="3"/>
            <a:endCxn id="9" idx="3"/>
          </p:cNvCxnSpPr>
          <p:nvPr/>
        </p:nvCxnSpPr>
        <p:spPr>
          <a:xfrm flipV="1">
            <a:off x="6484253" y="4853798"/>
            <a:ext cx="1175340" cy="43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40" name="Straight Arrow Connector 9239"/>
          <p:cNvCxnSpPr>
            <a:stCxn id="3" idx="5"/>
            <a:endCxn id="8" idx="7"/>
          </p:cNvCxnSpPr>
          <p:nvPr/>
        </p:nvCxnSpPr>
        <p:spPr>
          <a:xfrm>
            <a:off x="7942445" y="2838455"/>
            <a:ext cx="22582" cy="653817"/>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242" name="Straight Arrow Connector 9241"/>
          <p:cNvCxnSpPr>
            <a:stCxn id="8" idx="0"/>
            <a:endCxn id="3" idx="4"/>
          </p:cNvCxnSpPr>
          <p:nvPr/>
        </p:nvCxnSpPr>
        <p:spPr>
          <a:xfrm flipH="1" flipV="1">
            <a:off x="7789728" y="2901727"/>
            <a:ext cx="22582" cy="527273"/>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244" name="Straight Arrow Connector 9243"/>
          <p:cNvCxnSpPr>
            <a:stCxn id="8" idx="5"/>
            <a:endCxn id="9" idx="7"/>
          </p:cNvCxnSpPr>
          <p:nvPr/>
        </p:nvCxnSpPr>
        <p:spPr>
          <a:xfrm>
            <a:off x="7965027" y="3797776"/>
            <a:ext cx="0" cy="750518"/>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246" name="Straight Arrow Connector 9245"/>
          <p:cNvCxnSpPr>
            <a:stCxn id="9" idx="0"/>
            <a:endCxn id="8" idx="4"/>
          </p:cNvCxnSpPr>
          <p:nvPr/>
        </p:nvCxnSpPr>
        <p:spPr>
          <a:xfrm flipV="1">
            <a:off x="7812310" y="3861048"/>
            <a:ext cx="0" cy="623974"/>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247" name="Arc 9246"/>
          <p:cNvSpPr/>
          <p:nvPr/>
        </p:nvSpPr>
        <p:spPr>
          <a:xfrm>
            <a:off x="7754115" y="2671463"/>
            <a:ext cx="628699" cy="2016224"/>
          </a:xfrm>
          <a:prstGeom prst="arc">
            <a:avLst>
              <a:gd name="adj1" fmla="val 15945378"/>
              <a:gd name="adj2" fmla="val 5478327"/>
            </a:avLst>
          </a:prstGeom>
          <a:ln>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 name="Arc 63"/>
          <p:cNvSpPr/>
          <p:nvPr/>
        </p:nvSpPr>
        <p:spPr>
          <a:xfrm>
            <a:off x="7649010" y="2469678"/>
            <a:ext cx="1152246" cy="2231367"/>
          </a:xfrm>
          <a:prstGeom prst="arc">
            <a:avLst>
              <a:gd name="adj1" fmla="val 15335898"/>
              <a:gd name="adj2" fmla="val 5886515"/>
            </a:avLst>
          </a:prstGeom>
          <a:ln>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Rectangle 65"/>
          <p:cNvSpPr/>
          <p:nvPr/>
        </p:nvSpPr>
        <p:spPr>
          <a:xfrm>
            <a:off x="6322120" y="4173035"/>
            <a:ext cx="107943" cy="146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Rectangle 66"/>
          <p:cNvSpPr/>
          <p:nvPr/>
        </p:nvSpPr>
        <p:spPr>
          <a:xfrm>
            <a:off x="6300192" y="2294413"/>
            <a:ext cx="107943" cy="146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Rectangle 67"/>
          <p:cNvSpPr/>
          <p:nvPr/>
        </p:nvSpPr>
        <p:spPr>
          <a:xfrm>
            <a:off x="6322339" y="3132946"/>
            <a:ext cx="107943" cy="146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Rectangle 68"/>
          <p:cNvSpPr/>
          <p:nvPr/>
        </p:nvSpPr>
        <p:spPr>
          <a:xfrm>
            <a:off x="6376310" y="5215958"/>
            <a:ext cx="107943" cy="146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7" name="TextBox 76"/>
              <p:cNvSpPr txBox="1"/>
              <p:nvPr/>
            </p:nvSpPr>
            <p:spPr>
              <a:xfrm>
                <a:off x="5858089" y="1866604"/>
                <a:ext cx="44185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1" i="1" smtClean="0">
                              <a:latin typeface="Cambria Math" panose="02040503050406030204" pitchFamily="18" charset="0"/>
                            </a:rPr>
                            <m:t>𝟏</m:t>
                          </m:r>
                        </m:sub>
                      </m:sSub>
                    </m:oMath>
                  </m:oMathPara>
                </a14:m>
                <a:endParaRPr lang="zh-CN" alt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5858089" y="1866604"/>
                <a:ext cx="441851"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5858089" y="2848986"/>
                <a:ext cx="44185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1" i="1" smtClean="0">
                              <a:latin typeface="Cambria Math" panose="02040503050406030204" pitchFamily="18" charset="0"/>
                            </a:rPr>
                            <m:t>𝟐</m:t>
                          </m:r>
                        </m:sub>
                      </m:sSub>
                    </m:oMath>
                  </m:oMathPara>
                </a14:m>
                <a:endParaRPr lang="zh-CN" altLang="en-US" dirty="0"/>
              </a:p>
            </p:txBody>
          </p:sp>
        </mc:Choice>
        <mc:Fallback xmlns="">
          <p:sp>
            <p:nvSpPr>
              <p:cNvPr id="78" name="TextBox 77"/>
              <p:cNvSpPr txBox="1">
                <a:spLocks noRot="1" noChangeAspect="1" noMove="1" noResize="1" noEditPoints="1" noAdjustHandles="1" noChangeArrowheads="1" noChangeShapeType="1" noTextEdit="1"/>
              </p:cNvSpPr>
              <p:nvPr/>
            </p:nvSpPr>
            <p:spPr>
              <a:xfrm>
                <a:off x="5858089" y="2848986"/>
                <a:ext cx="441851"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5836228" y="3897335"/>
                <a:ext cx="44185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1" i="1" smtClean="0">
                              <a:latin typeface="Cambria Math" panose="02040503050406030204" pitchFamily="18" charset="0"/>
                            </a:rPr>
                            <m:t>𝟑</m:t>
                          </m:r>
                        </m:sub>
                      </m:sSub>
                    </m:oMath>
                  </m:oMathPara>
                </a14:m>
                <a:endParaRPr lang="zh-CN" altLang="en-US" dirty="0"/>
              </a:p>
            </p:txBody>
          </p:sp>
        </mc:Choice>
        <mc:Fallback xmlns="">
          <p:sp>
            <p:nvSpPr>
              <p:cNvPr id="79" name="TextBox 78"/>
              <p:cNvSpPr txBox="1">
                <a:spLocks noRot="1" noChangeAspect="1" noMove="1" noResize="1" noEditPoints="1" noAdjustHandles="1" noChangeArrowheads="1" noChangeShapeType="1" noTextEdit="1"/>
              </p:cNvSpPr>
              <p:nvPr/>
            </p:nvSpPr>
            <p:spPr>
              <a:xfrm>
                <a:off x="5836228" y="3897335"/>
                <a:ext cx="441851"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5894636" y="4881146"/>
                <a:ext cx="44185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1" i="1" smtClean="0">
                              <a:latin typeface="Cambria Math" panose="02040503050406030204" pitchFamily="18" charset="0"/>
                            </a:rPr>
                            <m:t>𝟒</m:t>
                          </m:r>
                        </m:sub>
                      </m:sSub>
                    </m:oMath>
                  </m:oMathPara>
                </a14:m>
                <a:endParaRPr lang="zh-CN" altLang="en-US" dirty="0"/>
              </a:p>
            </p:txBody>
          </p:sp>
        </mc:Choice>
        <mc:Fallback xmlns="">
          <p:sp>
            <p:nvSpPr>
              <p:cNvPr id="80" name="TextBox 79"/>
              <p:cNvSpPr txBox="1">
                <a:spLocks noRot="1" noChangeAspect="1" noMove="1" noResize="1" noEditPoints="1" noAdjustHandles="1" noChangeArrowheads="1" noChangeShapeType="1" noTextEdit="1"/>
              </p:cNvSpPr>
              <p:nvPr/>
            </p:nvSpPr>
            <p:spPr>
              <a:xfrm>
                <a:off x="5894636" y="4881146"/>
                <a:ext cx="441851" cy="430887"/>
              </a:xfrm>
              <a:prstGeom prst="rect">
                <a:avLst/>
              </a:prstGeom>
              <a:blipFill>
                <a:blip r:embed="rId7"/>
                <a:stretch>
                  <a:fillRect/>
                </a:stretch>
              </a:blipFill>
            </p:spPr>
            <p:txBody>
              <a:bodyPr/>
              <a:lstStyle/>
              <a:p>
                <a:r>
                  <a:rPr lang="zh-CN" altLang="en-US">
                    <a:noFill/>
                  </a:rPr>
                  <a:t> </a:t>
                </a:r>
              </a:p>
            </p:txBody>
          </p:sp>
        </mc:Fallback>
      </mc:AlternateContent>
      <p:sp>
        <p:nvSpPr>
          <p:cNvPr id="36" name="文本占位符 3"/>
          <p:cNvSpPr>
            <a:spLocks noGrp="1"/>
          </p:cNvSpPr>
          <p:nvPr>
            <p:ph type="body" sz="quarter" idx="14"/>
          </p:nvPr>
        </p:nvSpPr>
        <p:spPr>
          <a:xfrm>
            <a:off x="6444209" y="51135"/>
            <a:ext cx="2520280" cy="433387"/>
          </a:xfrm>
        </p:spPr>
        <p:txBody>
          <a:bodyPr/>
          <a:lstStyle/>
          <a:p>
            <a:endParaRPr lang="zh-CN" altLang="en-US" dirty="0"/>
          </a:p>
        </p:txBody>
      </p:sp>
    </p:spTree>
    <p:extLst>
      <p:ext uri="{BB962C8B-B14F-4D97-AF65-F5344CB8AC3E}">
        <p14:creationId xmlns:p14="http://schemas.microsoft.com/office/powerpoint/2010/main" val="503882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23</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6" y="1412776"/>
                <a:ext cx="8569077" cy="5308699"/>
              </a:xfrm>
              <a:prstGeom prst="rect">
                <a:avLst/>
              </a:prstGeom>
            </p:spPr>
            <p:txBody>
              <a:bodyPr>
                <a:normAutofit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defRPr/>
                </a:pPr>
                <a:endParaRPr kumimoji="0" lang="en-US" altLang="zh-CN" sz="20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r>
                  <a:rPr kumimoji="0" lang="zh-CN" altLang="en-US" sz="3000" b="0" dirty="0">
                    <a:latin typeface="隶书" panose="02010509060101010101" pitchFamily="49" charset="-122"/>
                    <a:ea typeface="隶书" panose="02010509060101010101" pitchFamily="49" charset="-122"/>
                  </a:rPr>
                  <a:t>误差学习</a:t>
                </a:r>
                <a:r>
                  <a:rPr kumimoji="0" lang="en-US" altLang="zh-CN" sz="3000" b="0" dirty="0">
                    <a:latin typeface="隶书" panose="02010509060101010101" pitchFamily="49" charset="-122"/>
                    <a:ea typeface="隶书" panose="02010509060101010101" pitchFamily="49" charset="-122"/>
                  </a:rPr>
                  <a:t>(</a:t>
                </a:r>
                <a:r>
                  <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rPr>
                  <a:t>Delta</a:t>
                </a:r>
                <a:r>
                  <a:rPr kumimoji="0" lang="zh-CN" altLang="en-US" sz="3000" b="0" dirty="0">
                    <a:latin typeface="隶书" panose="02010509060101010101" pitchFamily="49" charset="-122"/>
                    <a:ea typeface="隶书" panose="02010509060101010101" pitchFamily="49" charset="-122"/>
                  </a:rPr>
                  <a:t>学习规则</a:t>
                </a:r>
                <a:r>
                  <a:rPr kumimoji="0" lang="en-US" altLang="zh-CN" sz="3000" b="0" dirty="0">
                    <a:latin typeface="隶书" panose="02010509060101010101" pitchFamily="49" charset="-122"/>
                    <a:ea typeface="隶书" panose="02010509060101010101" pitchFamily="49" charset="-122"/>
                  </a:rPr>
                  <a:t>)</a:t>
                </a:r>
              </a:p>
              <a:p>
                <a:pPr marL="0" indent="0">
                  <a:buNone/>
                  <a:defRPr/>
                </a:pPr>
                <a14:m>
                  <m:oMathPara xmlns:m="http://schemas.openxmlformats.org/officeDocument/2006/math">
                    <m:oMathParaPr>
                      <m:jc m:val="centerGroup"/>
                    </m:oMathParaPr>
                    <m:oMath xmlns:m="http://schemas.openxmlformats.org/officeDocument/2006/math">
                      <m:sSub>
                        <m:sSubPr>
                          <m:ctrlPr>
                            <a:rPr kumimoji="0" lang="en-US" altLang="zh-CN" sz="2800" b="0" i="1" smtClean="0">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𝑒</m:t>
                          </m:r>
                        </m:e>
                        <m:sub>
                          <m:r>
                            <a:rPr kumimoji="0" lang="en-US" altLang="zh-CN" sz="2800" b="0" i="1" smtClean="0">
                              <a:latin typeface="Cambria Math" panose="02040503050406030204" pitchFamily="18" charset="0"/>
                              <a:ea typeface="隶书" panose="02010509060101010101" pitchFamily="49" charset="-122"/>
                            </a:rPr>
                            <m:t>𝑘</m:t>
                          </m:r>
                        </m:sub>
                      </m:sSub>
                      <m:d>
                        <m:dPr>
                          <m:ctrlPr>
                            <a:rPr kumimoji="0" lang="en-US" altLang="zh-CN" sz="2800" b="0" i="1" smtClean="0">
                              <a:latin typeface="Cambria Math" panose="02040503050406030204" pitchFamily="18" charset="0"/>
                              <a:ea typeface="隶书" panose="02010509060101010101" pitchFamily="49" charset="-122"/>
                            </a:rPr>
                          </m:ctrlPr>
                        </m:dPr>
                        <m:e>
                          <m:r>
                            <a:rPr kumimoji="0" lang="en-US" altLang="zh-CN" sz="2800" b="0" i="1" smtClean="0">
                              <a:latin typeface="Cambria Math" panose="02040503050406030204" pitchFamily="18" charset="0"/>
                              <a:ea typeface="隶书" panose="02010509060101010101" pitchFamily="49" charset="-122"/>
                            </a:rPr>
                            <m:t>𝑛</m:t>
                          </m:r>
                        </m:e>
                      </m:d>
                      <m:r>
                        <a:rPr kumimoji="0" lang="en-US" altLang="zh-CN" sz="2800" b="0" i="1" smtClean="0">
                          <a:latin typeface="Cambria Math" panose="02040503050406030204" pitchFamily="18" charset="0"/>
                          <a:ea typeface="隶书" panose="02010509060101010101" pitchFamily="49" charset="-122"/>
                        </a:rPr>
                        <m:t>=</m:t>
                      </m:r>
                      <m:sSub>
                        <m:sSubPr>
                          <m:ctrlPr>
                            <a:rPr kumimoji="0" lang="en-US" altLang="zh-CN" sz="2800" b="0" i="1" smtClean="0">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𝑑</m:t>
                          </m:r>
                        </m:e>
                        <m:sub>
                          <m:r>
                            <a:rPr kumimoji="0" lang="en-US" altLang="zh-CN" sz="2800" b="0" i="1" smtClean="0">
                              <a:latin typeface="Cambria Math" panose="02040503050406030204" pitchFamily="18" charset="0"/>
                              <a:ea typeface="隶书" panose="02010509060101010101" pitchFamily="49" charset="-122"/>
                            </a:rPr>
                            <m:t>𝑘</m:t>
                          </m:r>
                        </m:sub>
                      </m:sSub>
                      <m:d>
                        <m:dPr>
                          <m:ctrlPr>
                            <a:rPr kumimoji="0" lang="en-US" altLang="zh-CN" sz="2800" b="0" i="1" smtClean="0">
                              <a:latin typeface="Cambria Math" panose="02040503050406030204" pitchFamily="18" charset="0"/>
                              <a:ea typeface="隶书" panose="02010509060101010101" pitchFamily="49" charset="-122"/>
                            </a:rPr>
                          </m:ctrlPr>
                        </m:dPr>
                        <m:e>
                          <m:r>
                            <a:rPr kumimoji="0" lang="en-US" altLang="zh-CN" sz="2800" b="0" i="1" smtClean="0">
                              <a:latin typeface="Cambria Math" panose="02040503050406030204" pitchFamily="18" charset="0"/>
                              <a:ea typeface="隶书" panose="02010509060101010101" pitchFamily="49" charset="-122"/>
                            </a:rPr>
                            <m:t>𝑛</m:t>
                          </m:r>
                        </m:e>
                      </m:d>
                      <m:r>
                        <a:rPr kumimoji="0" lang="en-US" altLang="zh-CN" sz="2800" b="0" i="1" smtClean="0">
                          <a:latin typeface="Cambria Math" panose="02040503050406030204" pitchFamily="18" charset="0"/>
                          <a:ea typeface="隶书" panose="02010509060101010101" pitchFamily="49" charset="-122"/>
                        </a:rPr>
                        <m:t>−</m:t>
                      </m:r>
                      <m:sSub>
                        <m:sSubPr>
                          <m:ctrlPr>
                            <a:rPr kumimoji="0" lang="en-US" altLang="zh-CN" sz="2800" b="0" i="1" smtClean="0">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𝑦</m:t>
                          </m:r>
                        </m:e>
                        <m:sub>
                          <m:r>
                            <a:rPr kumimoji="0" lang="en-US" altLang="zh-CN" sz="2800" b="0" i="1" smtClean="0">
                              <a:latin typeface="Cambria Math" panose="02040503050406030204" pitchFamily="18" charset="0"/>
                              <a:ea typeface="隶书" panose="02010509060101010101" pitchFamily="49" charset="-122"/>
                            </a:rPr>
                            <m:t>𝑘</m:t>
                          </m:r>
                        </m:sub>
                      </m:sSub>
                      <m:d>
                        <m:dPr>
                          <m:ctrlPr>
                            <a:rPr kumimoji="0" lang="en-US" altLang="zh-CN" sz="2800" b="0" i="1" smtClean="0">
                              <a:latin typeface="Cambria Math" panose="02040503050406030204" pitchFamily="18" charset="0"/>
                              <a:ea typeface="隶书" panose="02010509060101010101" pitchFamily="49" charset="-122"/>
                            </a:rPr>
                          </m:ctrlPr>
                        </m:dPr>
                        <m:e>
                          <m:r>
                            <a:rPr kumimoji="0" lang="en-US" altLang="zh-CN" sz="2800" b="0" i="1" smtClean="0">
                              <a:latin typeface="Cambria Math" panose="02040503050406030204" pitchFamily="18" charset="0"/>
                              <a:ea typeface="隶书" panose="02010509060101010101" pitchFamily="49" charset="-122"/>
                            </a:rPr>
                            <m:t>𝑛</m:t>
                          </m:r>
                        </m:e>
                      </m:d>
                    </m:oMath>
                  </m:oMathPara>
                </a14:m>
                <a:endParaRPr kumimoji="0" lang="en-US" altLang="zh-CN" sz="2800" b="0" dirty="0">
                  <a:latin typeface="隶书" panose="02010509060101010101" pitchFamily="49" charset="-122"/>
                  <a:ea typeface="隶书" panose="02010509060101010101" pitchFamily="49" charset="-122"/>
                </a:endParaRPr>
              </a:p>
              <a:p>
                <a:pPr marL="0" indent="0">
                  <a:buNone/>
                  <a:defRPr/>
                </a:pPr>
                <a:r>
                  <a:rPr kumimoji="0" lang="zh-CN" altLang="en-US" sz="2800" b="0" dirty="0">
                    <a:ea typeface="隶书" panose="02010509060101010101" pitchFamily="49" charset="-122"/>
                  </a:rPr>
                  <a:t>极小化目标函数  </a:t>
                </a:r>
                <a14:m>
                  <m:oMath xmlns:m="http://schemas.openxmlformats.org/officeDocument/2006/math">
                    <m:r>
                      <a:rPr kumimoji="0" lang="en-US" altLang="zh-CN" sz="2800" b="0" i="1" smtClean="0">
                        <a:latin typeface="Cambria Math" panose="02040503050406030204" pitchFamily="18" charset="0"/>
                        <a:ea typeface="隶书" panose="02010509060101010101" pitchFamily="49" charset="-122"/>
                      </a:rPr>
                      <m:t>𝐽</m:t>
                    </m:r>
                    <m:r>
                      <a:rPr kumimoji="0" lang="en-US" altLang="zh-CN" sz="2800" b="0" i="1" smtClean="0">
                        <a:latin typeface="Cambria Math" panose="02040503050406030204" pitchFamily="18" charset="0"/>
                        <a:ea typeface="隶书" panose="02010509060101010101" pitchFamily="49" charset="-122"/>
                      </a:rPr>
                      <m:t>=</m:t>
                    </m:r>
                    <m:r>
                      <a:rPr kumimoji="0" lang="en-US" altLang="zh-CN" sz="2800" b="0" i="1" smtClean="0">
                        <a:latin typeface="Cambria Math" panose="02040503050406030204" pitchFamily="18" charset="0"/>
                        <a:ea typeface="隶书" panose="02010509060101010101" pitchFamily="49" charset="-122"/>
                      </a:rPr>
                      <m:t>𝐸</m:t>
                    </m:r>
                    <m:d>
                      <m:dPr>
                        <m:begChr m:val="["/>
                        <m:endChr m:val="]"/>
                        <m:ctrlPr>
                          <a:rPr kumimoji="0" lang="en-US" altLang="zh-CN" sz="2800" b="0" i="1" smtClean="0">
                            <a:latin typeface="Cambria Math" panose="02040503050406030204" pitchFamily="18" charset="0"/>
                            <a:ea typeface="隶书" panose="02010509060101010101" pitchFamily="49" charset="-122"/>
                          </a:rPr>
                        </m:ctrlPr>
                      </m:dPr>
                      <m:e>
                        <m:f>
                          <m:fPr>
                            <m:ctrlPr>
                              <a:rPr kumimoji="0" lang="en-US" altLang="zh-CN" sz="2800" b="0" i="1" smtClean="0">
                                <a:latin typeface="Cambria Math" panose="02040503050406030204" pitchFamily="18" charset="0"/>
                                <a:ea typeface="隶书" panose="02010509060101010101" pitchFamily="49" charset="-122"/>
                              </a:rPr>
                            </m:ctrlPr>
                          </m:fPr>
                          <m:num>
                            <m:r>
                              <a:rPr kumimoji="0" lang="en-US" altLang="zh-CN" sz="2800" b="0" i="1" smtClean="0">
                                <a:latin typeface="Cambria Math" panose="02040503050406030204" pitchFamily="18" charset="0"/>
                                <a:ea typeface="隶书" panose="02010509060101010101" pitchFamily="49" charset="-122"/>
                              </a:rPr>
                              <m:t>1</m:t>
                            </m:r>
                          </m:num>
                          <m:den>
                            <m:r>
                              <a:rPr kumimoji="0" lang="en-US" altLang="zh-CN" sz="2800" b="0" i="1" smtClean="0">
                                <a:latin typeface="Cambria Math" panose="02040503050406030204" pitchFamily="18" charset="0"/>
                                <a:ea typeface="隶书" panose="02010509060101010101" pitchFamily="49" charset="-122"/>
                              </a:rPr>
                              <m:t>2</m:t>
                            </m:r>
                          </m:den>
                        </m:f>
                        <m:nary>
                          <m:naryPr>
                            <m:chr m:val="∑"/>
                            <m:supHide m:val="on"/>
                            <m:ctrlPr>
                              <a:rPr kumimoji="0" lang="en-US" altLang="zh-CN" sz="2800" b="0" i="1" smtClean="0">
                                <a:latin typeface="Cambria Math" panose="02040503050406030204" pitchFamily="18" charset="0"/>
                                <a:ea typeface="隶书" panose="02010509060101010101" pitchFamily="49" charset="-122"/>
                              </a:rPr>
                            </m:ctrlPr>
                          </m:naryPr>
                          <m:sub>
                            <m:r>
                              <m:rPr>
                                <m:brk m:alnAt="7"/>
                              </m:rPr>
                              <a:rPr kumimoji="0" lang="en-US" altLang="zh-CN" sz="2800" b="0" i="1" smtClean="0">
                                <a:latin typeface="Cambria Math" panose="02040503050406030204" pitchFamily="18" charset="0"/>
                                <a:ea typeface="隶书" panose="02010509060101010101" pitchFamily="49" charset="-122"/>
                              </a:rPr>
                              <m:t>𝑘</m:t>
                            </m:r>
                          </m:sub>
                          <m:sup/>
                          <m:e>
                            <m:sSubSup>
                              <m:sSubSupPr>
                                <m:ctrlPr>
                                  <a:rPr kumimoji="0" lang="en-US" altLang="zh-CN" sz="2800" b="0" i="1" smtClean="0">
                                    <a:latin typeface="Cambria Math" panose="02040503050406030204" pitchFamily="18" charset="0"/>
                                    <a:ea typeface="隶书" panose="02010509060101010101" pitchFamily="49" charset="-122"/>
                                  </a:rPr>
                                </m:ctrlPr>
                              </m:sSubSupPr>
                              <m:e>
                                <m:r>
                                  <a:rPr kumimoji="0" lang="en-US" altLang="zh-CN" sz="2800" b="0" i="1" smtClean="0">
                                    <a:latin typeface="Cambria Math" panose="02040503050406030204" pitchFamily="18" charset="0"/>
                                    <a:ea typeface="隶书" panose="02010509060101010101" pitchFamily="49" charset="-122"/>
                                  </a:rPr>
                                  <m:t>𝑒</m:t>
                                </m:r>
                              </m:e>
                              <m:sub>
                                <m:r>
                                  <a:rPr kumimoji="0" lang="en-US" altLang="zh-CN" sz="2800" b="0" i="1" smtClean="0">
                                    <a:latin typeface="Cambria Math" panose="02040503050406030204" pitchFamily="18" charset="0"/>
                                    <a:ea typeface="隶书" panose="02010509060101010101" pitchFamily="49" charset="-122"/>
                                  </a:rPr>
                                  <m:t>𝑘</m:t>
                                </m:r>
                              </m:sub>
                              <m:sup>
                                <m:r>
                                  <a:rPr kumimoji="0" lang="en-US" altLang="zh-CN" sz="2800" b="0" i="1" smtClean="0">
                                    <a:latin typeface="Cambria Math" panose="02040503050406030204" pitchFamily="18" charset="0"/>
                                    <a:ea typeface="隶书" panose="02010509060101010101" pitchFamily="49" charset="-122"/>
                                  </a:rPr>
                                  <m:t>2</m:t>
                                </m:r>
                              </m:sup>
                            </m:sSubSup>
                            <m:d>
                              <m:dPr>
                                <m:ctrlPr>
                                  <a:rPr kumimoji="0" lang="en-US" altLang="zh-CN" sz="2800" b="0" i="1" smtClean="0">
                                    <a:latin typeface="Cambria Math" panose="02040503050406030204" pitchFamily="18" charset="0"/>
                                    <a:ea typeface="隶书" panose="02010509060101010101" pitchFamily="49" charset="-122"/>
                                  </a:rPr>
                                </m:ctrlPr>
                              </m:dPr>
                              <m:e>
                                <m:r>
                                  <a:rPr kumimoji="0" lang="en-US" altLang="zh-CN" sz="2800" b="0" i="1" smtClean="0">
                                    <a:latin typeface="Cambria Math" panose="02040503050406030204" pitchFamily="18" charset="0"/>
                                    <a:ea typeface="隶书" panose="02010509060101010101" pitchFamily="49" charset="-122"/>
                                  </a:rPr>
                                  <m:t>𝑛</m:t>
                                </m:r>
                              </m:e>
                            </m:d>
                          </m:e>
                        </m:nary>
                      </m:e>
                    </m:d>
                  </m:oMath>
                </a14:m>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zh-CN" altLang="en-US" sz="3000" b="0" dirty="0">
                    <a:ea typeface="隶书" panose="02010509060101010101" pitchFamily="49" charset="-122"/>
                  </a:rPr>
                  <a:t> 瞬时值      </a:t>
                </a:r>
                <a14:m>
                  <m:oMath xmlns:m="http://schemas.openxmlformats.org/officeDocument/2006/math">
                    <m:r>
                      <a:rPr kumimoji="0" lang="zh-CN" altLang="en-US" sz="3000" b="0" i="1" smtClean="0">
                        <a:latin typeface="Cambria Math" panose="02040503050406030204" pitchFamily="18" charset="0"/>
                        <a:ea typeface="隶书" panose="02010509060101010101" pitchFamily="49" charset="-122"/>
                      </a:rPr>
                      <m:t>𝜉</m:t>
                    </m:r>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f>
                      <m:fPr>
                        <m:ctrlPr>
                          <a:rPr kumimoji="0" lang="en-US" altLang="zh-CN" b="0" i="1">
                            <a:latin typeface="Cambria Math" panose="02040503050406030204" pitchFamily="18" charset="0"/>
                            <a:ea typeface="隶书" panose="02010509060101010101" pitchFamily="49" charset="-122"/>
                          </a:rPr>
                        </m:ctrlPr>
                      </m:fPr>
                      <m:num>
                        <m:r>
                          <a:rPr kumimoji="0" lang="en-US" altLang="zh-CN" b="0" i="1">
                            <a:latin typeface="Cambria Math" panose="02040503050406030204" pitchFamily="18" charset="0"/>
                            <a:ea typeface="隶书" panose="02010509060101010101" pitchFamily="49" charset="-122"/>
                          </a:rPr>
                          <m:t>1</m:t>
                        </m:r>
                      </m:num>
                      <m:den>
                        <m:r>
                          <a:rPr kumimoji="0" lang="en-US" altLang="zh-CN" b="0" i="1">
                            <a:latin typeface="Cambria Math" panose="02040503050406030204" pitchFamily="18" charset="0"/>
                            <a:ea typeface="隶书" panose="02010509060101010101" pitchFamily="49" charset="-122"/>
                          </a:rPr>
                          <m:t>2</m:t>
                        </m:r>
                      </m:den>
                    </m:f>
                    <m:nary>
                      <m:naryPr>
                        <m:chr m:val="∑"/>
                        <m:supHide m:val="on"/>
                        <m:ctrlPr>
                          <a:rPr kumimoji="0" lang="en-US" altLang="zh-CN" b="0" i="1">
                            <a:latin typeface="Cambria Math" panose="02040503050406030204" pitchFamily="18" charset="0"/>
                            <a:ea typeface="隶书" panose="02010509060101010101" pitchFamily="49" charset="-122"/>
                          </a:rPr>
                        </m:ctrlPr>
                      </m:naryPr>
                      <m:sub>
                        <m:r>
                          <m:rPr>
                            <m:brk m:alnAt="7"/>
                          </m:rPr>
                          <a:rPr kumimoji="0" lang="en-US" altLang="zh-CN" b="0" i="1">
                            <a:latin typeface="Cambria Math" panose="02040503050406030204" pitchFamily="18" charset="0"/>
                            <a:ea typeface="隶书" panose="02010509060101010101" pitchFamily="49" charset="-122"/>
                          </a:rPr>
                          <m:t>𝑘</m:t>
                        </m:r>
                      </m:sub>
                      <m:sup/>
                      <m:e>
                        <m:sSubSup>
                          <m:sSubSupPr>
                            <m:ctrlPr>
                              <a:rPr kumimoji="0" lang="en-US" altLang="zh-CN" b="0" i="1">
                                <a:latin typeface="Cambria Math" panose="02040503050406030204" pitchFamily="18" charset="0"/>
                                <a:ea typeface="隶书" panose="02010509060101010101" pitchFamily="49" charset="-122"/>
                              </a:rPr>
                            </m:ctrlPr>
                          </m:sSubSupPr>
                          <m:e>
                            <m:r>
                              <a:rPr kumimoji="0" lang="en-US" altLang="zh-CN" b="0" i="1">
                                <a:latin typeface="Cambria Math" panose="02040503050406030204" pitchFamily="18" charset="0"/>
                                <a:ea typeface="隶书" panose="02010509060101010101" pitchFamily="49" charset="-122"/>
                              </a:rPr>
                              <m:t>𝑒</m:t>
                            </m:r>
                          </m:e>
                          <m:sub>
                            <m:r>
                              <a:rPr kumimoji="0" lang="en-US" altLang="zh-CN" b="0" i="1">
                                <a:latin typeface="Cambria Math" panose="02040503050406030204" pitchFamily="18" charset="0"/>
                                <a:ea typeface="隶书" panose="02010509060101010101" pitchFamily="49" charset="-122"/>
                              </a:rPr>
                              <m:t>𝑘</m:t>
                            </m:r>
                          </m:sub>
                          <m:sup>
                            <m:r>
                              <a:rPr kumimoji="0" lang="en-US" altLang="zh-CN" b="0" i="1">
                                <a:latin typeface="Cambria Math" panose="02040503050406030204" pitchFamily="18" charset="0"/>
                                <a:ea typeface="隶书" panose="02010509060101010101" pitchFamily="49" charset="-122"/>
                              </a:rPr>
                              <m:t>2</m:t>
                            </m:r>
                          </m:sup>
                        </m:sSubSup>
                        <m:d>
                          <m:dPr>
                            <m:ctrlPr>
                              <a:rPr kumimoji="0" lang="en-US" altLang="zh-CN" b="0" i="1">
                                <a:latin typeface="Cambria Math" panose="02040503050406030204" pitchFamily="18" charset="0"/>
                                <a:ea typeface="隶书" panose="02010509060101010101" pitchFamily="49" charset="-122"/>
                              </a:rPr>
                            </m:ctrlPr>
                          </m:dPr>
                          <m:e>
                            <m:r>
                              <a:rPr kumimoji="0" lang="en-US" altLang="zh-CN" b="0" i="1">
                                <a:latin typeface="Cambria Math" panose="02040503050406030204" pitchFamily="18" charset="0"/>
                                <a:ea typeface="隶书" panose="02010509060101010101" pitchFamily="49" charset="-122"/>
                              </a:rPr>
                              <m:t>𝑛</m:t>
                            </m:r>
                          </m:e>
                        </m:d>
                      </m:e>
                    </m:nary>
                  </m:oMath>
                </a14:m>
                <a:endParaRPr kumimoji="0" lang="en-US" altLang="zh-CN" sz="3000" b="0" dirty="0">
                  <a:latin typeface="隶书" panose="02010509060101010101" pitchFamily="49" charset="-122"/>
                  <a:ea typeface="隶书" panose="02010509060101010101" pitchFamily="49" charset="-122"/>
                </a:endParaRPr>
              </a:p>
              <a:p>
                <a:pPr marL="0" indent="0" algn="ctr">
                  <a:buNone/>
                  <a:defRPr/>
                </a:pPr>
                <a:r>
                  <a:rPr kumimoji="0" lang="en-US" altLang="zh-CN" sz="3000" b="0" dirty="0">
                    <a:latin typeface="隶书" panose="02010509060101010101" pitchFamily="49" charset="-122"/>
                    <a:ea typeface="隶书" panose="02010509060101010101" pitchFamily="49" charset="-122"/>
                  </a:rPr>
                  <a:t> </a:t>
                </a:r>
                <a14:m>
                  <m:oMath xmlns:m="http://schemas.openxmlformats.org/officeDocument/2006/math">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𝑦</m:t>
                        </m:r>
                      </m:e>
                      <m:sub>
                        <m:r>
                          <a:rPr kumimoji="0" lang="en-US" altLang="zh-CN" sz="3000" b="0" i="1">
                            <a:latin typeface="Cambria Math" panose="02040503050406030204" pitchFamily="18" charset="0"/>
                            <a:ea typeface="隶书" panose="02010509060101010101" pitchFamily="49" charset="-122"/>
                          </a:rPr>
                          <m:t>𝑘</m:t>
                        </m:r>
                      </m:sub>
                    </m:sSub>
                    <m:r>
                      <a:rPr kumimoji="0" lang="en-US" altLang="zh-CN" sz="3000" b="0" i="1">
                        <a:latin typeface="Cambria Math" panose="02040503050406030204" pitchFamily="18" charset="0"/>
                        <a:ea typeface="隶书" panose="02010509060101010101" pitchFamily="49" charset="-122"/>
                      </a:rPr>
                      <m:t>=</m:t>
                    </m:r>
                    <m:r>
                      <a:rPr lang="zh-CN" altLang="en-US" sz="2800" i="1">
                        <a:latin typeface="Cambria Math" panose="02040503050406030204" pitchFamily="18" charset="0"/>
                      </a:rPr>
                      <m:t>𝝋</m:t>
                    </m:r>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𝑊</m:t>
                        </m:r>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𝑋</m:t>
                            </m:r>
                          </m:e>
                          <m:sub>
                            <m:r>
                              <a:rPr kumimoji="0" lang="en-US" altLang="zh-CN" sz="3000" b="0" i="1">
                                <a:latin typeface="Cambria Math" panose="02040503050406030204" pitchFamily="18" charset="0"/>
                                <a:ea typeface="隶书" panose="02010509060101010101" pitchFamily="49" charset="-122"/>
                              </a:rPr>
                              <m:t>𝑘</m:t>
                            </m:r>
                          </m:sub>
                        </m:sSub>
                      </m:e>
                    </m:d>
                  </m:oMath>
                </a14:m>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𝑋</m:t>
                          </m:r>
                        </m:e>
                        <m:sub>
                          <m:r>
                            <a:rPr kumimoji="0" lang="en-US" altLang="zh-CN" sz="3000" b="0" i="1">
                              <a:latin typeface="Cambria Math" panose="02040503050406030204" pitchFamily="18" charset="0"/>
                              <a:ea typeface="隶书" panose="02010509060101010101" pitchFamily="49" charset="-122"/>
                            </a:rPr>
                            <m:t>𝑘</m:t>
                          </m:r>
                        </m:sub>
                      </m:sSub>
                      <m:r>
                        <a:rPr kumimoji="0" lang="en-US" altLang="zh-CN" sz="3000" b="0" i="1">
                          <a:latin typeface="Cambria Math" panose="02040503050406030204" pitchFamily="18" charset="0"/>
                          <a:ea typeface="隶书" panose="02010509060101010101" pitchFamily="49" charset="-122"/>
                        </a:rPr>
                        <m:t>=</m:t>
                      </m:r>
                      <m:sSup>
                        <m:sSupPr>
                          <m:ctrlPr>
                            <a:rPr kumimoji="0" lang="en-US" altLang="zh-CN" sz="3000" b="0" i="1">
                              <a:latin typeface="Cambria Math" panose="02040503050406030204" pitchFamily="18" charset="0"/>
                              <a:ea typeface="隶书" panose="02010509060101010101" pitchFamily="49" charset="-122"/>
                            </a:rPr>
                          </m:ctrlPr>
                        </m:sSupPr>
                        <m:e>
                          <m:d>
                            <m:dPr>
                              <m:ctrlPr>
                                <a:rPr kumimoji="0" lang="en-US" altLang="zh-CN" sz="3000" b="0" i="1">
                                  <a:latin typeface="Cambria Math" panose="02040503050406030204" pitchFamily="18" charset="0"/>
                                  <a:ea typeface="隶书" panose="02010509060101010101" pitchFamily="49" charset="-122"/>
                                </a:rPr>
                              </m:ctrlPr>
                            </m:dPr>
                            <m:e>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𝑥</m:t>
                                  </m:r>
                                </m:e>
                                <m:sub>
                                  <m:r>
                                    <a:rPr kumimoji="0" lang="en-US" altLang="zh-CN" sz="3000" b="0" i="1">
                                      <a:latin typeface="Cambria Math" panose="02040503050406030204" pitchFamily="18" charset="0"/>
                                      <a:ea typeface="隶书" panose="02010509060101010101" pitchFamily="49" charset="-122"/>
                                    </a:rPr>
                                    <m:t>𝑘</m:t>
                                  </m:r>
                                  <m:r>
                                    <a:rPr kumimoji="0" lang="en-US" altLang="zh-CN" sz="3000" b="0" i="1">
                                      <a:latin typeface="Cambria Math" panose="02040503050406030204" pitchFamily="18" charset="0"/>
                                      <a:ea typeface="隶书" panose="02010509060101010101" pitchFamily="49" charset="-122"/>
                                    </a:rPr>
                                    <m:t>0</m:t>
                                  </m:r>
                                </m:sub>
                              </m:sSub>
                              <m:r>
                                <a:rPr kumimoji="0" lang="en-US" altLang="zh-CN" sz="3000" b="0" i="1">
                                  <a:latin typeface="Cambria Math" panose="02040503050406030204" pitchFamily="18" charset="0"/>
                                  <a:ea typeface="隶书" panose="02010509060101010101" pitchFamily="49" charset="-122"/>
                                </a:rPr>
                                <m:t>,</m:t>
                              </m:r>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𝑥</m:t>
                                  </m:r>
                                </m:e>
                                <m:sub>
                                  <m:r>
                                    <a:rPr kumimoji="0" lang="en-US" altLang="zh-CN" sz="3000" b="0" i="1">
                                      <a:latin typeface="Cambria Math" panose="02040503050406030204" pitchFamily="18" charset="0"/>
                                      <a:ea typeface="隶书" panose="02010509060101010101" pitchFamily="49" charset="-122"/>
                                    </a:rPr>
                                    <m:t>𝑘</m:t>
                                  </m:r>
                                  <m:r>
                                    <a:rPr kumimoji="0" lang="en-US" altLang="zh-CN" sz="3000" b="0" i="1">
                                      <a:latin typeface="Cambria Math" panose="02040503050406030204" pitchFamily="18" charset="0"/>
                                      <a:ea typeface="隶书" panose="02010509060101010101" pitchFamily="49" charset="-122"/>
                                    </a:rPr>
                                    <m:t>1</m:t>
                                  </m:r>
                                </m:sub>
                              </m:sSub>
                              <m:r>
                                <a:rPr kumimoji="0" lang="en-US" altLang="zh-CN" sz="3000" b="0" i="1">
                                  <a:latin typeface="Cambria Math" panose="02040503050406030204" pitchFamily="18" charset="0"/>
                                  <a:ea typeface="隶书" panose="02010509060101010101" pitchFamily="49" charset="-122"/>
                                </a:rPr>
                                <m:t>,</m:t>
                              </m:r>
                              <m:r>
                                <a:rPr kumimoji="0" lang="en-US" altLang="zh-CN" sz="3000" b="0" i="1">
                                  <a:latin typeface="Cambria Math" panose="02040503050406030204" pitchFamily="18" charset="0"/>
                                  <a:ea typeface="Cambria Math" panose="02040503050406030204" pitchFamily="18" charset="0"/>
                                </a:rPr>
                                <m:t>⋯,</m:t>
                              </m:r>
                              <m:sSub>
                                <m:sSubPr>
                                  <m:ctrlPr>
                                    <a:rPr kumimoji="0" lang="en-US" altLang="zh-CN" sz="3000" b="0" i="1">
                                      <a:latin typeface="Cambria Math" panose="02040503050406030204" pitchFamily="18" charset="0"/>
                                      <a:ea typeface="Cambria Math" panose="02040503050406030204" pitchFamily="18" charset="0"/>
                                    </a:rPr>
                                  </m:ctrlPr>
                                </m:sSubPr>
                                <m:e>
                                  <m:r>
                                    <a:rPr kumimoji="0" lang="en-US" altLang="zh-CN" sz="3000" b="0" i="1">
                                      <a:latin typeface="Cambria Math" panose="02040503050406030204" pitchFamily="18" charset="0"/>
                                      <a:ea typeface="Cambria Math" panose="02040503050406030204" pitchFamily="18" charset="0"/>
                                    </a:rPr>
                                    <m:t>𝑥</m:t>
                                  </m:r>
                                </m:e>
                                <m:sub>
                                  <m:r>
                                    <a:rPr kumimoji="0" lang="en-US" altLang="zh-CN" sz="3000" b="0" i="1">
                                      <a:latin typeface="Cambria Math" panose="02040503050406030204" pitchFamily="18" charset="0"/>
                                      <a:ea typeface="Cambria Math" panose="02040503050406030204" pitchFamily="18" charset="0"/>
                                    </a:rPr>
                                    <m:t>𝑘𝑛</m:t>
                                  </m:r>
                                </m:sub>
                              </m:sSub>
                            </m:e>
                          </m:d>
                        </m:e>
                        <m:sup>
                          <m:r>
                            <a:rPr kumimoji="0" lang="en-US" altLang="zh-CN" sz="3000" b="0" i="1">
                              <a:latin typeface="Cambria Math" panose="02040503050406030204" pitchFamily="18" charset="0"/>
                              <a:ea typeface="隶书" panose="02010509060101010101" pitchFamily="49" charset="-122"/>
                            </a:rPr>
                            <m:t>𝑇</m:t>
                          </m:r>
                        </m:sup>
                      </m:sSup>
                      <m:r>
                        <a:rPr kumimoji="0" lang="en-US" altLang="zh-CN" sz="3000" b="0" i="1">
                          <a:latin typeface="Cambria Math" panose="02040503050406030204" pitchFamily="18" charset="0"/>
                          <a:ea typeface="隶书" panose="02010509060101010101" pitchFamily="49" charset="-122"/>
                        </a:rPr>
                        <m:t>,</m:t>
                      </m:r>
                      <m:r>
                        <a:rPr kumimoji="0" lang="en-US" altLang="zh-CN" sz="3000" b="0" i="1">
                          <a:latin typeface="Cambria Math" panose="02040503050406030204" pitchFamily="18" charset="0"/>
                          <a:ea typeface="隶书" panose="02010509060101010101" pitchFamily="49" charset="-122"/>
                        </a:rPr>
                        <m:t>𝑘</m:t>
                      </m:r>
                      <m:r>
                        <a:rPr kumimoji="0" lang="en-US" altLang="zh-CN" sz="3000" b="0" i="1">
                          <a:latin typeface="Cambria Math" panose="02040503050406030204" pitchFamily="18" charset="0"/>
                          <a:ea typeface="隶书" panose="02010509060101010101" pitchFamily="49" charset="-122"/>
                        </a:rPr>
                        <m:t>=1,2,⋯,</m:t>
                      </m:r>
                      <m:r>
                        <a:rPr kumimoji="0" lang="en-US" altLang="zh-CN" sz="3000" b="0" i="1">
                          <a:latin typeface="Cambria Math" panose="02040503050406030204" pitchFamily="18" charset="0"/>
                          <a:ea typeface="隶书" panose="02010509060101010101" pitchFamily="49" charset="-122"/>
                        </a:rPr>
                        <m:t>𝑚</m:t>
                      </m:r>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r>
                        <a:rPr kumimoji="0" lang="en-US" altLang="zh-CN" sz="3000" b="0" i="1">
                          <a:latin typeface="Cambria Math" panose="02040503050406030204" pitchFamily="18" charset="0"/>
                          <a:ea typeface="隶书" panose="02010509060101010101" pitchFamily="49" charset="-122"/>
                        </a:rPr>
                        <m:t>𝑊</m:t>
                      </m:r>
                      <m:r>
                        <a:rPr kumimoji="0" lang="en-US" altLang="zh-CN" sz="3000" b="0" i="1">
                          <a:latin typeface="Cambria Math" panose="02040503050406030204" pitchFamily="18" charset="0"/>
                          <a:ea typeface="隶书" panose="02010509060101010101" pitchFamily="49" charset="-122"/>
                        </a:rPr>
                        <m:t>=</m:t>
                      </m:r>
                      <m:d>
                        <m:dPr>
                          <m:ctrlPr>
                            <a:rPr kumimoji="0" lang="en-US" altLang="zh-CN" sz="3000" b="0" i="1">
                              <a:latin typeface="Cambria Math" panose="02040503050406030204" pitchFamily="18" charset="0"/>
                              <a:ea typeface="隶书" panose="02010509060101010101" pitchFamily="49" charset="-122"/>
                            </a:rPr>
                          </m:ctrlPr>
                        </m:dPr>
                        <m:e>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𝑤</m:t>
                              </m:r>
                            </m:e>
                            <m:sub>
                              <m:r>
                                <a:rPr kumimoji="0" lang="en-US" altLang="zh-CN" sz="3000" b="0" i="1">
                                  <a:latin typeface="Cambria Math" panose="02040503050406030204" pitchFamily="18" charset="0"/>
                                  <a:ea typeface="隶书" panose="02010509060101010101" pitchFamily="49" charset="-122"/>
                                </a:rPr>
                                <m:t>0</m:t>
                              </m:r>
                            </m:sub>
                          </m:sSub>
                          <m:r>
                            <a:rPr kumimoji="0" lang="en-US" altLang="zh-CN" sz="3000" b="0" i="1">
                              <a:latin typeface="Cambria Math" panose="02040503050406030204" pitchFamily="18" charset="0"/>
                              <a:ea typeface="隶书" panose="02010509060101010101" pitchFamily="49" charset="-122"/>
                            </a:rPr>
                            <m:t>,</m:t>
                          </m:r>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𝑤</m:t>
                              </m:r>
                            </m:e>
                            <m:sub>
                              <m:r>
                                <a:rPr kumimoji="0" lang="en-US" altLang="zh-CN" sz="3000" b="0" i="1">
                                  <a:latin typeface="Cambria Math" panose="02040503050406030204" pitchFamily="18" charset="0"/>
                                  <a:ea typeface="隶书" panose="02010509060101010101" pitchFamily="49" charset="-122"/>
                                </a:rPr>
                                <m:t>1</m:t>
                              </m:r>
                            </m:sub>
                          </m:sSub>
                          <m:r>
                            <a:rPr kumimoji="0" lang="en-US" altLang="zh-CN" sz="3000" b="0" i="1">
                              <a:latin typeface="Cambria Math" panose="02040503050406030204" pitchFamily="18" charset="0"/>
                              <a:ea typeface="隶书" panose="02010509060101010101" pitchFamily="49" charset="-122"/>
                            </a:rPr>
                            <m:t>,</m:t>
                          </m:r>
                          <m:r>
                            <a:rPr kumimoji="0" lang="en-US" altLang="zh-CN" sz="3000" b="0" i="1">
                              <a:latin typeface="Cambria Math" panose="02040503050406030204" pitchFamily="18" charset="0"/>
                              <a:ea typeface="Cambria Math" panose="02040503050406030204" pitchFamily="18" charset="0"/>
                            </a:rPr>
                            <m:t>⋯,</m:t>
                          </m:r>
                          <m:sSub>
                            <m:sSubPr>
                              <m:ctrlPr>
                                <a:rPr kumimoji="0" lang="en-US" altLang="zh-CN" sz="3000" b="0" i="1">
                                  <a:latin typeface="Cambria Math" panose="02040503050406030204" pitchFamily="18" charset="0"/>
                                  <a:ea typeface="Cambria Math" panose="02040503050406030204" pitchFamily="18" charset="0"/>
                                </a:rPr>
                              </m:ctrlPr>
                            </m:sSubPr>
                            <m:e>
                              <m:r>
                                <a:rPr kumimoji="0" lang="en-US" altLang="zh-CN" sz="3000" b="0" i="1">
                                  <a:latin typeface="Cambria Math" panose="02040503050406030204" pitchFamily="18" charset="0"/>
                                  <a:ea typeface="Cambria Math" panose="02040503050406030204" pitchFamily="18" charset="0"/>
                                </a:rPr>
                                <m:t>𝑤</m:t>
                              </m:r>
                            </m:e>
                            <m:sub>
                              <m:r>
                                <a:rPr kumimoji="0" lang="en-US" altLang="zh-CN" sz="3000" b="0" i="1">
                                  <a:latin typeface="Cambria Math" panose="02040503050406030204" pitchFamily="18" charset="0"/>
                                  <a:ea typeface="Cambria Math" panose="02040503050406030204" pitchFamily="18" charset="0"/>
                                </a:rPr>
                                <m:t>𝑛</m:t>
                              </m:r>
                            </m:sub>
                          </m:sSub>
                        </m:e>
                      </m:d>
                      <m:r>
                        <a:rPr kumimoji="0" lang="en-US" altLang="zh-CN" sz="3000" b="0" i="1" smtClean="0">
                          <a:latin typeface="Cambria Math" panose="02040503050406030204" pitchFamily="18" charset="0"/>
                          <a:ea typeface="Cambria Math" panose="02040503050406030204" pitchFamily="18" charset="0"/>
                        </a:rPr>
                        <m:t> </m:t>
                      </m:r>
                    </m:oMath>
                  </m:oMathPara>
                </a14:m>
                <a:endParaRPr kumimoji="0" lang="en-US" altLang="zh-CN" sz="3000" b="0" dirty="0">
                  <a:latin typeface="隶书" panose="02010509060101010101" pitchFamily="49" charset="-122"/>
                  <a:ea typeface="Cambria Math" panose="02040503050406030204" pitchFamily="18" charset="0"/>
                </a:endParaRPr>
              </a:p>
              <a:p>
                <a:pPr marL="0" indent="0">
                  <a:buNone/>
                  <a:defRPr/>
                </a:pPr>
                <a:r>
                  <a:rPr kumimoji="0" lang="zh-CN" altLang="en-US" sz="3000" b="0" dirty="0">
                    <a:latin typeface="隶书" panose="02010509060101010101" pitchFamily="49" charset="-122"/>
                    <a:ea typeface="隶书" panose="02010509060101010101" pitchFamily="49" charset="-122"/>
                  </a:rPr>
                  <a:t>基本思想：沿着</a:t>
                </a:r>
                <a14:m>
                  <m:oMath xmlns:m="http://schemas.openxmlformats.org/officeDocument/2006/math">
                    <m:r>
                      <a:rPr kumimoji="0" lang="en-US" altLang="zh-CN" sz="3000" b="0" i="1" smtClean="0">
                        <a:latin typeface="Cambria Math" panose="02040503050406030204" pitchFamily="18" charset="0"/>
                        <a:ea typeface="隶书" panose="02010509060101010101" pitchFamily="49" charset="-122"/>
                      </a:rPr>
                      <m:t>𝐽</m:t>
                    </m:r>
                    <m:r>
                      <a:rPr kumimoji="0" lang="zh-CN" altLang="en-US" sz="3000" b="0" i="1">
                        <a:latin typeface="Cambria Math" panose="02040503050406030204" pitchFamily="18" charset="0"/>
                        <a:ea typeface="隶书" panose="02010509060101010101" pitchFamily="49" charset="-122"/>
                      </a:rPr>
                      <m:t>的</m:t>
                    </m:r>
                  </m:oMath>
                </a14:m>
                <a:r>
                  <a:rPr kumimoji="0" lang="zh-CN" altLang="en-US" sz="3000" b="0" dirty="0">
                    <a:latin typeface="隶书" panose="02010509060101010101" pitchFamily="49" charset="-122"/>
                    <a:ea typeface="隶书" panose="02010509060101010101" pitchFamily="49" charset="-122"/>
                  </a:rPr>
                  <a:t>负梯度方向不断修正</a:t>
                </a:r>
                <a14:m>
                  <m:oMath xmlns:m="http://schemas.openxmlformats.org/officeDocument/2006/math">
                    <m:r>
                      <a:rPr kumimoji="0" lang="en-US" altLang="zh-CN" sz="3000" b="0" i="1">
                        <a:latin typeface="Cambria Math" panose="02040503050406030204" pitchFamily="18" charset="0"/>
                        <a:ea typeface="隶书" panose="02010509060101010101" pitchFamily="49" charset="-122"/>
                      </a:rPr>
                      <m:t>𝑊</m:t>
                    </m:r>
                    <m:r>
                      <a:rPr kumimoji="0" lang="zh-CN" altLang="en-US" sz="3000" b="0" i="1">
                        <a:latin typeface="Cambria Math" panose="02040503050406030204" pitchFamily="18" charset="0"/>
                        <a:ea typeface="隶书" panose="02010509060101010101" pitchFamily="49" charset="-122"/>
                      </a:rPr>
                      <m:t>的</m:t>
                    </m:r>
                  </m:oMath>
                </a14:m>
                <a:r>
                  <a:rPr kumimoji="0" lang="zh-CN" altLang="en-US" sz="3000" b="0" dirty="0">
                    <a:latin typeface="隶书" panose="02010509060101010101" pitchFamily="49" charset="-122"/>
                    <a:ea typeface="隶书" panose="02010509060101010101" pitchFamily="49" charset="-122"/>
                  </a:rPr>
                  <a:t>值，直到</a:t>
                </a:r>
                <a14:m>
                  <m:oMath xmlns:m="http://schemas.openxmlformats.org/officeDocument/2006/math">
                    <m:r>
                      <a:rPr kumimoji="0" lang="en-US" altLang="zh-CN" sz="3000" b="0" i="1">
                        <a:latin typeface="Cambria Math" panose="02040503050406030204" pitchFamily="18" charset="0"/>
                        <a:ea typeface="隶书" panose="02010509060101010101" pitchFamily="49" charset="-122"/>
                      </a:rPr>
                      <m:t>𝐽</m:t>
                    </m:r>
                    <m:r>
                      <a:rPr kumimoji="0" lang="zh-CN" altLang="en-US" sz="3000" b="0" i="1">
                        <a:latin typeface="Cambria Math" panose="02040503050406030204" pitchFamily="18" charset="0"/>
                        <a:ea typeface="隶书" panose="02010509060101010101" pitchFamily="49" charset="-122"/>
                      </a:rPr>
                      <m:t>达到</m:t>
                    </m:r>
                  </m:oMath>
                </a14:m>
                <a:r>
                  <a:rPr kumimoji="0" lang="zh-CN" altLang="en-US" sz="3000" b="0" dirty="0">
                    <a:latin typeface="隶书" panose="02010509060101010101" pitchFamily="49" charset="-122"/>
                    <a:ea typeface="隶书" panose="02010509060101010101" pitchFamily="49" charset="-122"/>
                  </a:rPr>
                  <a:t>最小</a:t>
                </a:r>
                <a:r>
                  <a:rPr kumimoji="0" lang="en-US" altLang="zh-CN" sz="3000" b="0" dirty="0">
                    <a:latin typeface="隶书" panose="02010509060101010101" pitchFamily="49" charset="-122"/>
                    <a:ea typeface="隶书" panose="02010509060101010101" pitchFamily="49" charset="-122"/>
                  </a:rPr>
                  <a:t>  (</a:t>
                </a:r>
                <a:r>
                  <a:rPr kumimoji="0" lang="zh-CN" altLang="en-US" sz="3000" b="0" dirty="0">
                    <a:latin typeface="隶书" panose="02010509060101010101" pitchFamily="49" charset="-122"/>
                    <a:ea typeface="隶书" panose="02010509060101010101" pitchFamily="49" charset="-122"/>
                  </a:rPr>
                  <a:t>梯度下降</a:t>
                </a:r>
                <a:r>
                  <a:rPr kumimoji="0" lang="en-US" altLang="zh-CN" sz="3000" b="0" dirty="0">
                    <a:latin typeface="隶书" panose="02010509060101010101" pitchFamily="49" charset="-122"/>
                    <a:ea typeface="隶书" panose="02010509060101010101" pitchFamily="49" charset="-122"/>
                  </a:rPr>
                  <a:t>)  </a:t>
                </a:r>
              </a:p>
              <a:p>
                <a:pPr marL="0" indent="0">
                  <a:buNone/>
                  <a:defRPr/>
                </a:pPr>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6" y="1412776"/>
                <a:ext cx="8569077" cy="5308699"/>
              </a:xfrm>
              <a:prstGeom prst="rect">
                <a:avLst/>
              </a:prstGeom>
              <a:blipFill>
                <a:blip r:embed="rId2"/>
                <a:stretch>
                  <a:fillRect l="-1707"/>
                </a:stretch>
              </a:blipFill>
            </p:spPr>
            <p:txBody>
              <a:bodyPr/>
              <a:lstStyle/>
              <a:p>
                <a:r>
                  <a:rPr lang="zh-CN" altLang="en-US">
                    <a:noFill/>
                  </a:rPr>
                  <a:t> </a:t>
                </a:r>
              </a:p>
            </p:txBody>
          </p:sp>
        </mc:Fallback>
      </mc:AlternateContent>
      <p:sp>
        <p:nvSpPr>
          <p:cNvPr id="7" name="文本占位符 3"/>
          <p:cNvSpPr>
            <a:spLocks noGrp="1"/>
          </p:cNvSpPr>
          <p:nvPr>
            <p:ph type="body" sz="quarter" idx="14"/>
          </p:nvPr>
        </p:nvSpPr>
        <p:spPr>
          <a:xfrm>
            <a:off x="6444209" y="51135"/>
            <a:ext cx="2520280" cy="433387"/>
          </a:xfrm>
        </p:spPr>
        <p:txBody>
          <a:bodyPr/>
          <a:lstStyle/>
          <a:p>
            <a:endParaRPr lang="zh-CN" altLang="en-US" dirty="0"/>
          </a:p>
        </p:txBody>
      </p:sp>
    </p:spTree>
    <p:extLst>
      <p:ext uri="{BB962C8B-B14F-4D97-AF65-F5344CB8AC3E}">
        <p14:creationId xmlns:p14="http://schemas.microsoft.com/office/powerpoint/2010/main" val="717957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24</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412776"/>
                <a:ext cx="8569077" cy="5112568"/>
              </a:xfrm>
              <a:prstGeom prst="rect">
                <a:avLst/>
              </a:prstGeom>
            </p:spPr>
            <p:txBody>
              <a:bodyPr>
                <a:normAutofit fontScale="85000"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kumimoji="0" lang="zh-CN" altLang="en-US" sz="3000" b="0" dirty="0">
                    <a:latin typeface="隶书" panose="02010509060101010101" pitchFamily="49" charset="-122"/>
                    <a:ea typeface="隶书" panose="02010509060101010101" pitchFamily="49" charset="-122"/>
                  </a:rPr>
                  <a:t>求取梯度修正</a:t>
                </a:r>
                <a:endParaRPr kumimoji="0" lang="en-US" altLang="zh-CN" sz="3000" b="0" dirty="0">
                  <a:latin typeface="隶书" panose="02010509060101010101" pitchFamily="49" charset="-122"/>
                  <a:ea typeface="隶书" panose="02010509060101010101" pitchFamily="49" charset="-122"/>
                </a:endParaRPr>
              </a:p>
              <a:p>
                <a:pPr marL="0" indent="0" algn="ctr">
                  <a:buNone/>
                  <a:defRPr/>
                </a:pPr>
                <a14:m>
                  <m:oMathPara xmlns:m="http://schemas.openxmlformats.org/officeDocument/2006/math">
                    <m:oMathParaPr>
                      <m:jc m:val="centerGroup"/>
                    </m:oMathParaPr>
                    <m:oMath xmlns:m="http://schemas.openxmlformats.org/officeDocument/2006/math">
                      <m:r>
                        <a:rPr kumimoji="0" lang="en-US" altLang="zh-CN" sz="3000" b="0" i="1" smtClean="0">
                          <a:latin typeface="Cambria Math" panose="02040503050406030204" pitchFamily="18" charset="0"/>
                          <a:ea typeface="Cambria Math" panose="02040503050406030204" pitchFamily="18" charset="0"/>
                        </a:rPr>
                        <m:t>∆</m:t>
                      </m:r>
                      <m:r>
                        <a:rPr kumimoji="0" lang="en-US" altLang="zh-CN" sz="3000" b="0" i="1" smtClean="0">
                          <a:latin typeface="Cambria Math" panose="02040503050406030204" pitchFamily="18" charset="0"/>
                          <a:ea typeface="Cambria Math" panose="02040503050406030204" pitchFamily="18" charset="0"/>
                        </a:rPr>
                        <m:t>𝑊</m:t>
                      </m:r>
                      <m:r>
                        <a:rPr kumimoji="0" lang="en-US" altLang="zh-CN" sz="3000" b="0" i="1" smtClean="0">
                          <a:latin typeface="Cambria Math" panose="02040503050406030204" pitchFamily="18" charset="0"/>
                          <a:ea typeface="Cambria Math" panose="02040503050406030204" pitchFamily="18" charset="0"/>
                        </a:rPr>
                        <m:t>=</m:t>
                      </m:r>
                      <m:r>
                        <a:rPr kumimoji="0" lang="zh-CN" altLang="en-US" sz="3000" b="0" i="1" smtClean="0">
                          <a:latin typeface="Cambria Math" panose="02040503050406030204" pitchFamily="18" charset="0"/>
                          <a:ea typeface="Cambria Math" panose="02040503050406030204" pitchFamily="18" charset="0"/>
                        </a:rPr>
                        <m:t>𝜂</m:t>
                      </m:r>
                      <m:d>
                        <m:dPr>
                          <m:ctrlPr>
                            <a:rPr kumimoji="0" lang="en-US" altLang="zh-CN" sz="3000" b="0" i="1" smtClean="0">
                              <a:latin typeface="Cambria Math" panose="02040503050406030204" pitchFamily="18" charset="0"/>
                              <a:ea typeface="Cambria Math" panose="02040503050406030204" pitchFamily="18" charset="0"/>
                            </a:rPr>
                          </m:ctrlPr>
                        </m:dPr>
                        <m:e>
                          <m:r>
                            <a:rPr kumimoji="0" lang="en-US" altLang="zh-CN" sz="3000" b="0" i="1" smtClean="0">
                              <a:latin typeface="Cambria Math" panose="02040503050406030204" pitchFamily="18" charset="0"/>
                              <a:ea typeface="Cambria Math" panose="02040503050406030204" pitchFamily="18" charset="0"/>
                            </a:rPr>
                            <m:t>−</m:t>
                          </m:r>
                          <m:f>
                            <m:fPr>
                              <m:ctrlPr>
                                <a:rPr kumimoji="0" lang="en-US" altLang="zh-CN" sz="3000" b="0" i="1" smtClean="0">
                                  <a:latin typeface="Cambria Math" panose="02040503050406030204" pitchFamily="18" charset="0"/>
                                  <a:ea typeface="Cambria Math" panose="02040503050406030204" pitchFamily="18" charset="0"/>
                                </a:rPr>
                              </m:ctrlPr>
                            </m:fPr>
                            <m:num>
                              <m:r>
                                <a:rPr kumimoji="0" lang="zh-CN" altLang="en-US" sz="3000" b="0" i="1" smtClean="0">
                                  <a:latin typeface="Cambria Math" panose="02040503050406030204" pitchFamily="18" charset="0"/>
                                  <a:ea typeface="Cambria Math" panose="02040503050406030204" pitchFamily="18" charset="0"/>
                                </a:rPr>
                                <m:t>𝜕</m:t>
                              </m:r>
                              <m:r>
                                <a:rPr kumimoji="0" lang="en-US" altLang="zh-CN" sz="3000" b="0" i="1" smtClean="0">
                                  <a:latin typeface="Cambria Math" panose="02040503050406030204" pitchFamily="18" charset="0"/>
                                  <a:ea typeface="Cambria Math" panose="02040503050406030204" pitchFamily="18" charset="0"/>
                                </a:rPr>
                                <m:t>𝐽</m:t>
                              </m:r>
                            </m:num>
                            <m:den>
                              <m:r>
                                <a:rPr kumimoji="0" lang="zh-CN" altLang="en-US" sz="3000" b="0" i="1" smtClean="0">
                                  <a:latin typeface="Cambria Math" panose="02040503050406030204" pitchFamily="18" charset="0"/>
                                  <a:ea typeface="Cambria Math" panose="02040503050406030204" pitchFamily="18" charset="0"/>
                                </a:rPr>
                                <m:t>𝜕</m:t>
                              </m:r>
                              <m:r>
                                <a:rPr kumimoji="0" lang="en-US" altLang="zh-CN" sz="3000" b="0" i="1" smtClean="0">
                                  <a:latin typeface="Cambria Math" panose="02040503050406030204" pitchFamily="18" charset="0"/>
                                  <a:ea typeface="Cambria Math" panose="02040503050406030204" pitchFamily="18" charset="0"/>
                                </a:rPr>
                                <m:t>𝑊</m:t>
                              </m:r>
                            </m:den>
                          </m:f>
                        </m:e>
                      </m:d>
                    </m:oMath>
                  </m:oMathPara>
                </a14:m>
                <a:endParaRPr kumimoji="0" lang="en-US" altLang="zh-CN" sz="3000" b="0" dirty="0">
                  <a:latin typeface="隶书" panose="02010509060101010101" pitchFamily="49" charset="-122"/>
                  <a:ea typeface="隶书" panose="02010509060101010101" pitchFamily="49" charset="-122"/>
                </a:endParaRPr>
              </a:p>
              <a:p>
                <a:pPr marL="0" indent="0" algn="ctr">
                  <a:buNone/>
                  <a:defRPr/>
                </a:pPr>
                <a14:m>
                  <m:oMathPara xmlns:m="http://schemas.openxmlformats.org/officeDocument/2006/math">
                    <m:oMathParaPr>
                      <m:jc m:val="centerGroup"/>
                    </m:oMathParaPr>
                    <m:oMath xmlns:m="http://schemas.openxmlformats.org/officeDocument/2006/math">
                      <m:f>
                        <m:fPr>
                          <m:ctrlPr>
                            <a:rPr kumimoji="0" lang="en-US" altLang="zh-CN" sz="3000" b="0" i="1">
                              <a:latin typeface="Cambria Math" panose="02040503050406030204" pitchFamily="18" charset="0"/>
                              <a:ea typeface="Cambria Math" panose="02040503050406030204" pitchFamily="18" charset="0"/>
                            </a:rPr>
                          </m:ctrlPr>
                        </m:fPr>
                        <m:num>
                          <m:r>
                            <a:rPr kumimoji="0" lang="zh-CN" altLang="en-US" sz="3000" b="0" i="1">
                              <a:latin typeface="Cambria Math" panose="02040503050406030204" pitchFamily="18" charset="0"/>
                              <a:ea typeface="Cambria Math" panose="02040503050406030204" pitchFamily="18" charset="0"/>
                            </a:rPr>
                            <m:t>𝜕</m:t>
                          </m:r>
                          <m:r>
                            <a:rPr kumimoji="0" lang="en-US" altLang="zh-CN" sz="3000" b="0" i="1" smtClean="0">
                              <a:latin typeface="Cambria Math" panose="02040503050406030204" pitchFamily="18" charset="0"/>
                              <a:ea typeface="Cambria Math" panose="02040503050406030204" pitchFamily="18" charset="0"/>
                            </a:rPr>
                            <m:t>𝐽</m:t>
                          </m:r>
                        </m:num>
                        <m:den>
                          <m:r>
                            <a:rPr kumimoji="0" lang="zh-CN" altLang="en-US" sz="3000" b="0" i="1">
                              <a:latin typeface="Cambria Math" panose="02040503050406030204" pitchFamily="18" charset="0"/>
                              <a:ea typeface="Cambria Math" panose="02040503050406030204" pitchFamily="18" charset="0"/>
                            </a:rPr>
                            <m:t>𝜕</m:t>
                          </m:r>
                          <m:r>
                            <a:rPr kumimoji="0" lang="en-US" altLang="zh-CN" sz="3000" b="0" i="1">
                              <a:latin typeface="Cambria Math" panose="02040503050406030204" pitchFamily="18" charset="0"/>
                              <a:ea typeface="Cambria Math" panose="02040503050406030204" pitchFamily="18" charset="0"/>
                            </a:rPr>
                            <m:t>𝑊</m:t>
                          </m:r>
                        </m:den>
                      </m:f>
                      <m:r>
                        <a:rPr kumimoji="0" lang="en-US" altLang="zh-CN" sz="3000" b="0" i="1" smtClean="0">
                          <a:latin typeface="Cambria Math" panose="02040503050406030204" pitchFamily="18" charset="0"/>
                          <a:ea typeface="Cambria Math" panose="02040503050406030204" pitchFamily="18" charset="0"/>
                        </a:rPr>
                        <m:t>=</m:t>
                      </m:r>
                      <m:nary>
                        <m:naryPr>
                          <m:chr m:val="∑"/>
                          <m:limLoc m:val="subSup"/>
                          <m:ctrlPr>
                            <a:rPr kumimoji="0" lang="en-US" altLang="zh-CN" sz="3000" b="0" i="1" smtClean="0">
                              <a:latin typeface="Cambria Math" panose="02040503050406030204" pitchFamily="18" charset="0"/>
                              <a:ea typeface="Cambria Math" panose="02040503050406030204" pitchFamily="18" charset="0"/>
                            </a:rPr>
                          </m:ctrlPr>
                        </m:naryPr>
                        <m:sub>
                          <m:r>
                            <m:rPr>
                              <m:brk m:alnAt="25"/>
                            </m:rPr>
                            <a:rPr kumimoji="0" lang="en-US" altLang="zh-CN" sz="3000" b="0" i="1" smtClean="0">
                              <a:latin typeface="Cambria Math" panose="02040503050406030204" pitchFamily="18" charset="0"/>
                              <a:ea typeface="Cambria Math" panose="02040503050406030204" pitchFamily="18" charset="0"/>
                            </a:rPr>
                            <m:t>𝑖</m:t>
                          </m:r>
                          <m:r>
                            <a:rPr kumimoji="0" lang="en-US" altLang="zh-CN" sz="3000" b="0" i="1" smtClean="0">
                              <a:latin typeface="Cambria Math" panose="02040503050406030204" pitchFamily="18" charset="0"/>
                              <a:ea typeface="Cambria Math" panose="02040503050406030204" pitchFamily="18" charset="0"/>
                            </a:rPr>
                            <m:t>=1</m:t>
                          </m:r>
                        </m:sub>
                        <m:sup>
                          <m:r>
                            <a:rPr kumimoji="0" lang="en-US" altLang="zh-CN" sz="3000" b="0" i="1" smtClean="0">
                              <a:latin typeface="Cambria Math" panose="02040503050406030204" pitchFamily="18" charset="0"/>
                              <a:ea typeface="Cambria Math" panose="02040503050406030204" pitchFamily="18" charset="0"/>
                            </a:rPr>
                            <m:t>𝑚</m:t>
                          </m:r>
                        </m:sup>
                        <m:e>
                          <m:f>
                            <m:fPr>
                              <m:ctrlPr>
                                <a:rPr kumimoji="0" lang="en-US" altLang="zh-CN" sz="3000" b="0" i="1" smtClean="0">
                                  <a:latin typeface="Cambria Math" panose="02040503050406030204" pitchFamily="18" charset="0"/>
                                  <a:ea typeface="Cambria Math" panose="02040503050406030204" pitchFamily="18" charset="0"/>
                                </a:rPr>
                              </m:ctrlPr>
                            </m:fPr>
                            <m:num>
                              <m:r>
                                <a:rPr kumimoji="0" lang="zh-CN" altLang="en-US" sz="3000" b="0" i="1" smtClean="0">
                                  <a:latin typeface="Cambria Math" panose="02040503050406030204" pitchFamily="18" charset="0"/>
                                  <a:ea typeface="Cambria Math" panose="02040503050406030204" pitchFamily="18" charset="0"/>
                                </a:rPr>
                                <m:t>𝜕</m:t>
                              </m:r>
                              <m:sSub>
                                <m:sSubPr>
                                  <m:ctrlPr>
                                    <a:rPr kumimoji="0" lang="en-US" altLang="zh-CN" sz="3000" b="0" i="1" smtClean="0">
                                      <a:latin typeface="Cambria Math" panose="02040503050406030204" pitchFamily="18" charset="0"/>
                                      <a:ea typeface="Cambria Math" panose="02040503050406030204" pitchFamily="18" charset="0"/>
                                    </a:rPr>
                                  </m:ctrlPr>
                                </m:sSubPr>
                                <m:e>
                                  <m:r>
                                    <a:rPr kumimoji="0" lang="en-US" altLang="zh-CN" sz="3000" b="0" i="1" smtClean="0">
                                      <a:latin typeface="Cambria Math" panose="02040503050406030204" pitchFamily="18" charset="0"/>
                                      <a:ea typeface="Cambria Math" panose="02040503050406030204" pitchFamily="18" charset="0"/>
                                    </a:rPr>
                                    <m:t>𝐽</m:t>
                                  </m:r>
                                </m:e>
                                <m:sub>
                                  <m:r>
                                    <a:rPr kumimoji="0" lang="en-US" altLang="zh-CN" sz="3000" b="0" i="1" smtClean="0">
                                      <a:latin typeface="Cambria Math" panose="02040503050406030204" pitchFamily="18" charset="0"/>
                                      <a:ea typeface="Cambria Math" panose="02040503050406030204" pitchFamily="18" charset="0"/>
                                    </a:rPr>
                                    <m:t>𝑘</m:t>
                                  </m:r>
                                </m:sub>
                              </m:sSub>
                            </m:num>
                            <m:den>
                              <m:r>
                                <a:rPr kumimoji="0" lang="zh-CN" altLang="en-US" sz="3000" b="0" i="1" smtClean="0">
                                  <a:latin typeface="Cambria Math" panose="02040503050406030204" pitchFamily="18" charset="0"/>
                                  <a:ea typeface="Cambria Math" panose="02040503050406030204" pitchFamily="18" charset="0"/>
                                </a:rPr>
                                <m:t>𝜕</m:t>
                              </m:r>
                              <m:sSub>
                                <m:sSubPr>
                                  <m:ctrlPr>
                                    <a:rPr kumimoji="0" lang="en-US" altLang="zh-CN" sz="3000" b="0" i="1" smtClean="0">
                                      <a:latin typeface="Cambria Math" panose="02040503050406030204" pitchFamily="18" charset="0"/>
                                      <a:ea typeface="Cambria Math" panose="02040503050406030204" pitchFamily="18" charset="0"/>
                                    </a:rPr>
                                  </m:ctrlPr>
                                </m:sSubPr>
                                <m:e>
                                  <m:r>
                                    <a:rPr kumimoji="0" lang="en-US" altLang="zh-CN" sz="3000" b="0" i="1" smtClean="0">
                                      <a:latin typeface="Cambria Math" panose="02040503050406030204" pitchFamily="18" charset="0"/>
                                      <a:ea typeface="Cambria Math" panose="02040503050406030204" pitchFamily="18" charset="0"/>
                                    </a:rPr>
                                    <m:t>𝑤</m:t>
                                  </m:r>
                                </m:e>
                                <m:sub>
                                  <m:r>
                                    <a:rPr kumimoji="0" lang="en-US" altLang="zh-CN" sz="3000" b="0" i="1" smtClean="0">
                                      <a:latin typeface="Cambria Math" panose="02040503050406030204" pitchFamily="18" charset="0"/>
                                      <a:ea typeface="Cambria Math" panose="02040503050406030204" pitchFamily="18" charset="0"/>
                                    </a:rPr>
                                    <m:t>𝑖</m:t>
                                  </m:r>
                                </m:sub>
                              </m:sSub>
                            </m:den>
                          </m:f>
                        </m:e>
                      </m:nary>
                    </m:oMath>
                  </m:oMathPara>
                </a14:m>
                <a:endParaRPr kumimoji="0" lang="en-US" altLang="zh-CN" sz="3000" b="0" dirty="0">
                  <a:latin typeface="隶书" panose="02010509060101010101" pitchFamily="49" charset="-122"/>
                  <a:ea typeface="Cambria Math" panose="02040503050406030204" pitchFamily="18" charset="0"/>
                </a:endParaRPr>
              </a:p>
              <a:p>
                <a:pPr marL="0" indent="0" algn="ctr">
                  <a:buNone/>
                  <a:defRPr/>
                </a:pPr>
                <a14:m>
                  <m:oMathPara xmlns:m="http://schemas.openxmlformats.org/officeDocument/2006/math">
                    <m:oMathParaPr>
                      <m:jc m:val="centerGroup"/>
                    </m:oMathParaPr>
                    <m:oMath xmlns:m="http://schemas.openxmlformats.org/officeDocument/2006/math">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𝐽</m:t>
                          </m:r>
                        </m:e>
                        <m:sub>
                          <m:r>
                            <a:rPr kumimoji="0" lang="en-US" altLang="zh-CN" sz="3000" b="0" i="1" smtClean="0">
                              <a:latin typeface="Cambria Math" panose="02040503050406030204" pitchFamily="18" charset="0"/>
                              <a:ea typeface="隶书" panose="02010509060101010101" pitchFamily="49" charset="-122"/>
                            </a:rPr>
                            <m:t>𝑘</m:t>
                          </m:r>
                        </m:sub>
                      </m:sSub>
                      <m:r>
                        <a:rPr kumimoji="0" lang="en-US" altLang="zh-CN" sz="3000" b="0" i="1" smtClean="0">
                          <a:latin typeface="Cambria Math" panose="02040503050406030204" pitchFamily="18" charset="0"/>
                          <a:ea typeface="隶书" panose="02010509060101010101" pitchFamily="49" charset="-122"/>
                        </a:rPr>
                        <m:t>=</m:t>
                      </m:r>
                      <m:f>
                        <m:fPr>
                          <m:ctrlPr>
                            <a:rPr kumimoji="0" lang="en-US" altLang="zh-CN" sz="3000" b="0" i="1" smtClean="0">
                              <a:latin typeface="Cambria Math" panose="02040503050406030204" pitchFamily="18" charset="0"/>
                              <a:ea typeface="隶书" panose="02010509060101010101" pitchFamily="49" charset="-122"/>
                            </a:rPr>
                          </m:ctrlPr>
                        </m:fPr>
                        <m:num>
                          <m:r>
                            <a:rPr kumimoji="0" lang="en-US" altLang="zh-CN" sz="3000" b="0" i="1" smtClean="0">
                              <a:latin typeface="Cambria Math" panose="02040503050406030204" pitchFamily="18" charset="0"/>
                              <a:ea typeface="隶书" panose="02010509060101010101" pitchFamily="49" charset="-122"/>
                            </a:rPr>
                            <m:t>1</m:t>
                          </m:r>
                        </m:num>
                        <m:den>
                          <m:r>
                            <a:rPr kumimoji="0" lang="en-US" altLang="zh-CN" sz="3000" b="0" i="1" smtClean="0">
                              <a:latin typeface="Cambria Math" panose="02040503050406030204" pitchFamily="18" charset="0"/>
                              <a:ea typeface="隶书" panose="02010509060101010101" pitchFamily="49" charset="-122"/>
                            </a:rPr>
                            <m:t>2</m:t>
                          </m:r>
                        </m:den>
                      </m:f>
                      <m:sSup>
                        <m:sSupPr>
                          <m:ctrlPr>
                            <a:rPr kumimoji="0" lang="en-US" altLang="zh-CN" sz="3000" b="0" i="1" smtClean="0">
                              <a:latin typeface="Cambria Math" panose="02040503050406030204" pitchFamily="18" charset="0"/>
                              <a:ea typeface="隶书" panose="02010509060101010101" pitchFamily="49" charset="-122"/>
                            </a:rPr>
                          </m:ctrlPr>
                        </m:sSupPr>
                        <m:e>
                          <m:d>
                            <m:dPr>
                              <m:ctrlPr>
                                <a:rPr kumimoji="0" lang="en-US" altLang="zh-CN" sz="3000" b="0" i="1" smtClean="0">
                                  <a:latin typeface="Cambria Math" panose="02040503050406030204" pitchFamily="18" charset="0"/>
                                  <a:ea typeface="隶书" panose="02010509060101010101" pitchFamily="49" charset="-122"/>
                                </a:rPr>
                              </m:ctrlPr>
                            </m:dPr>
                            <m:e>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𝑑</m:t>
                                  </m:r>
                                </m:e>
                                <m:sub>
                                  <m:r>
                                    <a:rPr kumimoji="0" lang="en-US" altLang="zh-CN" sz="3000" b="0" i="1" smtClean="0">
                                      <a:latin typeface="Cambria Math" panose="02040503050406030204" pitchFamily="18" charset="0"/>
                                      <a:ea typeface="隶书" panose="02010509060101010101" pitchFamily="49" charset="-122"/>
                                    </a:rPr>
                                    <m:t>𝑘</m:t>
                                  </m:r>
                                </m:sub>
                              </m:sSub>
                              <m:r>
                                <a:rPr kumimoji="0" lang="en-US" altLang="zh-CN" sz="3000" b="0" i="1" smtClean="0">
                                  <a:latin typeface="Cambria Math" panose="02040503050406030204" pitchFamily="18" charset="0"/>
                                  <a:ea typeface="隶书" panose="02010509060101010101" pitchFamily="49" charset="-122"/>
                                </a:rPr>
                                <m:t>−</m:t>
                              </m:r>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𝑦</m:t>
                                  </m:r>
                                </m:e>
                                <m:sub>
                                  <m:r>
                                    <a:rPr kumimoji="0" lang="en-US" altLang="zh-CN" sz="3000" b="0" i="1" smtClean="0">
                                      <a:latin typeface="Cambria Math" panose="02040503050406030204" pitchFamily="18" charset="0"/>
                                      <a:ea typeface="隶书" panose="02010509060101010101" pitchFamily="49" charset="-122"/>
                                    </a:rPr>
                                    <m:t>𝑘</m:t>
                                  </m:r>
                                </m:sub>
                              </m:sSub>
                            </m:e>
                          </m:d>
                        </m:e>
                        <m:sup>
                          <m:r>
                            <a:rPr kumimoji="0" lang="en-US" altLang="zh-CN" sz="3000" b="0" i="1" smtClean="0">
                              <a:latin typeface="Cambria Math" panose="02040503050406030204" pitchFamily="18" charset="0"/>
                              <a:ea typeface="隶书" panose="02010509060101010101" pitchFamily="49" charset="-122"/>
                            </a:rPr>
                            <m:t>2</m:t>
                          </m:r>
                        </m:sup>
                      </m:sSup>
                    </m:oMath>
                  </m:oMathPara>
                </a14:m>
                <a:endParaRPr kumimoji="0" lang="en-US" altLang="zh-CN" sz="3000" b="0" dirty="0">
                  <a:latin typeface="隶书" panose="02010509060101010101" pitchFamily="49" charset="-122"/>
                  <a:ea typeface="隶书" panose="02010509060101010101" pitchFamily="49" charset="-122"/>
                </a:endParaRPr>
              </a:p>
              <a:p>
                <a:pPr marL="0" indent="0" algn="ctr">
                  <a:buNone/>
                  <a:defRPr/>
                </a:pPr>
                <a14:m>
                  <m:oMath xmlns:m="http://schemas.openxmlformats.org/officeDocument/2006/math">
                    <m:sSub>
                      <m:sSubPr>
                        <m:ctrlPr>
                          <a:rPr kumimoji="0" lang="en-US" altLang="zh-CN" sz="3000" b="0" i="1" smtClean="0">
                            <a:latin typeface="Cambria Math" panose="02040503050406030204" pitchFamily="18" charset="0"/>
                            <a:ea typeface="隶书" panose="02010509060101010101" pitchFamily="49" charset="-122"/>
                          </a:rPr>
                        </m:ctrlPr>
                      </m:sSubPr>
                      <m:e>
                        <m:r>
                          <a:rPr kumimoji="0" lang="zh-CN" altLang="en-US" sz="3000" b="0" i="1">
                            <a:latin typeface="Cambria Math" panose="02040503050406030204" pitchFamily="18" charset="0"/>
                            <a:ea typeface="隶书" panose="02010509060101010101" pitchFamily="49" charset="-122"/>
                          </a:rPr>
                          <m:t>𝜃</m:t>
                        </m:r>
                      </m:e>
                      <m:sub>
                        <m:r>
                          <a:rPr kumimoji="0" lang="en-US" altLang="zh-CN" sz="3000" b="0" i="1" smtClean="0">
                            <a:latin typeface="Cambria Math" panose="02040503050406030204" pitchFamily="18" charset="0"/>
                            <a:ea typeface="隶书" panose="02010509060101010101" pitchFamily="49" charset="-122"/>
                          </a:rPr>
                          <m:t>𝑘</m:t>
                        </m:r>
                      </m:sub>
                    </m:sSub>
                    <m:r>
                      <a:rPr kumimoji="0" lang="en-US" altLang="zh-CN" sz="3000" b="0" i="1" smtClean="0">
                        <a:latin typeface="Cambria Math" panose="02040503050406030204" pitchFamily="18" charset="0"/>
                        <a:ea typeface="隶书" panose="02010509060101010101" pitchFamily="49" charset="-122"/>
                      </a:rPr>
                      <m:t>=</m:t>
                    </m:r>
                    <m:r>
                      <a:rPr kumimoji="0" lang="en-US" altLang="zh-CN" sz="3000" b="0" i="1">
                        <a:latin typeface="Cambria Math" panose="02040503050406030204" pitchFamily="18" charset="0"/>
                        <a:ea typeface="隶书" panose="02010509060101010101" pitchFamily="49" charset="-122"/>
                      </a:rPr>
                      <m:t>𝑊</m:t>
                    </m:r>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𝑋</m:t>
                        </m:r>
                      </m:e>
                      <m:sub>
                        <m:r>
                          <a:rPr kumimoji="0" lang="en-US" altLang="zh-CN" sz="3000" b="0" i="1" smtClean="0">
                            <a:latin typeface="Cambria Math" panose="02040503050406030204" pitchFamily="18" charset="0"/>
                            <a:ea typeface="隶书" panose="02010509060101010101" pitchFamily="49" charset="-122"/>
                          </a:rPr>
                          <m:t>𝑘</m:t>
                        </m:r>
                      </m:sub>
                    </m:sSub>
                  </m:oMath>
                </a14:m>
                <a:r>
                  <a:rPr kumimoji="0" lang="en-US" altLang="zh-CN" sz="3000" b="0" dirty="0">
                    <a:latin typeface="隶书" panose="02010509060101010101" pitchFamily="49" charset="-122"/>
                    <a:ea typeface="隶书" panose="02010509060101010101" pitchFamily="49" charset="-122"/>
                  </a:rPr>
                  <a:t> </a:t>
                </a:r>
              </a:p>
              <a:p>
                <a:pPr marL="0" indent="0" algn="ctr">
                  <a:buNone/>
                  <a:defRPr/>
                </a:pPr>
                <a14:m>
                  <m:oMathPara xmlns:m="http://schemas.openxmlformats.org/officeDocument/2006/math">
                    <m:oMathParaPr>
                      <m:jc m:val="centerGroup"/>
                    </m:oMathParaPr>
                    <m:oMath xmlns:m="http://schemas.openxmlformats.org/officeDocument/2006/math">
                      <m:f>
                        <m:fPr>
                          <m:ctrlPr>
                            <a:rPr kumimoji="0" lang="en-US" altLang="zh-CN" sz="3000" b="0" i="1">
                              <a:latin typeface="Cambria Math" panose="02040503050406030204" pitchFamily="18" charset="0"/>
                              <a:ea typeface="Cambria Math" panose="02040503050406030204" pitchFamily="18" charset="0"/>
                            </a:rPr>
                          </m:ctrlPr>
                        </m:fPr>
                        <m:num>
                          <m:r>
                            <a:rPr kumimoji="0" lang="zh-CN" altLang="en-US" sz="3000" b="0" i="1">
                              <a:latin typeface="Cambria Math" panose="02040503050406030204" pitchFamily="18" charset="0"/>
                              <a:ea typeface="Cambria Math" panose="02040503050406030204" pitchFamily="18" charset="0"/>
                            </a:rPr>
                            <m:t>𝜕</m:t>
                          </m:r>
                          <m:sSub>
                            <m:sSubPr>
                              <m:ctrlPr>
                                <a:rPr kumimoji="0" lang="en-US" altLang="zh-CN" sz="3000" b="0" i="1">
                                  <a:latin typeface="Cambria Math" panose="02040503050406030204" pitchFamily="18" charset="0"/>
                                  <a:ea typeface="Cambria Math" panose="02040503050406030204" pitchFamily="18" charset="0"/>
                                </a:rPr>
                              </m:ctrlPr>
                            </m:sSubPr>
                            <m:e>
                              <m:r>
                                <a:rPr kumimoji="0" lang="en-US" altLang="zh-CN" sz="3000" b="0" i="1" smtClean="0">
                                  <a:latin typeface="Cambria Math" panose="02040503050406030204" pitchFamily="18" charset="0"/>
                                  <a:ea typeface="Cambria Math" panose="02040503050406030204" pitchFamily="18" charset="0"/>
                                </a:rPr>
                                <m:t>𝐽</m:t>
                              </m:r>
                            </m:e>
                            <m:sub>
                              <m:r>
                                <a:rPr kumimoji="0" lang="en-US" altLang="zh-CN" sz="3000" b="0" i="1" smtClean="0">
                                  <a:latin typeface="Cambria Math" panose="02040503050406030204" pitchFamily="18" charset="0"/>
                                  <a:ea typeface="Cambria Math" panose="02040503050406030204" pitchFamily="18" charset="0"/>
                                </a:rPr>
                                <m:t>𝑘</m:t>
                              </m:r>
                            </m:sub>
                          </m:sSub>
                        </m:num>
                        <m:den>
                          <m:r>
                            <a:rPr kumimoji="0" lang="zh-CN" altLang="en-US" sz="3000" b="0" i="1">
                              <a:latin typeface="Cambria Math" panose="02040503050406030204" pitchFamily="18" charset="0"/>
                              <a:ea typeface="Cambria Math" panose="02040503050406030204" pitchFamily="18" charset="0"/>
                            </a:rPr>
                            <m:t>𝜕</m:t>
                          </m:r>
                          <m:sSub>
                            <m:sSubPr>
                              <m:ctrlPr>
                                <a:rPr kumimoji="0" lang="en-US" altLang="zh-CN" sz="3000" b="0" i="1">
                                  <a:latin typeface="Cambria Math" panose="02040503050406030204" pitchFamily="18" charset="0"/>
                                  <a:ea typeface="Cambria Math" panose="02040503050406030204" pitchFamily="18" charset="0"/>
                                </a:rPr>
                              </m:ctrlPr>
                            </m:sSubPr>
                            <m:e>
                              <m:r>
                                <a:rPr kumimoji="0" lang="en-US" altLang="zh-CN" sz="3000" b="0" i="1">
                                  <a:latin typeface="Cambria Math" panose="02040503050406030204" pitchFamily="18" charset="0"/>
                                  <a:ea typeface="Cambria Math" panose="02040503050406030204" pitchFamily="18" charset="0"/>
                                </a:rPr>
                                <m:t>𝑤</m:t>
                              </m:r>
                            </m:e>
                            <m:sub>
                              <m:r>
                                <a:rPr kumimoji="0" lang="en-US" altLang="zh-CN" sz="3000" b="0" i="1">
                                  <a:latin typeface="Cambria Math" panose="02040503050406030204" pitchFamily="18" charset="0"/>
                                  <a:ea typeface="Cambria Math" panose="02040503050406030204" pitchFamily="18" charset="0"/>
                                </a:rPr>
                                <m:t>𝑖</m:t>
                              </m:r>
                            </m:sub>
                          </m:sSub>
                        </m:den>
                      </m:f>
                      <m:r>
                        <a:rPr kumimoji="0" lang="en-US" altLang="zh-CN" sz="3000" b="0" i="1" smtClean="0">
                          <a:latin typeface="Cambria Math" panose="02040503050406030204" pitchFamily="18" charset="0"/>
                          <a:ea typeface="Cambria Math" panose="02040503050406030204" pitchFamily="18" charset="0"/>
                        </a:rPr>
                        <m:t>=</m:t>
                      </m:r>
                      <m:f>
                        <m:fPr>
                          <m:ctrlPr>
                            <a:rPr kumimoji="0" lang="en-US" altLang="zh-CN" sz="3000" b="0" i="1" smtClean="0">
                              <a:latin typeface="Cambria Math" panose="02040503050406030204" pitchFamily="18" charset="0"/>
                              <a:ea typeface="Cambria Math" panose="02040503050406030204" pitchFamily="18" charset="0"/>
                            </a:rPr>
                          </m:ctrlPr>
                        </m:fPr>
                        <m:num>
                          <m:r>
                            <a:rPr kumimoji="0" lang="zh-CN" altLang="en-US" sz="3000" b="0" i="1" smtClean="0">
                              <a:latin typeface="Cambria Math" panose="02040503050406030204" pitchFamily="18" charset="0"/>
                              <a:ea typeface="Cambria Math" panose="02040503050406030204" pitchFamily="18" charset="0"/>
                            </a:rPr>
                            <m:t>𝜕</m:t>
                          </m:r>
                          <m:sSub>
                            <m:sSubPr>
                              <m:ctrlPr>
                                <a:rPr kumimoji="0" lang="en-US" altLang="zh-CN" sz="3000" b="0" i="1">
                                  <a:latin typeface="Cambria Math" panose="02040503050406030204" pitchFamily="18" charset="0"/>
                                  <a:ea typeface="Cambria Math" panose="02040503050406030204" pitchFamily="18" charset="0"/>
                                </a:rPr>
                              </m:ctrlPr>
                            </m:sSubPr>
                            <m:e>
                              <m:r>
                                <a:rPr kumimoji="0" lang="en-US" altLang="zh-CN" sz="3000" b="0" i="1" smtClean="0">
                                  <a:latin typeface="Cambria Math" panose="02040503050406030204" pitchFamily="18" charset="0"/>
                                  <a:ea typeface="Cambria Math" panose="02040503050406030204" pitchFamily="18" charset="0"/>
                                </a:rPr>
                                <m:t>𝐽</m:t>
                              </m:r>
                            </m:e>
                            <m:sub>
                              <m:r>
                                <a:rPr kumimoji="0" lang="en-US" altLang="zh-CN" sz="3000" b="0" i="1" smtClean="0">
                                  <a:latin typeface="Cambria Math" panose="02040503050406030204" pitchFamily="18" charset="0"/>
                                  <a:ea typeface="Cambria Math" panose="02040503050406030204" pitchFamily="18" charset="0"/>
                                </a:rPr>
                                <m:t>𝑘</m:t>
                              </m:r>
                            </m:sub>
                          </m:sSub>
                        </m:num>
                        <m:den>
                          <m:r>
                            <a:rPr kumimoji="0" lang="zh-CN" altLang="en-US" sz="3000" b="0" i="1" smtClean="0">
                              <a:latin typeface="Cambria Math" panose="02040503050406030204" pitchFamily="18" charset="0"/>
                              <a:ea typeface="Cambria Math" panose="02040503050406030204" pitchFamily="18" charset="0"/>
                            </a:rPr>
                            <m:t>𝜕</m:t>
                          </m:r>
                          <m:sSub>
                            <m:sSubPr>
                              <m:ctrlPr>
                                <a:rPr kumimoji="0" lang="en-US" altLang="zh-CN" sz="3000" b="0" i="1">
                                  <a:latin typeface="Cambria Math" panose="02040503050406030204" pitchFamily="18" charset="0"/>
                                  <a:ea typeface="隶书" panose="02010509060101010101" pitchFamily="49" charset="-122"/>
                                </a:rPr>
                              </m:ctrlPr>
                            </m:sSubPr>
                            <m:e>
                              <m:r>
                                <a:rPr kumimoji="0" lang="zh-CN" altLang="en-US" sz="3000" b="0" i="1">
                                  <a:latin typeface="Cambria Math" panose="02040503050406030204" pitchFamily="18" charset="0"/>
                                  <a:ea typeface="隶书" panose="02010509060101010101" pitchFamily="49" charset="-122"/>
                                </a:rPr>
                                <m:t>𝜃</m:t>
                              </m:r>
                            </m:e>
                            <m:sub>
                              <m:r>
                                <a:rPr kumimoji="0" lang="en-US" altLang="zh-CN" sz="3000" b="0" i="1" smtClean="0">
                                  <a:latin typeface="Cambria Math" panose="02040503050406030204" pitchFamily="18" charset="0"/>
                                  <a:ea typeface="隶书" panose="02010509060101010101" pitchFamily="49" charset="-122"/>
                                </a:rPr>
                                <m:t>𝑘</m:t>
                              </m:r>
                            </m:sub>
                          </m:sSub>
                        </m:den>
                      </m:f>
                      <m:f>
                        <m:fPr>
                          <m:ctrlPr>
                            <a:rPr kumimoji="0" lang="en-US" altLang="zh-CN" sz="3000" b="0" i="1" smtClean="0">
                              <a:latin typeface="Cambria Math" panose="02040503050406030204" pitchFamily="18" charset="0"/>
                              <a:ea typeface="Cambria Math" panose="02040503050406030204" pitchFamily="18" charset="0"/>
                            </a:rPr>
                          </m:ctrlPr>
                        </m:fPr>
                        <m:num>
                          <m:r>
                            <a:rPr kumimoji="0" lang="zh-CN" altLang="en-US" sz="3000" b="0" i="1">
                              <a:latin typeface="Cambria Math" panose="02040503050406030204" pitchFamily="18" charset="0"/>
                              <a:ea typeface="Cambria Math" panose="02040503050406030204" pitchFamily="18" charset="0"/>
                            </a:rPr>
                            <m:t>𝜕</m:t>
                          </m:r>
                          <m:sSub>
                            <m:sSubPr>
                              <m:ctrlPr>
                                <a:rPr kumimoji="0" lang="en-US" altLang="zh-CN" sz="3000" b="0" i="1">
                                  <a:latin typeface="Cambria Math" panose="02040503050406030204" pitchFamily="18" charset="0"/>
                                  <a:ea typeface="隶书" panose="02010509060101010101" pitchFamily="49" charset="-122"/>
                                </a:rPr>
                              </m:ctrlPr>
                            </m:sSubPr>
                            <m:e>
                              <m:r>
                                <a:rPr kumimoji="0" lang="zh-CN" altLang="en-US" sz="3000" b="0" i="1">
                                  <a:latin typeface="Cambria Math" panose="02040503050406030204" pitchFamily="18" charset="0"/>
                                  <a:ea typeface="隶书" panose="02010509060101010101" pitchFamily="49" charset="-122"/>
                                </a:rPr>
                                <m:t>𝜃</m:t>
                              </m:r>
                            </m:e>
                            <m:sub>
                              <m:r>
                                <a:rPr kumimoji="0" lang="en-US" altLang="zh-CN" sz="3000" b="0" i="1" smtClean="0">
                                  <a:latin typeface="Cambria Math" panose="02040503050406030204" pitchFamily="18" charset="0"/>
                                  <a:ea typeface="隶书" panose="02010509060101010101" pitchFamily="49" charset="-122"/>
                                </a:rPr>
                                <m:t>𝑘</m:t>
                              </m:r>
                            </m:sub>
                          </m:sSub>
                        </m:num>
                        <m:den>
                          <m:r>
                            <a:rPr kumimoji="0" lang="zh-CN" altLang="en-US" sz="3000" b="0" i="1">
                              <a:latin typeface="Cambria Math" panose="02040503050406030204" pitchFamily="18" charset="0"/>
                              <a:ea typeface="Cambria Math" panose="02040503050406030204" pitchFamily="18" charset="0"/>
                            </a:rPr>
                            <m:t>𝜕</m:t>
                          </m:r>
                          <m:sSub>
                            <m:sSubPr>
                              <m:ctrlPr>
                                <a:rPr kumimoji="0" lang="en-US" altLang="zh-CN" sz="3000" b="0" i="1">
                                  <a:latin typeface="Cambria Math" panose="02040503050406030204" pitchFamily="18" charset="0"/>
                                  <a:ea typeface="Cambria Math" panose="02040503050406030204" pitchFamily="18" charset="0"/>
                                </a:rPr>
                              </m:ctrlPr>
                            </m:sSubPr>
                            <m:e>
                              <m:r>
                                <a:rPr kumimoji="0" lang="en-US" altLang="zh-CN" sz="3000" b="0" i="1">
                                  <a:latin typeface="Cambria Math" panose="02040503050406030204" pitchFamily="18" charset="0"/>
                                  <a:ea typeface="Cambria Math" panose="02040503050406030204" pitchFamily="18" charset="0"/>
                                </a:rPr>
                                <m:t>𝑤</m:t>
                              </m:r>
                            </m:e>
                            <m:sub>
                              <m:r>
                                <a:rPr kumimoji="0" lang="en-US" altLang="zh-CN" sz="3000" b="0" i="1">
                                  <a:latin typeface="Cambria Math" panose="02040503050406030204" pitchFamily="18" charset="0"/>
                                  <a:ea typeface="Cambria Math" panose="02040503050406030204" pitchFamily="18" charset="0"/>
                                </a:rPr>
                                <m:t>𝑖</m:t>
                              </m:r>
                            </m:sub>
                          </m:sSub>
                        </m:den>
                      </m:f>
                      <m:r>
                        <a:rPr kumimoji="0" lang="en-US" altLang="zh-CN" sz="3000" b="0" i="1" smtClean="0">
                          <a:latin typeface="Cambria Math" panose="02040503050406030204" pitchFamily="18" charset="0"/>
                          <a:ea typeface="Cambria Math" panose="02040503050406030204" pitchFamily="18" charset="0"/>
                        </a:rPr>
                        <m:t>=</m:t>
                      </m:r>
                      <m:f>
                        <m:fPr>
                          <m:ctrlPr>
                            <a:rPr kumimoji="0" lang="en-US" altLang="zh-CN" sz="3000" b="0" i="1">
                              <a:latin typeface="Cambria Math" panose="02040503050406030204" pitchFamily="18" charset="0"/>
                              <a:ea typeface="Cambria Math" panose="02040503050406030204" pitchFamily="18" charset="0"/>
                            </a:rPr>
                          </m:ctrlPr>
                        </m:fPr>
                        <m:num>
                          <m:r>
                            <a:rPr kumimoji="0" lang="zh-CN" altLang="en-US" sz="3000" b="0" i="1">
                              <a:latin typeface="Cambria Math" panose="02040503050406030204" pitchFamily="18" charset="0"/>
                              <a:ea typeface="Cambria Math" panose="02040503050406030204" pitchFamily="18" charset="0"/>
                            </a:rPr>
                            <m:t>𝜕</m:t>
                          </m:r>
                          <m:sSub>
                            <m:sSubPr>
                              <m:ctrlPr>
                                <a:rPr kumimoji="0" lang="en-US" altLang="zh-CN" sz="3000" b="0" i="1">
                                  <a:latin typeface="Cambria Math" panose="02040503050406030204" pitchFamily="18" charset="0"/>
                                  <a:ea typeface="Cambria Math" panose="02040503050406030204" pitchFamily="18" charset="0"/>
                                </a:rPr>
                              </m:ctrlPr>
                            </m:sSubPr>
                            <m:e>
                              <m:r>
                                <a:rPr kumimoji="0" lang="en-US" altLang="zh-CN" sz="3000" b="0" i="1" smtClean="0">
                                  <a:latin typeface="Cambria Math" panose="02040503050406030204" pitchFamily="18" charset="0"/>
                                  <a:ea typeface="Cambria Math" panose="02040503050406030204" pitchFamily="18" charset="0"/>
                                </a:rPr>
                                <m:t>𝐽</m:t>
                              </m:r>
                            </m:e>
                            <m:sub>
                              <m:r>
                                <a:rPr kumimoji="0" lang="en-US" altLang="zh-CN" sz="3000" b="0" i="1">
                                  <a:latin typeface="Cambria Math" panose="02040503050406030204" pitchFamily="18" charset="0"/>
                                  <a:ea typeface="Cambria Math" panose="02040503050406030204" pitchFamily="18" charset="0"/>
                                </a:rPr>
                                <m:t>𝑝</m:t>
                              </m:r>
                            </m:sub>
                          </m:sSub>
                        </m:num>
                        <m:den>
                          <m:r>
                            <a:rPr kumimoji="0" lang="zh-CN" altLang="en-US" sz="3000" b="0" i="1">
                              <a:latin typeface="Cambria Math" panose="02040503050406030204" pitchFamily="18" charset="0"/>
                              <a:ea typeface="Cambria Math" panose="02040503050406030204" pitchFamily="18" charset="0"/>
                            </a:rPr>
                            <m:t>𝜕</m:t>
                          </m:r>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𝑦</m:t>
                              </m:r>
                            </m:e>
                            <m:sub>
                              <m:r>
                                <a:rPr kumimoji="0" lang="en-US" altLang="zh-CN" sz="3000" b="0" i="1" smtClean="0">
                                  <a:latin typeface="Cambria Math" panose="02040503050406030204" pitchFamily="18" charset="0"/>
                                  <a:ea typeface="隶书" panose="02010509060101010101" pitchFamily="49" charset="-122"/>
                                </a:rPr>
                                <m:t>𝑘</m:t>
                              </m:r>
                            </m:sub>
                          </m:sSub>
                        </m:den>
                      </m:f>
                      <m:f>
                        <m:fPr>
                          <m:ctrlPr>
                            <a:rPr kumimoji="0" lang="en-US" altLang="zh-CN" sz="3000" b="0" i="1">
                              <a:latin typeface="Cambria Math" panose="02040503050406030204" pitchFamily="18" charset="0"/>
                              <a:ea typeface="Cambria Math" panose="02040503050406030204" pitchFamily="18" charset="0"/>
                            </a:rPr>
                          </m:ctrlPr>
                        </m:fPr>
                        <m:num>
                          <m:r>
                            <a:rPr kumimoji="0" lang="zh-CN" altLang="en-US" sz="3000" b="0" i="1">
                              <a:latin typeface="Cambria Math" panose="02040503050406030204" pitchFamily="18" charset="0"/>
                              <a:ea typeface="Cambria Math" panose="02040503050406030204" pitchFamily="18" charset="0"/>
                            </a:rPr>
                            <m:t>𝜕</m:t>
                          </m:r>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𝑦</m:t>
                              </m:r>
                            </m:e>
                            <m:sub>
                              <m:r>
                                <a:rPr kumimoji="0" lang="en-US" altLang="zh-CN" sz="3000" b="0" i="1" smtClean="0">
                                  <a:latin typeface="Cambria Math" panose="02040503050406030204" pitchFamily="18" charset="0"/>
                                  <a:ea typeface="隶书" panose="02010509060101010101" pitchFamily="49" charset="-122"/>
                                </a:rPr>
                                <m:t>𝑘</m:t>
                              </m:r>
                            </m:sub>
                          </m:sSub>
                        </m:num>
                        <m:den>
                          <m:r>
                            <a:rPr kumimoji="0" lang="zh-CN" altLang="en-US" sz="3000" b="0" i="1">
                              <a:latin typeface="Cambria Math" panose="02040503050406030204" pitchFamily="18" charset="0"/>
                              <a:ea typeface="Cambria Math" panose="02040503050406030204" pitchFamily="18" charset="0"/>
                            </a:rPr>
                            <m:t>𝜕</m:t>
                          </m:r>
                          <m:sSub>
                            <m:sSubPr>
                              <m:ctrlPr>
                                <a:rPr kumimoji="0" lang="en-US" altLang="zh-CN" sz="3000" b="0" i="1">
                                  <a:latin typeface="Cambria Math" panose="02040503050406030204" pitchFamily="18" charset="0"/>
                                  <a:ea typeface="Cambria Math" panose="02040503050406030204" pitchFamily="18" charset="0"/>
                                </a:rPr>
                              </m:ctrlPr>
                            </m:sSubPr>
                            <m:e>
                              <m:r>
                                <a:rPr kumimoji="0" lang="zh-CN" altLang="en-US" sz="3000" b="0" i="1" smtClean="0">
                                  <a:latin typeface="Cambria Math" panose="02040503050406030204" pitchFamily="18" charset="0"/>
                                  <a:ea typeface="Cambria Math" panose="02040503050406030204" pitchFamily="18" charset="0"/>
                                </a:rPr>
                                <m:t>𝜃</m:t>
                              </m:r>
                            </m:e>
                            <m:sub>
                              <m:r>
                                <a:rPr kumimoji="0" lang="en-US" altLang="zh-CN" sz="3000" b="0" i="1" smtClean="0">
                                  <a:latin typeface="Cambria Math" panose="02040503050406030204" pitchFamily="18" charset="0"/>
                                  <a:ea typeface="Cambria Math" panose="02040503050406030204" pitchFamily="18" charset="0"/>
                                </a:rPr>
                                <m:t>𝑘</m:t>
                              </m:r>
                            </m:sub>
                          </m:sSub>
                        </m:den>
                      </m:f>
                      <m:sSub>
                        <m:sSubPr>
                          <m:ctrlPr>
                            <a:rPr kumimoji="0" lang="en-US" altLang="zh-CN" sz="3000" b="0" i="1" smtClean="0">
                              <a:latin typeface="Cambria Math" panose="02040503050406030204" pitchFamily="18" charset="0"/>
                              <a:ea typeface="Cambria Math" panose="02040503050406030204" pitchFamily="18" charset="0"/>
                            </a:rPr>
                          </m:ctrlPr>
                        </m:sSubPr>
                        <m:e>
                          <m:r>
                            <a:rPr kumimoji="0" lang="en-US" altLang="zh-CN" sz="3000" b="0" i="1" smtClean="0">
                              <a:latin typeface="Cambria Math" panose="02040503050406030204" pitchFamily="18" charset="0"/>
                              <a:ea typeface="Cambria Math" panose="02040503050406030204" pitchFamily="18" charset="0"/>
                            </a:rPr>
                            <m:t>𝑥</m:t>
                          </m:r>
                        </m:e>
                        <m:sub>
                          <m:r>
                            <a:rPr kumimoji="0" lang="en-US" altLang="zh-CN" sz="3000" b="0" i="1" smtClean="0">
                              <a:latin typeface="Cambria Math" panose="02040503050406030204" pitchFamily="18" charset="0"/>
                              <a:ea typeface="Cambria Math" panose="02040503050406030204" pitchFamily="18" charset="0"/>
                            </a:rPr>
                            <m:t>𝑘𝑖</m:t>
                          </m:r>
                        </m:sub>
                      </m:sSub>
                      <m:r>
                        <a:rPr kumimoji="0" lang="en-US" altLang="zh-CN" sz="3000" b="0" i="1" smtClean="0">
                          <a:latin typeface="Cambria Math" panose="02040503050406030204" pitchFamily="18" charset="0"/>
                          <a:ea typeface="Cambria Math" panose="02040503050406030204" pitchFamily="18" charset="0"/>
                        </a:rPr>
                        <m:t>=−</m:t>
                      </m:r>
                      <m:d>
                        <m:dPr>
                          <m:ctrlPr>
                            <a:rPr kumimoji="0" lang="en-US" altLang="zh-CN" sz="3000" b="0" i="1">
                              <a:latin typeface="Cambria Math" panose="02040503050406030204" pitchFamily="18" charset="0"/>
                              <a:ea typeface="隶书" panose="02010509060101010101" pitchFamily="49" charset="-122"/>
                            </a:rPr>
                          </m:ctrlPr>
                        </m:dPr>
                        <m:e>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𝑑</m:t>
                              </m:r>
                            </m:e>
                            <m:sub>
                              <m:r>
                                <a:rPr kumimoji="0" lang="en-US" altLang="zh-CN" sz="3000" b="0" i="1" smtClean="0">
                                  <a:latin typeface="Cambria Math" panose="02040503050406030204" pitchFamily="18" charset="0"/>
                                  <a:ea typeface="隶书" panose="02010509060101010101" pitchFamily="49" charset="-122"/>
                                </a:rPr>
                                <m:t>𝑘</m:t>
                              </m:r>
                            </m:sub>
                          </m:sSub>
                          <m:r>
                            <a:rPr kumimoji="0" lang="en-US" altLang="zh-CN" sz="3000" b="0" i="1">
                              <a:latin typeface="Cambria Math" panose="02040503050406030204" pitchFamily="18" charset="0"/>
                              <a:ea typeface="隶书" panose="02010509060101010101" pitchFamily="49" charset="-122"/>
                            </a:rPr>
                            <m:t>−</m:t>
                          </m:r>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𝑦</m:t>
                              </m:r>
                            </m:e>
                            <m:sub>
                              <m:r>
                                <a:rPr kumimoji="0" lang="en-US" altLang="zh-CN" sz="3000" b="0" i="1" smtClean="0">
                                  <a:latin typeface="Cambria Math" panose="02040503050406030204" pitchFamily="18" charset="0"/>
                                  <a:ea typeface="隶书" panose="02010509060101010101" pitchFamily="49" charset="-122"/>
                                </a:rPr>
                                <m:t>𝑘</m:t>
                              </m:r>
                            </m:sub>
                          </m:sSub>
                        </m:e>
                      </m:d>
                      <m:sSup>
                        <m:sSupPr>
                          <m:ctrlPr>
                            <a:rPr kumimoji="0" lang="en-US" altLang="zh-CN" sz="3000" b="0" i="1" smtClean="0">
                              <a:latin typeface="Cambria Math" panose="02040503050406030204" pitchFamily="18" charset="0"/>
                              <a:ea typeface="隶书" panose="02010509060101010101" pitchFamily="49" charset="-122"/>
                            </a:rPr>
                          </m:ctrlPr>
                        </m:sSupPr>
                        <m:e>
                          <m:r>
                            <a:rPr lang="zh-CN" altLang="en-US" sz="2800" i="1">
                              <a:latin typeface="Cambria Math" panose="02040503050406030204" pitchFamily="18" charset="0"/>
                            </a:rPr>
                            <m:t>𝝋</m:t>
                          </m:r>
                        </m:e>
                        <m:sup>
                          <m:r>
                            <a:rPr kumimoji="0" lang="en-US" altLang="zh-CN" sz="3000" b="0" i="1" smtClean="0">
                              <a:latin typeface="Cambria Math" panose="02040503050406030204" pitchFamily="18" charset="0"/>
                              <a:ea typeface="隶书" panose="02010509060101010101" pitchFamily="49" charset="-122"/>
                            </a:rPr>
                            <m:t>′</m:t>
                          </m:r>
                        </m:sup>
                      </m:sSup>
                      <m:d>
                        <m:dPr>
                          <m:ctrlPr>
                            <a:rPr kumimoji="0" lang="en-US" altLang="zh-CN" sz="3000" b="0" i="1" smtClean="0">
                              <a:latin typeface="Cambria Math" panose="02040503050406030204" pitchFamily="18" charset="0"/>
                              <a:ea typeface="隶书" panose="02010509060101010101" pitchFamily="49" charset="-122"/>
                            </a:rPr>
                          </m:ctrlPr>
                        </m:dPr>
                        <m:e>
                          <m:sSub>
                            <m:sSubPr>
                              <m:ctrlPr>
                                <a:rPr kumimoji="0" lang="en-US" altLang="zh-CN" sz="3000" b="0" i="1" smtClean="0">
                                  <a:latin typeface="Cambria Math" panose="02040503050406030204" pitchFamily="18" charset="0"/>
                                  <a:ea typeface="隶书" panose="02010509060101010101" pitchFamily="49" charset="-122"/>
                                </a:rPr>
                              </m:ctrlPr>
                            </m:sSubPr>
                            <m:e>
                              <m:r>
                                <a:rPr kumimoji="0" lang="zh-CN" altLang="en-US" sz="3000" b="0" i="1" smtClean="0">
                                  <a:latin typeface="Cambria Math" panose="02040503050406030204" pitchFamily="18" charset="0"/>
                                  <a:ea typeface="隶书" panose="02010509060101010101" pitchFamily="49" charset="-122"/>
                                </a:rPr>
                                <m:t>𝜃</m:t>
                              </m:r>
                            </m:e>
                            <m:sub>
                              <m:r>
                                <a:rPr kumimoji="0" lang="en-US" altLang="zh-CN" sz="3000" b="0" i="1" smtClean="0">
                                  <a:latin typeface="Cambria Math" panose="02040503050406030204" pitchFamily="18" charset="0"/>
                                  <a:ea typeface="隶书" panose="02010509060101010101" pitchFamily="49" charset="-122"/>
                                </a:rPr>
                                <m:t>𝑘</m:t>
                              </m:r>
                            </m:sub>
                          </m:sSub>
                        </m:e>
                      </m:d>
                      <m:sSub>
                        <m:sSubPr>
                          <m:ctrlPr>
                            <a:rPr kumimoji="0" lang="en-US" altLang="zh-CN" sz="3000" b="0" i="1" smtClean="0">
                              <a:latin typeface="Cambria Math" panose="02040503050406030204" pitchFamily="18" charset="0"/>
                              <a:ea typeface="Cambria Math" panose="02040503050406030204" pitchFamily="18" charset="0"/>
                            </a:rPr>
                          </m:ctrlPr>
                        </m:sSubPr>
                        <m:e>
                          <m:r>
                            <a:rPr kumimoji="0" lang="en-US" altLang="zh-CN" sz="3000" b="0" i="1">
                              <a:latin typeface="Cambria Math" panose="02040503050406030204" pitchFamily="18" charset="0"/>
                              <a:ea typeface="Cambria Math" panose="02040503050406030204" pitchFamily="18" charset="0"/>
                            </a:rPr>
                            <m:t>𝑥</m:t>
                          </m:r>
                        </m:e>
                        <m:sub>
                          <m:r>
                            <a:rPr kumimoji="0" lang="en-US" altLang="zh-CN" sz="3000" b="0" i="1" smtClean="0">
                              <a:latin typeface="Cambria Math" panose="02040503050406030204" pitchFamily="18" charset="0"/>
                              <a:ea typeface="Cambria Math" panose="02040503050406030204" pitchFamily="18" charset="0"/>
                            </a:rPr>
                            <m:t>𝑘</m:t>
                          </m:r>
                          <m:r>
                            <a:rPr kumimoji="0" lang="en-US" altLang="zh-CN" sz="3000" b="0" i="1">
                              <a:latin typeface="Cambria Math" panose="02040503050406030204" pitchFamily="18" charset="0"/>
                              <a:ea typeface="Cambria Math" panose="02040503050406030204" pitchFamily="18" charset="0"/>
                            </a:rPr>
                            <m:t>𝑖</m:t>
                          </m:r>
                        </m:sub>
                      </m:sSub>
                    </m:oMath>
                  </m:oMathPara>
                </a14:m>
                <a:endParaRPr kumimoji="0" lang="en-US" altLang="zh-CN" sz="3000" b="0" dirty="0">
                  <a:latin typeface="隶书" panose="02010509060101010101" pitchFamily="49" charset="-122"/>
                  <a:ea typeface="隶书" panose="02010509060101010101" pitchFamily="49" charset="-122"/>
                </a:endParaRPr>
              </a:p>
              <a:p>
                <a:pPr marL="0" indent="0" algn="ctr">
                  <a:buNone/>
                  <a:defRPr/>
                </a:pPr>
                <a14:m>
                  <m:oMathPara xmlns:m="http://schemas.openxmlformats.org/officeDocument/2006/math">
                    <m:oMathParaPr>
                      <m:jc m:val="centerGroup"/>
                    </m:oMathParaPr>
                    <m:oMath xmlns:m="http://schemas.openxmlformats.org/officeDocument/2006/math">
                      <m:r>
                        <a:rPr kumimoji="0" lang="en-US" altLang="zh-CN" sz="3000" b="0" i="1">
                          <a:latin typeface="Cambria Math" panose="02040503050406030204" pitchFamily="18" charset="0"/>
                          <a:ea typeface="Cambria Math" panose="02040503050406030204" pitchFamily="18" charset="0"/>
                        </a:rPr>
                        <m:t>∆</m:t>
                      </m:r>
                      <m:r>
                        <a:rPr kumimoji="0" lang="en-US" altLang="zh-CN" sz="3000" b="0" i="1">
                          <a:latin typeface="Cambria Math" panose="02040503050406030204" pitchFamily="18" charset="0"/>
                          <a:ea typeface="Cambria Math" panose="02040503050406030204" pitchFamily="18" charset="0"/>
                        </a:rPr>
                        <m:t>𝑊</m:t>
                      </m:r>
                      <m:r>
                        <a:rPr kumimoji="0" lang="en-US" altLang="zh-CN" sz="3000" b="0" i="1" smtClean="0">
                          <a:latin typeface="Cambria Math" panose="02040503050406030204" pitchFamily="18" charset="0"/>
                          <a:ea typeface="Cambria Math" panose="02040503050406030204" pitchFamily="18" charset="0"/>
                        </a:rPr>
                        <m:t>=</m:t>
                      </m:r>
                      <m:r>
                        <a:rPr kumimoji="0" lang="zh-CN" altLang="en-US" sz="3000" b="0" i="1">
                          <a:latin typeface="Cambria Math" panose="02040503050406030204" pitchFamily="18" charset="0"/>
                          <a:ea typeface="Cambria Math" panose="02040503050406030204" pitchFamily="18" charset="0"/>
                        </a:rPr>
                        <m:t>𝜂</m:t>
                      </m:r>
                      <m:nary>
                        <m:naryPr>
                          <m:chr m:val="∑"/>
                          <m:limLoc m:val="subSup"/>
                          <m:ctrlPr>
                            <a:rPr kumimoji="0" lang="en-US" altLang="zh-CN" sz="3000" b="0" i="1">
                              <a:latin typeface="Cambria Math" panose="02040503050406030204" pitchFamily="18" charset="0"/>
                              <a:ea typeface="Cambria Math" panose="02040503050406030204" pitchFamily="18" charset="0"/>
                            </a:rPr>
                          </m:ctrlPr>
                        </m:naryPr>
                        <m:sub>
                          <m:r>
                            <m:rPr>
                              <m:brk m:alnAt="1"/>
                            </m:rPr>
                            <a:rPr kumimoji="0" lang="en-US" altLang="zh-CN" sz="3000" b="0" i="1" smtClean="0">
                              <a:latin typeface="Cambria Math" panose="02040503050406030204" pitchFamily="18" charset="0"/>
                              <a:ea typeface="Cambria Math" panose="02040503050406030204" pitchFamily="18" charset="0"/>
                            </a:rPr>
                            <m:t>𝑘</m:t>
                          </m:r>
                          <m:r>
                            <a:rPr kumimoji="0" lang="en-US" altLang="zh-CN" sz="3000" b="0" i="1">
                              <a:latin typeface="Cambria Math" panose="02040503050406030204" pitchFamily="18" charset="0"/>
                              <a:ea typeface="Cambria Math" panose="02040503050406030204" pitchFamily="18" charset="0"/>
                            </a:rPr>
                            <m:t>=1</m:t>
                          </m:r>
                        </m:sub>
                        <m:sup>
                          <m:r>
                            <a:rPr kumimoji="0" lang="en-US" altLang="zh-CN" sz="3000" b="0" i="1" smtClean="0">
                              <a:latin typeface="Cambria Math" panose="02040503050406030204" pitchFamily="18" charset="0"/>
                              <a:ea typeface="Cambria Math" panose="02040503050406030204" pitchFamily="18" charset="0"/>
                            </a:rPr>
                            <m:t>𝑚</m:t>
                          </m:r>
                        </m:sup>
                        <m:e>
                          <m:d>
                            <m:dPr>
                              <m:ctrlPr>
                                <a:rPr kumimoji="0" lang="en-US" altLang="zh-CN" sz="3000" b="0" i="1">
                                  <a:latin typeface="Cambria Math" panose="02040503050406030204" pitchFamily="18" charset="0"/>
                                  <a:ea typeface="隶书" panose="02010509060101010101" pitchFamily="49" charset="-122"/>
                                </a:rPr>
                              </m:ctrlPr>
                            </m:dPr>
                            <m:e>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𝑑</m:t>
                                  </m:r>
                                </m:e>
                                <m:sub>
                                  <m:r>
                                    <a:rPr kumimoji="0" lang="en-US" altLang="zh-CN" sz="3000" b="0" i="1" smtClean="0">
                                      <a:latin typeface="Cambria Math" panose="02040503050406030204" pitchFamily="18" charset="0"/>
                                      <a:ea typeface="隶书" panose="02010509060101010101" pitchFamily="49" charset="-122"/>
                                    </a:rPr>
                                    <m:t>𝑘</m:t>
                                  </m:r>
                                </m:sub>
                              </m:sSub>
                              <m:r>
                                <a:rPr kumimoji="0" lang="en-US" altLang="zh-CN" sz="3000" b="0" i="1">
                                  <a:latin typeface="Cambria Math" panose="02040503050406030204" pitchFamily="18" charset="0"/>
                                  <a:ea typeface="隶书" panose="02010509060101010101" pitchFamily="49" charset="-122"/>
                                </a:rPr>
                                <m:t>−</m:t>
                              </m:r>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𝑦</m:t>
                                  </m:r>
                                </m:e>
                                <m:sub>
                                  <m:r>
                                    <a:rPr kumimoji="0" lang="en-US" altLang="zh-CN" sz="3000" b="0" i="1" smtClean="0">
                                      <a:latin typeface="Cambria Math" panose="02040503050406030204" pitchFamily="18" charset="0"/>
                                      <a:ea typeface="隶书" panose="02010509060101010101" pitchFamily="49" charset="-122"/>
                                    </a:rPr>
                                    <m:t>𝑘</m:t>
                                  </m:r>
                                </m:sub>
                              </m:sSub>
                            </m:e>
                          </m:d>
                          <m:sSup>
                            <m:sSupPr>
                              <m:ctrlPr>
                                <a:rPr kumimoji="0" lang="en-US" altLang="zh-CN" sz="3000" b="0" i="1">
                                  <a:latin typeface="Cambria Math" panose="02040503050406030204" pitchFamily="18" charset="0"/>
                                  <a:ea typeface="隶书" panose="02010509060101010101" pitchFamily="49" charset="-122"/>
                                </a:rPr>
                              </m:ctrlPr>
                            </m:sSupPr>
                            <m:e>
                              <m:r>
                                <a:rPr lang="zh-CN" altLang="en-US" sz="2800" i="1">
                                  <a:latin typeface="Cambria Math" panose="02040503050406030204" pitchFamily="18" charset="0"/>
                                </a:rPr>
                                <m:t>𝝋</m:t>
                              </m:r>
                            </m:e>
                            <m:sup>
                              <m:r>
                                <a:rPr kumimoji="0" lang="en-US" altLang="zh-CN" sz="3000" b="0" i="1">
                                  <a:latin typeface="Cambria Math" panose="02040503050406030204" pitchFamily="18" charset="0"/>
                                  <a:ea typeface="隶书" panose="02010509060101010101" pitchFamily="49" charset="-122"/>
                                </a:rPr>
                                <m:t>′</m:t>
                              </m:r>
                            </m:sup>
                          </m:sSup>
                          <m:d>
                            <m:dPr>
                              <m:ctrlPr>
                                <a:rPr kumimoji="0" lang="en-US" altLang="zh-CN" sz="3000" b="0" i="1">
                                  <a:latin typeface="Cambria Math" panose="02040503050406030204" pitchFamily="18" charset="0"/>
                                  <a:ea typeface="隶书" panose="02010509060101010101" pitchFamily="49" charset="-122"/>
                                </a:rPr>
                              </m:ctrlPr>
                            </m:dPr>
                            <m:e>
                              <m:sSub>
                                <m:sSubPr>
                                  <m:ctrlPr>
                                    <a:rPr kumimoji="0" lang="en-US" altLang="zh-CN" sz="3000" b="0" i="1">
                                      <a:latin typeface="Cambria Math" panose="02040503050406030204" pitchFamily="18" charset="0"/>
                                      <a:ea typeface="隶书" panose="02010509060101010101" pitchFamily="49" charset="-122"/>
                                    </a:rPr>
                                  </m:ctrlPr>
                                </m:sSubPr>
                                <m:e>
                                  <m:r>
                                    <a:rPr kumimoji="0" lang="zh-CN" altLang="en-US" sz="3000" b="0" i="1">
                                      <a:latin typeface="Cambria Math" panose="02040503050406030204" pitchFamily="18" charset="0"/>
                                      <a:ea typeface="隶书" panose="02010509060101010101" pitchFamily="49" charset="-122"/>
                                    </a:rPr>
                                    <m:t>𝜃</m:t>
                                  </m:r>
                                </m:e>
                                <m:sub>
                                  <m:r>
                                    <a:rPr kumimoji="0" lang="en-US" altLang="zh-CN" sz="3000" b="0" i="1" smtClean="0">
                                      <a:latin typeface="Cambria Math" panose="02040503050406030204" pitchFamily="18" charset="0"/>
                                      <a:ea typeface="隶书" panose="02010509060101010101" pitchFamily="49" charset="-122"/>
                                    </a:rPr>
                                    <m:t>𝑘</m:t>
                                  </m:r>
                                </m:sub>
                              </m:sSub>
                            </m:e>
                          </m:d>
                          <m:sSub>
                            <m:sSubPr>
                              <m:ctrlPr>
                                <a:rPr kumimoji="0" lang="en-US" altLang="zh-CN" sz="3000" b="0" i="1">
                                  <a:latin typeface="Cambria Math" panose="02040503050406030204" pitchFamily="18" charset="0"/>
                                  <a:ea typeface="Cambria Math" panose="02040503050406030204" pitchFamily="18" charset="0"/>
                                </a:rPr>
                              </m:ctrlPr>
                            </m:sSubPr>
                            <m:e>
                              <m:r>
                                <a:rPr kumimoji="0" lang="en-US" altLang="zh-CN" sz="3000" b="0" i="1">
                                  <a:latin typeface="Cambria Math" panose="02040503050406030204" pitchFamily="18" charset="0"/>
                                  <a:ea typeface="Cambria Math" panose="02040503050406030204" pitchFamily="18" charset="0"/>
                                </a:rPr>
                                <m:t>𝑥</m:t>
                              </m:r>
                            </m:e>
                            <m:sub>
                              <m:r>
                                <a:rPr kumimoji="0" lang="en-US" altLang="zh-CN" sz="3000" b="0" i="1" smtClean="0">
                                  <a:latin typeface="Cambria Math" panose="02040503050406030204" pitchFamily="18" charset="0"/>
                                  <a:ea typeface="Cambria Math" panose="02040503050406030204" pitchFamily="18" charset="0"/>
                                </a:rPr>
                                <m:t>𝑘</m:t>
                              </m:r>
                              <m:r>
                                <a:rPr kumimoji="0" lang="en-US" altLang="zh-CN" sz="3000" b="0" i="1">
                                  <a:latin typeface="Cambria Math" panose="02040503050406030204" pitchFamily="18" charset="0"/>
                                  <a:ea typeface="Cambria Math" panose="02040503050406030204" pitchFamily="18" charset="0"/>
                                </a:rPr>
                                <m:t>𝑖</m:t>
                              </m:r>
                            </m:sub>
                          </m:sSub>
                        </m:e>
                      </m:nary>
                    </m:oMath>
                  </m:oMathPara>
                </a14:m>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412776"/>
                <a:ext cx="8569077" cy="5112568"/>
              </a:xfrm>
              <a:prstGeom prst="rect">
                <a:avLst/>
              </a:prstGeom>
              <a:blipFill>
                <a:blip r:embed="rId2"/>
                <a:stretch>
                  <a:fillRect l="-1280" t="-1790"/>
                </a:stretch>
              </a:blipFill>
            </p:spPr>
            <p:txBody>
              <a:bodyPr/>
              <a:lstStyle/>
              <a:p>
                <a:r>
                  <a:rPr lang="zh-CN" altLang="en-US">
                    <a:noFill/>
                  </a:rPr>
                  <a:t> </a:t>
                </a:r>
              </a:p>
            </p:txBody>
          </p:sp>
        </mc:Fallback>
      </mc:AlternateContent>
      <p:sp>
        <p:nvSpPr>
          <p:cNvPr id="7" name="文本占位符 3"/>
          <p:cNvSpPr>
            <a:spLocks noGrp="1"/>
          </p:cNvSpPr>
          <p:nvPr>
            <p:ph type="body" sz="quarter" idx="14"/>
          </p:nvPr>
        </p:nvSpPr>
        <p:spPr>
          <a:xfrm>
            <a:off x="6444209" y="51135"/>
            <a:ext cx="2520280" cy="433387"/>
          </a:xfrm>
        </p:spPr>
        <p:txBody>
          <a:bodyPr/>
          <a:lstStyle/>
          <a:p>
            <a:endParaRPr lang="zh-CN" altLang="en-US" dirty="0"/>
          </a:p>
        </p:txBody>
      </p:sp>
    </p:spTree>
    <p:extLst>
      <p:ext uri="{BB962C8B-B14F-4D97-AF65-F5344CB8AC3E}">
        <p14:creationId xmlns:p14="http://schemas.microsoft.com/office/powerpoint/2010/main" val="1530973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25</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412776"/>
                <a:ext cx="8569077" cy="4824536"/>
              </a:xfrm>
              <a:prstGeom prst="rect">
                <a:avLst/>
              </a:prstGeom>
            </p:spPr>
            <p:txBody>
              <a:bodyPr>
                <a:normAutofit fontScale="925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kumimoji="0" lang="en-US" altLang="zh-CN" sz="3000" b="0" dirty="0">
                    <a:latin typeface="隶书" panose="02010509060101010101" pitchFamily="49" charset="-122"/>
                    <a:ea typeface="隶书" panose="02010509060101010101" pitchFamily="49" charset="-122"/>
                  </a:rPr>
                  <a:t>BP</a:t>
                </a:r>
                <a:r>
                  <a:rPr kumimoji="0" lang="zh-CN" altLang="en-US" sz="3000" b="0" dirty="0">
                    <a:latin typeface="隶书" panose="02010509060101010101" pitchFamily="49" charset="-122"/>
                    <a:ea typeface="隶书" panose="02010509060101010101" pitchFamily="49" charset="-122"/>
                  </a:rPr>
                  <a:t>学习算法（多层网络）</a:t>
                </a:r>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zh-CN" altLang="en-US" sz="3000" b="0" dirty="0">
                    <a:latin typeface="隶书" panose="02010509060101010101" pitchFamily="49" charset="-122"/>
                    <a:ea typeface="隶书" panose="02010509060101010101" pitchFamily="49" charset="-122"/>
                  </a:rPr>
                  <a:t>第</a:t>
                </a:r>
                <a:r>
                  <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rPr>
                  <a:t>n</a:t>
                </a:r>
                <a:r>
                  <a:rPr kumimoji="0" lang="zh-CN" altLang="en-US" sz="3000" b="0" dirty="0">
                    <a:latin typeface="隶书" panose="02010509060101010101" pitchFamily="49" charset="-122"/>
                    <a:ea typeface="隶书" panose="02010509060101010101" pitchFamily="49" charset="-122"/>
                  </a:rPr>
                  <a:t>次迭代学习输出端第</a:t>
                </a:r>
                <a:r>
                  <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rPr>
                  <a:t>j</a:t>
                </a:r>
                <a:r>
                  <a:rPr kumimoji="0" lang="zh-CN" altLang="en-US" sz="3000" b="0" dirty="0">
                    <a:latin typeface="隶书" panose="02010509060101010101" pitchFamily="49" charset="-122"/>
                    <a:ea typeface="隶书" panose="02010509060101010101" pitchFamily="49" charset="-122"/>
                  </a:rPr>
                  <a:t>个神经元输出为</a:t>
                </a:r>
                <a14:m>
                  <m:oMath xmlns:m="http://schemas.openxmlformats.org/officeDocument/2006/math">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𝑦</m:t>
                        </m:r>
                      </m:e>
                      <m:sub>
                        <m:r>
                          <a:rPr kumimoji="0" lang="en-US" altLang="zh-CN" sz="3000" b="0" i="1" smtClean="0">
                            <a:latin typeface="Cambria Math" panose="02040503050406030204" pitchFamily="18" charset="0"/>
                            <a:ea typeface="隶书" panose="02010509060101010101" pitchFamily="49" charset="-122"/>
                          </a:rPr>
                          <m:t>𝑗</m:t>
                        </m:r>
                      </m:sub>
                    </m:sSub>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oMath>
                </a14:m>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zh-CN" altLang="en-US" sz="3000" b="0" dirty="0">
                    <a:latin typeface="隶书" panose="02010509060101010101" pitchFamily="49" charset="-122"/>
                    <a:ea typeface="隶书" panose="02010509060101010101" pitchFamily="49" charset="-122"/>
                  </a:rPr>
                  <a:t>定义误差信号</a:t>
                </a:r>
                <a14:m>
                  <m:oMath xmlns:m="http://schemas.openxmlformats.org/officeDocument/2006/math">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𝑒</m:t>
                        </m:r>
                      </m:e>
                      <m:sub>
                        <m:r>
                          <a:rPr kumimoji="0" lang="en-US" altLang="zh-CN" sz="3000" b="0" i="1" smtClean="0">
                            <a:latin typeface="Cambria Math" panose="02040503050406030204" pitchFamily="18" charset="0"/>
                            <a:ea typeface="隶书" panose="02010509060101010101" pitchFamily="49" charset="-122"/>
                          </a:rPr>
                          <m:t>𝑗</m:t>
                        </m:r>
                      </m:sub>
                    </m:sSub>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𝑑</m:t>
                        </m:r>
                      </m:e>
                      <m:sub>
                        <m:r>
                          <a:rPr kumimoji="0" lang="en-US" altLang="zh-CN" sz="3000" b="0" i="1" smtClean="0">
                            <a:latin typeface="Cambria Math" panose="02040503050406030204" pitchFamily="18" charset="0"/>
                            <a:ea typeface="隶书" panose="02010509060101010101" pitchFamily="49" charset="-122"/>
                          </a:rPr>
                          <m:t>𝑗</m:t>
                        </m:r>
                      </m:sub>
                    </m:sSub>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𝑦</m:t>
                        </m:r>
                      </m:e>
                      <m:sub>
                        <m:r>
                          <a:rPr kumimoji="0" lang="en-US" altLang="zh-CN" sz="3000" b="0" i="1" smtClean="0">
                            <a:latin typeface="Cambria Math" panose="02040503050406030204" pitchFamily="18" charset="0"/>
                            <a:ea typeface="隶书" panose="02010509060101010101" pitchFamily="49" charset="-122"/>
                          </a:rPr>
                          <m:t>𝑗</m:t>
                        </m:r>
                      </m:sub>
                    </m:sSub>
                    <m:r>
                      <a:rPr kumimoji="0" lang="en-US" altLang="zh-CN" sz="3000" b="0" i="1" smtClean="0">
                        <a:latin typeface="Cambria Math" panose="02040503050406030204" pitchFamily="18" charset="0"/>
                        <a:ea typeface="隶书" panose="02010509060101010101" pitchFamily="49" charset="-122"/>
                      </a:rPr>
                      <m:t>(</m:t>
                    </m:r>
                    <m:r>
                      <a:rPr kumimoji="0" lang="en-US" altLang="zh-CN" sz="3000" b="0" i="1" smtClean="0">
                        <a:latin typeface="Cambria Math" panose="02040503050406030204" pitchFamily="18" charset="0"/>
                        <a:ea typeface="隶书" panose="02010509060101010101" pitchFamily="49" charset="-122"/>
                      </a:rPr>
                      <m:t>𝑛</m:t>
                    </m:r>
                    <m:r>
                      <a:rPr kumimoji="0" lang="en-US" altLang="zh-CN" sz="3000" b="0" i="1" smtClean="0">
                        <a:latin typeface="Cambria Math" panose="02040503050406030204" pitchFamily="18" charset="0"/>
                        <a:ea typeface="隶书" panose="02010509060101010101" pitchFamily="49" charset="-122"/>
                      </a:rPr>
                      <m:t>)</m:t>
                    </m:r>
                  </m:oMath>
                </a14:m>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zh-CN" altLang="en-US" sz="3000" b="0" dirty="0">
                    <a:latin typeface="隶书" panose="02010509060101010101" pitchFamily="49" charset="-122"/>
                    <a:ea typeface="隶书" panose="02010509060101010101" pitchFamily="49" charset="-122"/>
                  </a:rPr>
                  <a:t>输出端总平方误差</a:t>
                </a:r>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r>
                        <a:rPr kumimoji="0" lang="zh-CN" altLang="en-US" sz="3000" b="0" i="1" smtClean="0">
                          <a:latin typeface="Cambria Math" panose="02040503050406030204" pitchFamily="18" charset="0"/>
                          <a:ea typeface="隶书" panose="02010509060101010101" pitchFamily="49" charset="-122"/>
                        </a:rPr>
                        <m:t>𝜉</m:t>
                      </m:r>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f>
                        <m:fPr>
                          <m:ctrlPr>
                            <a:rPr kumimoji="0" lang="en-US" altLang="zh-CN" sz="3000" b="0" i="1" smtClean="0">
                              <a:latin typeface="Cambria Math" panose="02040503050406030204" pitchFamily="18" charset="0"/>
                              <a:ea typeface="隶书" panose="02010509060101010101" pitchFamily="49" charset="-122"/>
                            </a:rPr>
                          </m:ctrlPr>
                        </m:fPr>
                        <m:num>
                          <m:r>
                            <a:rPr kumimoji="0" lang="en-US" altLang="zh-CN" sz="3000" b="0" i="1" smtClean="0">
                              <a:latin typeface="Cambria Math" panose="02040503050406030204" pitchFamily="18" charset="0"/>
                              <a:ea typeface="隶书" panose="02010509060101010101" pitchFamily="49" charset="-122"/>
                            </a:rPr>
                            <m:t>1</m:t>
                          </m:r>
                        </m:num>
                        <m:den>
                          <m:r>
                            <a:rPr kumimoji="0" lang="en-US" altLang="zh-CN" sz="3000" b="0" i="1" smtClean="0">
                              <a:latin typeface="Cambria Math" panose="02040503050406030204" pitchFamily="18" charset="0"/>
                              <a:ea typeface="隶书" panose="02010509060101010101" pitchFamily="49" charset="-122"/>
                            </a:rPr>
                            <m:t>2</m:t>
                          </m:r>
                        </m:den>
                      </m:f>
                      <m:nary>
                        <m:naryPr>
                          <m:chr m:val="∑"/>
                          <m:supHide m:val="on"/>
                          <m:ctrlPr>
                            <a:rPr kumimoji="0" lang="en-US" altLang="zh-CN" sz="3000" b="0" i="1" smtClean="0">
                              <a:latin typeface="Cambria Math" panose="02040503050406030204" pitchFamily="18" charset="0"/>
                              <a:ea typeface="隶书" panose="02010509060101010101" pitchFamily="49" charset="-122"/>
                            </a:rPr>
                          </m:ctrlPr>
                        </m:naryPr>
                        <m:sub>
                          <m:r>
                            <m:rPr>
                              <m:brk m:alnAt="7"/>
                            </m:rPr>
                            <a:rPr kumimoji="0" lang="en-US" altLang="zh-CN" sz="3000" b="0" i="1" smtClean="0">
                              <a:latin typeface="Cambria Math" panose="02040503050406030204" pitchFamily="18" charset="0"/>
                              <a:ea typeface="隶书" panose="02010509060101010101" pitchFamily="49" charset="-122"/>
                            </a:rPr>
                            <m:t>𝑗</m:t>
                          </m:r>
                          <m:r>
                            <a:rPr kumimoji="0" lang="en-US" altLang="zh-CN" sz="3000" b="0" i="1" smtClean="0">
                              <a:latin typeface="Cambria Math" panose="02040503050406030204" pitchFamily="18" charset="0"/>
                              <a:ea typeface="Cambria Math" panose="02040503050406030204" pitchFamily="18" charset="0"/>
                            </a:rPr>
                            <m:t>∈</m:t>
                          </m:r>
                          <m:r>
                            <a:rPr kumimoji="0" lang="en-US" altLang="zh-CN" sz="3000" b="0" i="1" smtClean="0">
                              <a:latin typeface="Cambria Math" panose="02040503050406030204" pitchFamily="18" charset="0"/>
                              <a:ea typeface="Cambria Math" panose="02040503050406030204" pitchFamily="18" charset="0"/>
                            </a:rPr>
                            <m:t>𝐶</m:t>
                          </m:r>
                        </m:sub>
                        <m:sup/>
                        <m:e>
                          <m:sSubSup>
                            <m:sSubSupPr>
                              <m:ctrlPr>
                                <a:rPr kumimoji="0" lang="en-US" altLang="zh-CN" sz="3000" b="0" i="1">
                                  <a:latin typeface="Cambria Math" panose="02040503050406030204" pitchFamily="18" charset="0"/>
                                  <a:ea typeface="隶书" panose="02010509060101010101" pitchFamily="49" charset="-122"/>
                                </a:rPr>
                              </m:ctrlPr>
                            </m:sSubSupPr>
                            <m:e>
                              <m:r>
                                <a:rPr kumimoji="0" lang="en-US" altLang="zh-CN" sz="3000" b="0" i="1">
                                  <a:latin typeface="Cambria Math" panose="02040503050406030204" pitchFamily="18" charset="0"/>
                                  <a:ea typeface="隶书" panose="02010509060101010101" pitchFamily="49" charset="-122"/>
                                </a:rPr>
                                <m:t>𝑒</m:t>
                              </m:r>
                            </m:e>
                            <m:sub>
                              <m:r>
                                <a:rPr kumimoji="0" lang="en-US" altLang="zh-CN" sz="3000" b="0" i="1">
                                  <a:latin typeface="Cambria Math" panose="02040503050406030204" pitchFamily="18" charset="0"/>
                                  <a:ea typeface="隶书" panose="02010509060101010101" pitchFamily="49" charset="-122"/>
                                </a:rPr>
                                <m:t>𝑗</m:t>
                              </m:r>
                            </m:sub>
                            <m:sup>
                              <m:r>
                                <a:rPr kumimoji="0" lang="en-US" altLang="zh-CN" sz="3000" b="0" i="1">
                                  <a:latin typeface="Cambria Math" panose="02040503050406030204" pitchFamily="18" charset="0"/>
                                  <a:ea typeface="隶书" panose="02010509060101010101" pitchFamily="49" charset="-122"/>
                                </a:rPr>
                                <m:t>2</m:t>
                              </m:r>
                            </m:sup>
                          </m:sSubSup>
                          <m:r>
                            <a:rPr kumimoji="0" lang="en-US" altLang="zh-CN" sz="3000" b="0" i="1">
                              <a:latin typeface="Cambria Math" panose="02040503050406030204" pitchFamily="18" charset="0"/>
                              <a:ea typeface="隶书" panose="02010509060101010101" pitchFamily="49" charset="-122"/>
                            </a:rPr>
                            <m:t>(</m:t>
                          </m:r>
                          <m:r>
                            <a:rPr kumimoji="0" lang="en-US" altLang="zh-CN" sz="3000" b="0" i="1">
                              <a:latin typeface="Cambria Math" panose="02040503050406030204" pitchFamily="18" charset="0"/>
                              <a:ea typeface="隶书" panose="02010509060101010101" pitchFamily="49" charset="-122"/>
                            </a:rPr>
                            <m:t>𝑛</m:t>
                          </m:r>
                          <m:r>
                            <a:rPr kumimoji="0" lang="en-US" altLang="zh-CN" sz="3000" b="0" i="1">
                              <a:latin typeface="Cambria Math" panose="02040503050406030204" pitchFamily="18" charset="0"/>
                              <a:ea typeface="隶书" panose="02010509060101010101" pitchFamily="49" charset="-122"/>
                            </a:rPr>
                            <m:t>)</m:t>
                          </m:r>
                        </m:e>
                      </m:nary>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zh-CN" altLang="en-US" sz="3000" b="0" dirty="0">
                    <a:latin typeface="隶书" panose="02010509060101010101" pitchFamily="49" charset="-122"/>
                    <a:ea typeface="隶书" panose="02010509060101010101" pitchFamily="49" charset="-122"/>
                  </a:rPr>
                  <a:t>样本总数为</a:t>
                </a:r>
                <a:r>
                  <a:rPr kumimoji="0" lang="en-US" altLang="zh-CN" sz="3000" b="0" dirty="0">
                    <a:latin typeface="隶书" panose="02010509060101010101" pitchFamily="49" charset="-122"/>
                    <a:ea typeface="隶书" panose="02010509060101010101" pitchFamily="49" charset="-122"/>
                  </a:rPr>
                  <a:t>N</a:t>
                </a:r>
              </a:p>
              <a:p>
                <a:pPr marL="0" indent="0">
                  <a:buNone/>
                  <a:defRPr/>
                </a:pPr>
                <a:r>
                  <a:rPr kumimoji="0" lang="zh-CN" altLang="en-US" sz="3000" b="0" dirty="0">
                    <a:latin typeface="隶书" panose="02010509060101010101" pitchFamily="49" charset="-122"/>
                    <a:ea typeface="隶书" panose="02010509060101010101" pitchFamily="49" charset="-122"/>
                  </a:rPr>
                  <a:t>平方误差均值为</a:t>
                </a:r>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sSub>
                        <m:sSubPr>
                          <m:ctrlPr>
                            <a:rPr kumimoji="0" lang="en-US" altLang="zh-CN" sz="3000" b="0" i="1" smtClean="0">
                              <a:latin typeface="Cambria Math" panose="02040503050406030204" pitchFamily="18" charset="0"/>
                              <a:ea typeface="隶书" panose="02010509060101010101" pitchFamily="49" charset="-122"/>
                            </a:rPr>
                          </m:ctrlPr>
                        </m:sSubPr>
                        <m:e>
                          <m:r>
                            <a:rPr kumimoji="0" lang="zh-CN" altLang="en-US" sz="3000" b="0" i="1" smtClean="0">
                              <a:latin typeface="Cambria Math" panose="02040503050406030204" pitchFamily="18" charset="0"/>
                              <a:ea typeface="隶书" panose="02010509060101010101" pitchFamily="49" charset="-122"/>
                            </a:rPr>
                            <m:t>𝜉</m:t>
                          </m:r>
                        </m:e>
                        <m:sub>
                          <m:r>
                            <a:rPr kumimoji="0" lang="en-US" altLang="zh-CN" sz="3000" b="0" i="1" smtClean="0">
                              <a:latin typeface="Cambria Math" panose="02040503050406030204" pitchFamily="18" charset="0"/>
                              <a:ea typeface="隶书" panose="02010509060101010101" pitchFamily="49" charset="-122"/>
                            </a:rPr>
                            <m:t>𝐴𝑉</m:t>
                          </m:r>
                        </m:sub>
                      </m:sSub>
                      <m:r>
                        <a:rPr kumimoji="0" lang="en-US" altLang="zh-CN" sz="3000" b="0" i="1" smtClean="0">
                          <a:latin typeface="Cambria Math" panose="02040503050406030204" pitchFamily="18" charset="0"/>
                          <a:ea typeface="隶书" panose="02010509060101010101" pitchFamily="49" charset="-122"/>
                        </a:rPr>
                        <m:t>=</m:t>
                      </m:r>
                      <m:f>
                        <m:fPr>
                          <m:ctrlPr>
                            <a:rPr kumimoji="0" lang="en-US" altLang="zh-CN" sz="3000" b="0" i="1" smtClean="0">
                              <a:latin typeface="Cambria Math" panose="02040503050406030204" pitchFamily="18" charset="0"/>
                              <a:ea typeface="隶书" panose="02010509060101010101" pitchFamily="49" charset="-122"/>
                            </a:rPr>
                          </m:ctrlPr>
                        </m:fPr>
                        <m:num>
                          <m:r>
                            <a:rPr kumimoji="0" lang="en-US" altLang="zh-CN" sz="3000" b="0" i="1" smtClean="0">
                              <a:latin typeface="Cambria Math" panose="02040503050406030204" pitchFamily="18" charset="0"/>
                              <a:ea typeface="隶书" panose="02010509060101010101" pitchFamily="49" charset="-122"/>
                            </a:rPr>
                            <m:t>1</m:t>
                          </m:r>
                        </m:num>
                        <m:den>
                          <m:r>
                            <a:rPr kumimoji="0" lang="en-US" altLang="zh-CN" sz="3000" b="0" i="1" smtClean="0">
                              <a:latin typeface="Cambria Math" panose="02040503050406030204" pitchFamily="18" charset="0"/>
                              <a:ea typeface="隶书" panose="02010509060101010101" pitchFamily="49" charset="-122"/>
                            </a:rPr>
                            <m:t>𝑁</m:t>
                          </m:r>
                        </m:den>
                      </m:f>
                      <m:nary>
                        <m:naryPr>
                          <m:chr m:val="∑"/>
                          <m:limLoc m:val="subSup"/>
                          <m:ctrlPr>
                            <a:rPr kumimoji="0" lang="en-US" altLang="zh-CN" sz="3000" b="0" i="1" smtClean="0">
                              <a:latin typeface="Cambria Math" panose="02040503050406030204" pitchFamily="18" charset="0"/>
                              <a:ea typeface="隶书" panose="02010509060101010101" pitchFamily="49" charset="-122"/>
                            </a:rPr>
                          </m:ctrlPr>
                        </m:naryPr>
                        <m:sub>
                          <m:r>
                            <m:rPr>
                              <m:brk m:alnAt="25"/>
                            </m:rPr>
                            <a:rPr kumimoji="0" lang="en-US" altLang="zh-CN" sz="3000" b="0" i="1" smtClean="0">
                              <a:latin typeface="Cambria Math" panose="02040503050406030204" pitchFamily="18" charset="0"/>
                              <a:ea typeface="隶书" panose="02010509060101010101" pitchFamily="49" charset="-122"/>
                            </a:rPr>
                            <m:t>𝑛</m:t>
                          </m:r>
                          <m:r>
                            <a:rPr kumimoji="0" lang="en-US" altLang="zh-CN" sz="3000" b="0" i="1" smtClean="0">
                              <a:latin typeface="Cambria Math" panose="02040503050406030204" pitchFamily="18" charset="0"/>
                              <a:ea typeface="隶书" panose="02010509060101010101" pitchFamily="49" charset="-122"/>
                            </a:rPr>
                            <m:t>=1</m:t>
                          </m:r>
                        </m:sub>
                        <m:sup>
                          <m:r>
                            <a:rPr kumimoji="0" lang="en-US" altLang="zh-CN" sz="3000" b="0" i="1" smtClean="0">
                              <a:latin typeface="Cambria Math" panose="02040503050406030204" pitchFamily="18" charset="0"/>
                              <a:ea typeface="隶书" panose="02010509060101010101" pitchFamily="49" charset="-122"/>
                            </a:rPr>
                            <m:t>𝑁</m:t>
                          </m:r>
                        </m:sup>
                        <m:e>
                          <m:r>
                            <a:rPr kumimoji="0" lang="zh-CN" altLang="en-US" sz="3000" b="0" i="1" smtClean="0">
                              <a:latin typeface="Cambria Math" panose="02040503050406030204" pitchFamily="18" charset="0"/>
                              <a:ea typeface="隶书" panose="02010509060101010101" pitchFamily="49" charset="-122"/>
                            </a:rPr>
                            <m:t>𝜉</m:t>
                          </m:r>
                          <m:r>
                            <a:rPr kumimoji="0" lang="en-US" altLang="zh-CN" sz="3000" b="0" i="1" smtClean="0">
                              <a:latin typeface="Cambria Math" panose="02040503050406030204" pitchFamily="18" charset="0"/>
                              <a:ea typeface="隶书" panose="02010509060101010101" pitchFamily="49" charset="-122"/>
                            </a:rPr>
                            <m:t>(</m:t>
                          </m:r>
                          <m:r>
                            <a:rPr kumimoji="0" lang="en-US" altLang="zh-CN" sz="3000" b="0" i="1" smtClean="0">
                              <a:latin typeface="Cambria Math" panose="02040503050406030204" pitchFamily="18" charset="0"/>
                              <a:ea typeface="隶书" panose="02010509060101010101" pitchFamily="49" charset="-122"/>
                            </a:rPr>
                            <m:t>𝑛</m:t>
                          </m:r>
                          <m:r>
                            <a:rPr kumimoji="0" lang="en-US" altLang="zh-CN" sz="3000" b="0" i="1" smtClean="0">
                              <a:latin typeface="Cambria Math" panose="02040503050406030204" pitchFamily="18" charset="0"/>
                              <a:ea typeface="隶书" panose="02010509060101010101" pitchFamily="49" charset="-122"/>
                            </a:rPr>
                            <m:t>)</m:t>
                          </m:r>
                        </m:e>
                      </m:nary>
                      <m:r>
                        <a:rPr kumimoji="0" lang="en-US" altLang="zh-CN" sz="3000" b="0" i="1" smtClean="0">
                          <a:latin typeface="Cambria Math" panose="02040503050406030204" pitchFamily="18" charset="0"/>
                          <a:ea typeface="隶书" panose="02010509060101010101" pitchFamily="49" charset="-122"/>
                        </a:rPr>
                        <m:t>=</m:t>
                      </m:r>
                      <m:f>
                        <m:fPr>
                          <m:ctrlPr>
                            <a:rPr kumimoji="0" lang="en-US" altLang="zh-CN" sz="3000" b="0" i="1" smtClean="0">
                              <a:latin typeface="Cambria Math" panose="02040503050406030204" pitchFamily="18" charset="0"/>
                              <a:ea typeface="隶书" panose="02010509060101010101" pitchFamily="49" charset="-122"/>
                            </a:rPr>
                          </m:ctrlPr>
                        </m:fPr>
                        <m:num>
                          <m:r>
                            <a:rPr kumimoji="0" lang="en-US" altLang="zh-CN" sz="3000" b="0" i="1" smtClean="0">
                              <a:latin typeface="Cambria Math" panose="02040503050406030204" pitchFamily="18" charset="0"/>
                              <a:ea typeface="隶书" panose="02010509060101010101" pitchFamily="49" charset="-122"/>
                            </a:rPr>
                            <m:t>1</m:t>
                          </m:r>
                        </m:num>
                        <m:den>
                          <m:r>
                            <a:rPr kumimoji="0" lang="en-US" altLang="zh-CN" sz="3000" b="0" i="1" smtClean="0">
                              <a:latin typeface="Cambria Math" panose="02040503050406030204" pitchFamily="18" charset="0"/>
                              <a:ea typeface="隶书" panose="02010509060101010101" pitchFamily="49" charset="-122"/>
                            </a:rPr>
                            <m:t>2</m:t>
                          </m:r>
                          <m:r>
                            <a:rPr kumimoji="0" lang="en-US" altLang="zh-CN" sz="3000" b="0" i="1" smtClean="0">
                              <a:latin typeface="Cambria Math" panose="02040503050406030204" pitchFamily="18" charset="0"/>
                              <a:ea typeface="隶书" panose="02010509060101010101" pitchFamily="49" charset="-122"/>
                            </a:rPr>
                            <m:t>𝑁</m:t>
                          </m:r>
                        </m:den>
                      </m:f>
                      <m:nary>
                        <m:naryPr>
                          <m:chr m:val="∑"/>
                          <m:limLoc m:val="subSup"/>
                          <m:ctrlPr>
                            <a:rPr kumimoji="0" lang="en-US" altLang="zh-CN" sz="3000" b="0" i="1">
                              <a:latin typeface="Cambria Math" panose="02040503050406030204" pitchFamily="18" charset="0"/>
                              <a:ea typeface="隶书" panose="02010509060101010101" pitchFamily="49" charset="-122"/>
                            </a:rPr>
                          </m:ctrlPr>
                        </m:naryPr>
                        <m:sub>
                          <m:r>
                            <m:rPr>
                              <m:brk m:alnAt="25"/>
                            </m:rPr>
                            <a:rPr kumimoji="0" lang="en-US" altLang="zh-CN" sz="3000" b="0" i="1">
                              <a:latin typeface="Cambria Math" panose="02040503050406030204" pitchFamily="18" charset="0"/>
                              <a:ea typeface="隶书" panose="02010509060101010101" pitchFamily="49" charset="-122"/>
                            </a:rPr>
                            <m:t>𝑛</m:t>
                          </m:r>
                          <m:r>
                            <a:rPr kumimoji="0" lang="en-US" altLang="zh-CN" sz="3000" b="0" i="1">
                              <a:latin typeface="Cambria Math" panose="02040503050406030204" pitchFamily="18" charset="0"/>
                              <a:ea typeface="隶书" panose="02010509060101010101" pitchFamily="49" charset="-122"/>
                            </a:rPr>
                            <m:t>=1</m:t>
                          </m:r>
                        </m:sub>
                        <m:sup>
                          <m:r>
                            <a:rPr kumimoji="0" lang="en-US" altLang="zh-CN" sz="3000" b="0" i="1">
                              <a:latin typeface="Cambria Math" panose="02040503050406030204" pitchFamily="18" charset="0"/>
                              <a:ea typeface="隶书" panose="02010509060101010101" pitchFamily="49" charset="-122"/>
                            </a:rPr>
                            <m:t>𝑁</m:t>
                          </m:r>
                        </m:sup>
                        <m:e>
                          <m:nary>
                            <m:naryPr>
                              <m:chr m:val="∑"/>
                              <m:supHide m:val="on"/>
                              <m:ctrlPr>
                                <a:rPr kumimoji="0" lang="en-US" altLang="zh-CN" sz="3000" b="0" i="1">
                                  <a:latin typeface="Cambria Math" panose="02040503050406030204" pitchFamily="18" charset="0"/>
                                  <a:ea typeface="隶书" panose="02010509060101010101" pitchFamily="49" charset="-122"/>
                                </a:rPr>
                              </m:ctrlPr>
                            </m:naryPr>
                            <m:sub>
                              <m:r>
                                <m:rPr>
                                  <m:brk m:alnAt="7"/>
                                </m:rPr>
                                <a:rPr kumimoji="0" lang="en-US" altLang="zh-CN" sz="3000" b="0" i="1">
                                  <a:latin typeface="Cambria Math" panose="02040503050406030204" pitchFamily="18" charset="0"/>
                                  <a:ea typeface="隶书" panose="02010509060101010101" pitchFamily="49" charset="-122"/>
                                </a:rPr>
                                <m:t>𝑗</m:t>
                              </m:r>
                              <m:r>
                                <a:rPr kumimoji="0" lang="en-US" altLang="zh-CN" sz="3000" b="0" i="1">
                                  <a:latin typeface="Cambria Math" panose="02040503050406030204" pitchFamily="18" charset="0"/>
                                  <a:ea typeface="Cambria Math" panose="02040503050406030204" pitchFamily="18" charset="0"/>
                                </a:rPr>
                                <m:t>∈</m:t>
                              </m:r>
                              <m:r>
                                <a:rPr kumimoji="0" lang="en-US" altLang="zh-CN" sz="3000" b="0" i="1">
                                  <a:latin typeface="Cambria Math" panose="02040503050406030204" pitchFamily="18" charset="0"/>
                                  <a:ea typeface="Cambria Math" panose="02040503050406030204" pitchFamily="18" charset="0"/>
                                </a:rPr>
                                <m:t>𝐶</m:t>
                              </m:r>
                            </m:sub>
                            <m:sup/>
                            <m:e>
                              <m:sSubSup>
                                <m:sSubSupPr>
                                  <m:ctrlPr>
                                    <a:rPr kumimoji="0" lang="en-US" altLang="zh-CN" sz="3000" b="0" i="1">
                                      <a:latin typeface="Cambria Math" panose="02040503050406030204" pitchFamily="18" charset="0"/>
                                      <a:ea typeface="隶书" panose="02010509060101010101" pitchFamily="49" charset="-122"/>
                                    </a:rPr>
                                  </m:ctrlPr>
                                </m:sSubSupPr>
                                <m:e>
                                  <m:r>
                                    <a:rPr kumimoji="0" lang="en-US" altLang="zh-CN" sz="3000" b="0" i="1">
                                      <a:latin typeface="Cambria Math" panose="02040503050406030204" pitchFamily="18" charset="0"/>
                                      <a:ea typeface="隶书" panose="02010509060101010101" pitchFamily="49" charset="-122"/>
                                    </a:rPr>
                                    <m:t>𝑒</m:t>
                                  </m:r>
                                </m:e>
                                <m:sub>
                                  <m:r>
                                    <a:rPr kumimoji="0" lang="en-US" altLang="zh-CN" sz="3000" b="0" i="1">
                                      <a:latin typeface="Cambria Math" panose="02040503050406030204" pitchFamily="18" charset="0"/>
                                      <a:ea typeface="隶书" panose="02010509060101010101" pitchFamily="49" charset="-122"/>
                                    </a:rPr>
                                    <m:t>𝑗</m:t>
                                  </m:r>
                                </m:sub>
                                <m:sup>
                                  <m:r>
                                    <a:rPr kumimoji="0" lang="en-US" altLang="zh-CN" sz="3000" b="0" i="1">
                                      <a:latin typeface="Cambria Math" panose="02040503050406030204" pitchFamily="18" charset="0"/>
                                      <a:ea typeface="隶书" panose="02010509060101010101" pitchFamily="49" charset="-122"/>
                                    </a:rPr>
                                    <m:t>2</m:t>
                                  </m:r>
                                </m:sup>
                              </m:sSubSup>
                              <m:r>
                                <a:rPr kumimoji="0" lang="en-US" altLang="zh-CN" sz="3000" b="0" i="1">
                                  <a:latin typeface="Cambria Math" panose="02040503050406030204" pitchFamily="18" charset="0"/>
                                  <a:ea typeface="隶书" panose="02010509060101010101" pitchFamily="49" charset="-122"/>
                                </a:rPr>
                                <m:t>(</m:t>
                              </m:r>
                              <m:r>
                                <a:rPr kumimoji="0" lang="en-US" altLang="zh-CN" sz="3000" b="0" i="1">
                                  <a:latin typeface="Cambria Math" panose="02040503050406030204" pitchFamily="18" charset="0"/>
                                  <a:ea typeface="隶书" panose="02010509060101010101" pitchFamily="49" charset="-122"/>
                                </a:rPr>
                                <m:t>𝑛</m:t>
                              </m:r>
                              <m:r>
                                <a:rPr kumimoji="0" lang="en-US" altLang="zh-CN" sz="3000" b="0" i="1">
                                  <a:latin typeface="Cambria Math" panose="02040503050406030204" pitchFamily="18" charset="0"/>
                                  <a:ea typeface="隶书" panose="02010509060101010101" pitchFamily="49" charset="-122"/>
                                </a:rPr>
                                <m:t>)</m:t>
                              </m:r>
                            </m:e>
                          </m:nary>
                        </m:e>
                      </m:nary>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412776"/>
                <a:ext cx="8569077" cy="4824536"/>
              </a:xfrm>
              <a:prstGeom prst="rect">
                <a:avLst/>
              </a:prstGeom>
              <a:blipFill>
                <a:blip r:embed="rId2"/>
                <a:stretch>
                  <a:fillRect l="-1494" t="-3161"/>
                </a:stretch>
              </a:blipFill>
            </p:spPr>
            <p:txBody>
              <a:bodyPr/>
              <a:lstStyle/>
              <a:p>
                <a:r>
                  <a:rPr lang="zh-CN" altLang="en-US">
                    <a:noFill/>
                  </a:rPr>
                  <a:t> </a:t>
                </a:r>
              </a:p>
            </p:txBody>
          </p:sp>
        </mc:Fallback>
      </mc:AlternateContent>
      <p:sp>
        <p:nvSpPr>
          <p:cNvPr id="3" name="Text Placeholder 2"/>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971802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26</a:t>
            </a:fld>
            <a:endParaRPr lang="en-US" altLang="zh-CN" sz="1200">
              <a:solidFill>
                <a:srgbClr val="898989"/>
              </a:solidFill>
            </a:endParaRPr>
          </a:p>
        </p:txBody>
      </p:sp>
      <p:sp>
        <p:nvSpPr>
          <p:cNvPr id="6" name="内容占位符 2"/>
          <p:cNvSpPr txBox="1">
            <a:spLocks/>
          </p:cNvSpPr>
          <p:nvPr/>
        </p:nvSpPr>
        <p:spPr>
          <a:xfrm>
            <a:off x="395535" y="1412776"/>
            <a:ext cx="8569077" cy="4824536"/>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endParaRPr kumimoji="0" lang="en-US" altLang="zh-CN" sz="3000" b="0" dirty="0">
              <a:latin typeface="隶书" panose="02010509060101010101" pitchFamily="49" charset="-122"/>
              <a:ea typeface="隶书" panose="02010509060101010101" pitchFamily="49" charset="-122"/>
            </a:endParaRPr>
          </a:p>
        </p:txBody>
      </p:sp>
      <mc:AlternateContent xmlns:mc="http://schemas.openxmlformats.org/markup-compatibility/2006" xmlns:a14="http://schemas.microsoft.com/office/drawing/2010/main">
        <mc:Choice Requires="a14">
          <p:sp>
            <p:nvSpPr>
              <p:cNvPr id="7" name="内容占位符 2"/>
              <p:cNvSpPr txBox="1">
                <a:spLocks/>
              </p:cNvSpPr>
              <p:nvPr/>
            </p:nvSpPr>
            <p:spPr>
              <a:xfrm>
                <a:off x="287461" y="1529712"/>
                <a:ext cx="8569077" cy="1791816"/>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kumimoji="0" lang="en-US" altLang="zh-CN" sz="3000" b="0" dirty="0">
                    <a:latin typeface="Times New Roman" panose="02020603050405020304" pitchFamily="18" charset="0"/>
                    <a:ea typeface="隶书" panose="02010509060101010101" pitchFamily="49" charset="-122"/>
                    <a:cs typeface="Times New Roman" panose="02020603050405020304" pitchFamily="18" charset="0"/>
                  </a:rPr>
                  <a:t>BP</a:t>
                </a:r>
                <a:r>
                  <a:rPr kumimoji="0" lang="zh-CN" altLang="en-US" sz="3000" b="0" dirty="0">
                    <a:latin typeface="隶书" panose="02010509060101010101" pitchFamily="49" charset="-122"/>
                    <a:ea typeface="隶书" panose="02010509060101010101" pitchFamily="49" charset="-122"/>
                  </a:rPr>
                  <a:t>学习算法（多层网络）</a:t>
                </a:r>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𝑣</m:t>
                          </m:r>
                        </m:e>
                        <m:sub>
                          <m:r>
                            <a:rPr kumimoji="0" lang="en-US" altLang="zh-CN" sz="3000" b="0" i="1" smtClean="0">
                              <a:latin typeface="Cambria Math" panose="02040503050406030204" pitchFamily="18" charset="0"/>
                              <a:ea typeface="隶书" panose="02010509060101010101" pitchFamily="49" charset="-122"/>
                            </a:rPr>
                            <m:t>𝑗</m:t>
                          </m:r>
                        </m:sub>
                      </m:sSub>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nary>
                        <m:naryPr>
                          <m:chr m:val="∑"/>
                          <m:limLoc m:val="subSup"/>
                          <m:ctrlPr>
                            <a:rPr kumimoji="0" lang="en-US" altLang="zh-CN" sz="3000" b="0" i="1" smtClean="0">
                              <a:latin typeface="Cambria Math" panose="02040503050406030204" pitchFamily="18" charset="0"/>
                              <a:ea typeface="隶书" panose="02010509060101010101" pitchFamily="49" charset="-122"/>
                            </a:rPr>
                          </m:ctrlPr>
                        </m:naryPr>
                        <m:sub>
                          <m:r>
                            <m:rPr>
                              <m:brk m:alnAt="25"/>
                            </m:rPr>
                            <a:rPr kumimoji="0" lang="en-US" altLang="zh-CN" sz="3000" b="0" i="1" smtClean="0">
                              <a:latin typeface="Cambria Math" panose="02040503050406030204" pitchFamily="18" charset="0"/>
                              <a:ea typeface="隶书" panose="02010509060101010101" pitchFamily="49" charset="-122"/>
                            </a:rPr>
                            <m:t>𝑖</m:t>
                          </m:r>
                          <m:r>
                            <a:rPr kumimoji="0" lang="en-US" altLang="zh-CN" sz="3000" b="0" i="1" smtClean="0">
                              <a:latin typeface="Cambria Math" panose="02040503050406030204" pitchFamily="18" charset="0"/>
                              <a:ea typeface="隶书" panose="02010509060101010101" pitchFamily="49" charset="-122"/>
                            </a:rPr>
                            <m:t>=0</m:t>
                          </m:r>
                        </m:sub>
                        <m:sup>
                          <m:r>
                            <a:rPr kumimoji="0" lang="en-US" altLang="zh-CN" sz="3000" b="0" i="1" smtClean="0">
                              <a:latin typeface="Cambria Math" panose="02040503050406030204" pitchFamily="18" charset="0"/>
                              <a:ea typeface="隶书" panose="02010509060101010101" pitchFamily="49" charset="-122"/>
                            </a:rPr>
                            <m:t>𝑚</m:t>
                          </m:r>
                        </m:sup>
                        <m:e>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𝑤</m:t>
                              </m:r>
                            </m:e>
                            <m:sub>
                              <m:r>
                                <a:rPr kumimoji="0" lang="en-US" altLang="zh-CN" sz="3000" b="0" i="1" smtClean="0">
                                  <a:latin typeface="Cambria Math" panose="02040503050406030204" pitchFamily="18" charset="0"/>
                                  <a:ea typeface="隶书" panose="02010509060101010101" pitchFamily="49" charset="-122"/>
                                </a:rPr>
                                <m:t>𝑗𝑖</m:t>
                              </m:r>
                            </m:sub>
                          </m:sSub>
                          <m:r>
                            <a:rPr kumimoji="0" lang="en-US" altLang="zh-CN" sz="3000" b="0" i="1" smtClean="0">
                              <a:latin typeface="Cambria Math" panose="02040503050406030204" pitchFamily="18" charset="0"/>
                              <a:ea typeface="隶书" panose="02010509060101010101" pitchFamily="49" charset="-122"/>
                            </a:rPr>
                            <m:t>(</m:t>
                          </m:r>
                          <m:r>
                            <a:rPr kumimoji="0" lang="en-US" altLang="zh-CN" sz="3000" b="0" i="1" smtClean="0">
                              <a:latin typeface="Cambria Math" panose="02040503050406030204" pitchFamily="18" charset="0"/>
                              <a:ea typeface="隶书" panose="02010509060101010101" pitchFamily="49" charset="-122"/>
                            </a:rPr>
                            <m:t>𝑛</m:t>
                          </m:r>
                          <m:r>
                            <a:rPr kumimoji="0" lang="en-US" altLang="zh-CN" sz="3000" b="0" i="1" smtClean="0">
                              <a:latin typeface="Cambria Math" panose="02040503050406030204" pitchFamily="18" charset="0"/>
                              <a:ea typeface="隶书" panose="02010509060101010101" pitchFamily="49" charset="-122"/>
                            </a:rPr>
                            <m:t>)</m:t>
                          </m:r>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𝑦</m:t>
                              </m:r>
                            </m:e>
                            <m:sub>
                              <m:r>
                                <a:rPr kumimoji="0" lang="en-US" altLang="zh-CN" sz="3000" b="0" i="1" smtClean="0">
                                  <a:latin typeface="Cambria Math" panose="02040503050406030204" pitchFamily="18" charset="0"/>
                                  <a:ea typeface="隶书" panose="02010509060101010101" pitchFamily="49" charset="-122"/>
                                </a:rPr>
                                <m:t>𝑖</m:t>
                              </m:r>
                            </m:sub>
                          </m:sSub>
                          <m:r>
                            <a:rPr kumimoji="0" lang="en-US" altLang="zh-CN" sz="3000" b="0" i="1" smtClean="0">
                              <a:latin typeface="Cambria Math" panose="02040503050406030204" pitchFamily="18" charset="0"/>
                              <a:ea typeface="隶书" panose="02010509060101010101" pitchFamily="49" charset="-122"/>
                            </a:rPr>
                            <m:t>(</m:t>
                          </m:r>
                          <m:r>
                            <a:rPr kumimoji="0" lang="en-US" altLang="zh-CN" sz="3000" b="0" i="1" smtClean="0">
                              <a:latin typeface="Cambria Math" panose="02040503050406030204" pitchFamily="18" charset="0"/>
                              <a:ea typeface="隶书" panose="02010509060101010101" pitchFamily="49" charset="-122"/>
                            </a:rPr>
                            <m:t>𝑛</m:t>
                          </m:r>
                          <m:r>
                            <a:rPr kumimoji="0" lang="en-US" altLang="zh-CN" sz="3000" b="0" i="1" smtClean="0">
                              <a:latin typeface="Cambria Math" panose="02040503050406030204" pitchFamily="18" charset="0"/>
                              <a:ea typeface="隶书" panose="02010509060101010101" pitchFamily="49" charset="-122"/>
                            </a:rPr>
                            <m:t>)</m:t>
                          </m:r>
                        </m:e>
                      </m:nary>
                      <m:r>
                        <a:rPr kumimoji="0" lang="en-US" altLang="zh-CN" sz="3000" b="0" i="1" smtClean="0">
                          <a:latin typeface="Cambria Math" panose="02040503050406030204" pitchFamily="18" charset="0"/>
                          <a:ea typeface="隶书" panose="02010509060101010101" pitchFamily="49" charset="-122"/>
                        </a:rPr>
                        <m:t>      </m:t>
                      </m:r>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𝑦</m:t>
                          </m:r>
                        </m:e>
                        <m:sub>
                          <m:r>
                            <a:rPr kumimoji="0" lang="en-US" altLang="zh-CN" sz="3000" b="0" i="1" smtClean="0">
                              <a:latin typeface="Cambria Math" panose="02040503050406030204" pitchFamily="18" charset="0"/>
                              <a:ea typeface="隶书" panose="02010509060101010101" pitchFamily="49" charset="-122"/>
                            </a:rPr>
                            <m:t>𝑗</m:t>
                          </m:r>
                        </m:sub>
                      </m:sSub>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sSub>
                        <m:sSubPr>
                          <m:ctrlPr>
                            <a:rPr kumimoji="0" lang="en-US" altLang="zh-CN" sz="3000" b="0" i="1" smtClean="0">
                              <a:latin typeface="Cambria Math" panose="02040503050406030204" pitchFamily="18" charset="0"/>
                              <a:ea typeface="隶书" panose="02010509060101010101" pitchFamily="49" charset="-122"/>
                            </a:rPr>
                          </m:ctrlPr>
                        </m:sSubPr>
                        <m:e>
                          <m:r>
                            <a:rPr kumimoji="0" lang="zh-CN" altLang="en-US" sz="3000" b="0" i="1" smtClean="0">
                              <a:latin typeface="Cambria Math" panose="02040503050406030204" pitchFamily="18" charset="0"/>
                              <a:ea typeface="隶书" panose="02010509060101010101" pitchFamily="49" charset="-122"/>
                            </a:rPr>
                            <m:t>𝜑</m:t>
                          </m:r>
                        </m:e>
                        <m:sub>
                          <m:r>
                            <a:rPr kumimoji="0" lang="en-US" altLang="zh-CN" sz="3000" b="0" i="1" smtClean="0">
                              <a:latin typeface="Cambria Math" panose="02040503050406030204" pitchFamily="18" charset="0"/>
                              <a:ea typeface="隶书" panose="02010509060101010101" pitchFamily="49" charset="-122"/>
                            </a:rPr>
                            <m:t>𝑗</m:t>
                          </m:r>
                        </m:sub>
                      </m:sSub>
                      <m:d>
                        <m:dPr>
                          <m:ctrlPr>
                            <a:rPr kumimoji="0" lang="en-US" altLang="zh-CN" sz="3000" b="0" i="1" smtClean="0">
                              <a:latin typeface="Cambria Math" panose="02040503050406030204" pitchFamily="18" charset="0"/>
                              <a:ea typeface="隶书" panose="02010509060101010101" pitchFamily="49" charset="-122"/>
                            </a:rPr>
                          </m:ctrlPr>
                        </m:dPr>
                        <m:e>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𝑣</m:t>
                              </m:r>
                            </m:e>
                            <m:sub>
                              <m:r>
                                <a:rPr kumimoji="0" lang="en-US" altLang="zh-CN" sz="3000" b="0" i="1" smtClean="0">
                                  <a:latin typeface="Cambria Math" panose="02040503050406030204" pitchFamily="18" charset="0"/>
                                  <a:ea typeface="隶书" panose="02010509060101010101" pitchFamily="49" charset="-122"/>
                                </a:rPr>
                                <m:t>𝑗</m:t>
                              </m:r>
                            </m:sub>
                          </m:sSub>
                          <m:r>
                            <a:rPr kumimoji="0" lang="en-US" altLang="zh-CN" sz="3000" b="0" i="1" smtClean="0">
                              <a:latin typeface="Cambria Math" panose="02040503050406030204" pitchFamily="18" charset="0"/>
                              <a:ea typeface="隶书" panose="02010509060101010101" pitchFamily="49" charset="-122"/>
                            </a:rPr>
                            <m:t>(</m:t>
                          </m:r>
                          <m:r>
                            <a:rPr kumimoji="0" lang="en-US" altLang="zh-CN" sz="3000" b="0" i="1" smtClean="0">
                              <a:latin typeface="Cambria Math" panose="02040503050406030204" pitchFamily="18" charset="0"/>
                              <a:ea typeface="隶书" panose="02010509060101010101" pitchFamily="49" charset="-122"/>
                            </a:rPr>
                            <m:t>𝑛</m:t>
                          </m:r>
                          <m:r>
                            <a:rPr kumimoji="0" lang="en-US" altLang="zh-CN" sz="3000" b="0" i="1" smtClean="0">
                              <a:latin typeface="Cambria Math" panose="02040503050406030204" pitchFamily="18" charset="0"/>
                              <a:ea typeface="隶书" panose="02010509060101010101" pitchFamily="49" charset="-122"/>
                            </a:rPr>
                            <m:t>)</m:t>
                          </m:r>
                        </m:e>
                      </m:d>
                    </m:oMath>
                  </m:oMathPara>
                </a14:m>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7" name="内容占位符 2"/>
              <p:cNvSpPr txBox="1">
                <a:spLocks noRot="1" noChangeAspect="1" noMove="1" noResize="1" noEditPoints="1" noAdjustHandles="1" noChangeArrowheads="1" noChangeShapeType="1" noTextEdit="1"/>
              </p:cNvSpPr>
              <p:nvPr/>
            </p:nvSpPr>
            <p:spPr>
              <a:xfrm>
                <a:off x="287461" y="1529712"/>
                <a:ext cx="8569077" cy="1791816"/>
              </a:xfrm>
              <a:prstGeom prst="rect">
                <a:avLst/>
              </a:prstGeom>
              <a:blipFill>
                <a:blip r:embed="rId3"/>
                <a:stretch>
                  <a:fillRect l="-1636" t="-5442"/>
                </a:stretch>
              </a:blipFill>
            </p:spPr>
            <p:txBody>
              <a:bodyPr/>
              <a:lstStyle/>
              <a:p>
                <a:r>
                  <a:rPr lang="zh-CN" altLang="en-US">
                    <a:noFill/>
                  </a:rPr>
                  <a:t> </a:t>
                </a:r>
              </a:p>
            </p:txBody>
          </p:sp>
        </mc:Fallback>
      </mc:AlternateContent>
      <p:pic>
        <p:nvPicPr>
          <p:cNvPr id="3" name="Picture 2"/>
          <p:cNvPicPr>
            <a:picLocks noChangeAspect="1"/>
          </p:cNvPicPr>
          <p:nvPr/>
        </p:nvPicPr>
        <p:blipFill>
          <a:blip r:embed="rId4"/>
          <a:stretch>
            <a:fillRect/>
          </a:stretch>
        </p:blipFill>
        <p:spPr>
          <a:xfrm>
            <a:off x="395535" y="3034091"/>
            <a:ext cx="6912768" cy="3823909"/>
          </a:xfrm>
          <a:prstGeom prst="rect">
            <a:avLst/>
          </a:prstGeom>
        </p:spPr>
      </p:pic>
      <p:sp>
        <p:nvSpPr>
          <p:cNvPr id="9" name="文本占位符 3"/>
          <p:cNvSpPr>
            <a:spLocks noGrp="1"/>
          </p:cNvSpPr>
          <p:nvPr>
            <p:ph type="body" sz="quarter" idx="14"/>
          </p:nvPr>
        </p:nvSpPr>
        <p:spPr>
          <a:xfrm>
            <a:off x="6444209" y="51135"/>
            <a:ext cx="2520280" cy="433387"/>
          </a:xfrm>
        </p:spPr>
        <p:txBody>
          <a:bodyPr/>
          <a:lstStyle/>
          <a:p>
            <a:endParaRPr lang="zh-CN" altLang="en-US" dirty="0"/>
          </a:p>
        </p:txBody>
      </p:sp>
    </p:spTree>
    <p:extLst>
      <p:ext uri="{BB962C8B-B14F-4D97-AF65-F5344CB8AC3E}">
        <p14:creationId xmlns:p14="http://schemas.microsoft.com/office/powerpoint/2010/main" val="3234465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27</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412776"/>
                <a:ext cx="8569077" cy="5040560"/>
              </a:xfrm>
              <a:prstGeom prst="rect">
                <a:avLst/>
              </a:prstGeom>
            </p:spPr>
            <p:txBody>
              <a:bodyPr>
                <a:normAutofit fontScale="775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kumimoji="0" lang="en-US" altLang="zh-CN" sz="4100" b="0" dirty="0">
                    <a:latin typeface="Cambria Math" panose="02040503050406030204" pitchFamily="18" charset="0"/>
                    <a:ea typeface="隶书" panose="02010509060101010101" pitchFamily="49" charset="-122"/>
                  </a:rPr>
                  <a:t>j</a:t>
                </a:r>
                <a:r>
                  <a:rPr kumimoji="0" lang="zh-CN" altLang="en-US" sz="4100" b="0" dirty="0">
                    <a:latin typeface="Cambria Math" panose="02040503050406030204" pitchFamily="18" charset="0"/>
                    <a:ea typeface="隶书" panose="02010509060101010101" pitchFamily="49" charset="-122"/>
                  </a:rPr>
                  <a:t>是输出节点</a:t>
                </a:r>
                <a:endParaRPr kumimoji="0" lang="en-US" altLang="zh-CN" sz="4100" b="0" dirty="0">
                  <a:latin typeface="Cambria Math" panose="02040503050406030204" pitchFamily="18" charset="0"/>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f>
                        <m:fPr>
                          <m:ctrlPr>
                            <a:rPr kumimoji="0" lang="en-US" altLang="zh-CN" sz="2800" b="0" i="1" smtClean="0">
                              <a:solidFill>
                                <a:srgbClr val="0000FF"/>
                              </a:solidFill>
                              <a:latin typeface="Cambria Math" panose="02040503050406030204" pitchFamily="18" charset="0"/>
                              <a:ea typeface="隶书" panose="02010509060101010101" pitchFamily="49" charset="-122"/>
                            </a:rPr>
                          </m:ctrlPr>
                        </m:fPr>
                        <m:num>
                          <m:r>
                            <a:rPr kumimoji="0" lang="zh-CN" altLang="en-US" sz="2800" b="0" i="1" smtClean="0">
                              <a:solidFill>
                                <a:srgbClr val="0000FF"/>
                              </a:solidFill>
                              <a:latin typeface="Cambria Math" panose="02040503050406030204" pitchFamily="18" charset="0"/>
                              <a:ea typeface="隶书" panose="02010509060101010101" pitchFamily="49" charset="-122"/>
                            </a:rPr>
                            <m:t>𝜕𝜉</m:t>
                          </m:r>
                          <m:d>
                            <m:dPr>
                              <m:ctrlPr>
                                <a:rPr kumimoji="0" lang="en-US" altLang="zh-CN" sz="2800" b="0" i="1" smtClean="0">
                                  <a:solidFill>
                                    <a:srgbClr val="0000FF"/>
                                  </a:solidFill>
                                  <a:latin typeface="Cambria Math" panose="02040503050406030204" pitchFamily="18" charset="0"/>
                                  <a:ea typeface="隶书" panose="02010509060101010101" pitchFamily="49" charset="-122"/>
                                </a:rPr>
                              </m:ctrlPr>
                            </m:dPr>
                            <m:e>
                              <m:r>
                                <a:rPr kumimoji="0" lang="en-US" altLang="zh-CN" sz="2800" b="0" i="1" smtClean="0">
                                  <a:solidFill>
                                    <a:srgbClr val="0000FF"/>
                                  </a:solidFill>
                                  <a:latin typeface="Cambria Math" panose="02040503050406030204" pitchFamily="18" charset="0"/>
                                  <a:ea typeface="隶书" panose="02010509060101010101" pitchFamily="49" charset="-122"/>
                                </a:rPr>
                                <m:t>𝑛</m:t>
                              </m:r>
                            </m:e>
                          </m:d>
                        </m:num>
                        <m:den>
                          <m:r>
                            <a:rPr kumimoji="0" lang="zh-CN" altLang="en-US" sz="2800" b="0" i="1" smtClean="0">
                              <a:solidFill>
                                <a:srgbClr val="0000FF"/>
                              </a:solidFill>
                              <a:latin typeface="Cambria Math" panose="02040503050406030204" pitchFamily="18" charset="0"/>
                              <a:ea typeface="隶书" panose="02010509060101010101" pitchFamily="49" charset="-122"/>
                            </a:rPr>
                            <m:t>𝜕</m:t>
                          </m:r>
                          <m:sSub>
                            <m:sSubPr>
                              <m:ctrlPr>
                                <a:rPr kumimoji="0" lang="en-US" altLang="zh-CN" sz="2800" b="0" i="1" smtClean="0">
                                  <a:solidFill>
                                    <a:srgbClr val="0000FF"/>
                                  </a:solidFill>
                                  <a:latin typeface="Cambria Math" panose="02040503050406030204" pitchFamily="18" charset="0"/>
                                  <a:ea typeface="隶书" panose="02010509060101010101" pitchFamily="49" charset="-122"/>
                                </a:rPr>
                              </m:ctrlPr>
                            </m:sSubPr>
                            <m:e>
                              <m:r>
                                <a:rPr kumimoji="0" lang="en-US" altLang="zh-CN" sz="2800" b="0" i="1" smtClean="0">
                                  <a:solidFill>
                                    <a:srgbClr val="0000FF"/>
                                  </a:solidFill>
                                  <a:latin typeface="Cambria Math" panose="02040503050406030204" pitchFamily="18" charset="0"/>
                                  <a:ea typeface="隶书" panose="02010509060101010101" pitchFamily="49" charset="-122"/>
                                </a:rPr>
                                <m:t>𝑤</m:t>
                              </m:r>
                            </m:e>
                            <m:sub>
                              <m:r>
                                <a:rPr kumimoji="0" lang="en-US" altLang="zh-CN" sz="2800" b="0" i="1" smtClean="0">
                                  <a:solidFill>
                                    <a:srgbClr val="0000FF"/>
                                  </a:solidFill>
                                  <a:latin typeface="Cambria Math" panose="02040503050406030204" pitchFamily="18" charset="0"/>
                                  <a:ea typeface="隶书" panose="02010509060101010101" pitchFamily="49" charset="-122"/>
                                </a:rPr>
                                <m:t>𝑗𝑖</m:t>
                              </m:r>
                            </m:sub>
                          </m:sSub>
                          <m:d>
                            <m:dPr>
                              <m:ctrlPr>
                                <a:rPr kumimoji="0" lang="en-US" altLang="zh-CN" sz="2800" b="0" i="1" smtClean="0">
                                  <a:solidFill>
                                    <a:srgbClr val="0000FF"/>
                                  </a:solidFill>
                                  <a:latin typeface="Cambria Math" panose="02040503050406030204" pitchFamily="18" charset="0"/>
                                  <a:ea typeface="隶书" panose="02010509060101010101" pitchFamily="49" charset="-122"/>
                                </a:rPr>
                              </m:ctrlPr>
                            </m:dPr>
                            <m:e>
                              <m:r>
                                <a:rPr kumimoji="0" lang="en-US" altLang="zh-CN" sz="2800" b="0" i="1" smtClean="0">
                                  <a:solidFill>
                                    <a:srgbClr val="0000FF"/>
                                  </a:solidFill>
                                  <a:latin typeface="Cambria Math" panose="02040503050406030204" pitchFamily="18" charset="0"/>
                                  <a:ea typeface="隶书" panose="02010509060101010101" pitchFamily="49" charset="-122"/>
                                </a:rPr>
                                <m:t>𝑛</m:t>
                              </m:r>
                            </m:e>
                          </m:d>
                        </m:den>
                      </m:f>
                      <m:r>
                        <a:rPr kumimoji="0" lang="en-US" altLang="zh-CN" sz="2800" b="0" i="1" smtClean="0">
                          <a:latin typeface="Cambria Math" panose="02040503050406030204" pitchFamily="18" charset="0"/>
                          <a:ea typeface="隶书" panose="02010509060101010101" pitchFamily="49" charset="-122"/>
                        </a:rPr>
                        <m:t>=</m:t>
                      </m:r>
                      <m:f>
                        <m:fPr>
                          <m:ctrlPr>
                            <a:rPr kumimoji="0" lang="en-US" altLang="zh-CN" sz="2800" b="0" i="1">
                              <a:latin typeface="Cambria Math" panose="02040503050406030204" pitchFamily="18" charset="0"/>
                              <a:ea typeface="隶书" panose="02010509060101010101" pitchFamily="49" charset="-122"/>
                            </a:rPr>
                          </m:ctrlPr>
                        </m:fPr>
                        <m:num>
                          <m:r>
                            <a:rPr kumimoji="0" lang="zh-CN" altLang="en-US" sz="2800" b="0" i="1">
                              <a:latin typeface="Cambria Math" panose="02040503050406030204" pitchFamily="18" charset="0"/>
                              <a:ea typeface="隶书" panose="02010509060101010101" pitchFamily="49" charset="-122"/>
                            </a:rPr>
                            <m:t>𝜕𝜉</m:t>
                          </m:r>
                          <m:d>
                            <m:dPr>
                              <m:ctrlPr>
                                <a:rPr kumimoji="0" lang="en-US" altLang="zh-CN" sz="2800" b="0" i="1">
                                  <a:latin typeface="Cambria Math" panose="02040503050406030204" pitchFamily="18" charset="0"/>
                                  <a:ea typeface="隶书" panose="02010509060101010101" pitchFamily="49" charset="-122"/>
                                </a:rPr>
                              </m:ctrlPr>
                            </m:dPr>
                            <m:e>
                              <m:r>
                                <a:rPr kumimoji="0" lang="en-US" altLang="zh-CN" sz="2800" b="0" i="1">
                                  <a:latin typeface="Cambria Math" panose="02040503050406030204" pitchFamily="18" charset="0"/>
                                  <a:ea typeface="隶书" panose="02010509060101010101" pitchFamily="49" charset="-122"/>
                                </a:rPr>
                                <m:t>𝑛</m:t>
                              </m:r>
                            </m:e>
                          </m:d>
                        </m:num>
                        <m:den>
                          <m:r>
                            <a:rPr kumimoji="0" lang="zh-CN" altLang="en-US" sz="2800" b="0" i="1">
                              <a:latin typeface="Cambria Math" panose="02040503050406030204" pitchFamily="18" charset="0"/>
                              <a:ea typeface="隶书" panose="02010509060101010101" pitchFamily="49" charset="-122"/>
                            </a:rPr>
                            <m:t>𝜕</m:t>
                          </m:r>
                          <m:sSub>
                            <m:sSubPr>
                              <m:ctrlPr>
                                <a:rPr kumimoji="0" lang="en-US" altLang="zh-CN" sz="2800" b="0" i="1">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𝑒</m:t>
                              </m:r>
                            </m:e>
                            <m:sub>
                              <m:r>
                                <a:rPr kumimoji="0" lang="en-US" altLang="zh-CN" sz="2800" b="0" i="1">
                                  <a:latin typeface="Cambria Math" panose="02040503050406030204" pitchFamily="18" charset="0"/>
                                  <a:ea typeface="隶书" panose="02010509060101010101" pitchFamily="49" charset="-122"/>
                                </a:rPr>
                                <m:t>𝑗</m:t>
                              </m:r>
                            </m:sub>
                          </m:sSub>
                          <m:d>
                            <m:dPr>
                              <m:ctrlPr>
                                <a:rPr kumimoji="0" lang="en-US" altLang="zh-CN" sz="2800" b="0" i="1">
                                  <a:latin typeface="Cambria Math" panose="02040503050406030204" pitchFamily="18" charset="0"/>
                                  <a:ea typeface="隶书" panose="02010509060101010101" pitchFamily="49" charset="-122"/>
                                </a:rPr>
                              </m:ctrlPr>
                            </m:dPr>
                            <m:e>
                              <m:r>
                                <a:rPr kumimoji="0" lang="en-US" altLang="zh-CN" sz="2800" b="0" i="1">
                                  <a:latin typeface="Cambria Math" panose="02040503050406030204" pitchFamily="18" charset="0"/>
                                  <a:ea typeface="隶书" panose="02010509060101010101" pitchFamily="49" charset="-122"/>
                                </a:rPr>
                                <m:t>𝑛</m:t>
                              </m:r>
                            </m:e>
                          </m:d>
                        </m:den>
                      </m:f>
                      <m:f>
                        <m:fPr>
                          <m:ctrlPr>
                            <a:rPr kumimoji="0" lang="en-US" altLang="zh-CN" sz="2800" b="0" i="1">
                              <a:latin typeface="Cambria Math" panose="02040503050406030204" pitchFamily="18" charset="0"/>
                              <a:ea typeface="隶书" panose="02010509060101010101" pitchFamily="49" charset="-122"/>
                            </a:rPr>
                          </m:ctrlPr>
                        </m:fPr>
                        <m:num>
                          <m:r>
                            <a:rPr kumimoji="0" lang="zh-CN" altLang="en-US" sz="2800" b="0" i="1">
                              <a:latin typeface="Cambria Math" panose="02040503050406030204" pitchFamily="18" charset="0"/>
                              <a:ea typeface="隶书" panose="02010509060101010101" pitchFamily="49" charset="-122"/>
                            </a:rPr>
                            <m:t>𝜕</m:t>
                          </m:r>
                          <m:sSub>
                            <m:sSubPr>
                              <m:ctrlPr>
                                <a:rPr kumimoji="0" lang="en-US" altLang="zh-CN" sz="2800" b="0" i="1">
                                  <a:latin typeface="Cambria Math" panose="02040503050406030204" pitchFamily="18" charset="0"/>
                                  <a:ea typeface="隶书" panose="02010509060101010101" pitchFamily="49" charset="-122"/>
                                </a:rPr>
                              </m:ctrlPr>
                            </m:sSubPr>
                            <m:e>
                              <m:r>
                                <a:rPr kumimoji="0" lang="en-US" altLang="zh-CN" sz="2800" b="0" i="1">
                                  <a:latin typeface="Cambria Math" panose="02040503050406030204" pitchFamily="18" charset="0"/>
                                  <a:ea typeface="隶书" panose="02010509060101010101" pitchFamily="49" charset="-122"/>
                                </a:rPr>
                                <m:t>𝑒</m:t>
                              </m:r>
                            </m:e>
                            <m:sub>
                              <m:r>
                                <a:rPr kumimoji="0" lang="en-US" altLang="zh-CN" sz="2800" b="0" i="1">
                                  <a:latin typeface="Cambria Math" panose="02040503050406030204" pitchFamily="18" charset="0"/>
                                  <a:ea typeface="隶书" panose="02010509060101010101" pitchFamily="49" charset="-122"/>
                                </a:rPr>
                                <m:t>𝑗</m:t>
                              </m:r>
                            </m:sub>
                          </m:sSub>
                          <m:d>
                            <m:dPr>
                              <m:ctrlPr>
                                <a:rPr kumimoji="0" lang="en-US" altLang="zh-CN" sz="2800" b="0" i="1">
                                  <a:latin typeface="Cambria Math" panose="02040503050406030204" pitchFamily="18" charset="0"/>
                                  <a:ea typeface="隶书" panose="02010509060101010101" pitchFamily="49" charset="-122"/>
                                </a:rPr>
                              </m:ctrlPr>
                            </m:dPr>
                            <m:e>
                              <m:r>
                                <a:rPr kumimoji="0" lang="en-US" altLang="zh-CN" sz="2800" b="0" i="1">
                                  <a:latin typeface="Cambria Math" panose="02040503050406030204" pitchFamily="18" charset="0"/>
                                  <a:ea typeface="隶书" panose="02010509060101010101" pitchFamily="49" charset="-122"/>
                                </a:rPr>
                                <m:t>𝑛</m:t>
                              </m:r>
                            </m:e>
                          </m:d>
                        </m:num>
                        <m:den>
                          <m:r>
                            <a:rPr kumimoji="0" lang="zh-CN" altLang="en-US" sz="2800" b="0" i="1">
                              <a:latin typeface="Cambria Math" panose="02040503050406030204" pitchFamily="18" charset="0"/>
                              <a:ea typeface="隶书" panose="02010509060101010101" pitchFamily="49" charset="-122"/>
                            </a:rPr>
                            <m:t>𝜕</m:t>
                          </m:r>
                          <m:sSub>
                            <m:sSubPr>
                              <m:ctrlPr>
                                <a:rPr kumimoji="0" lang="en-US" altLang="zh-CN" sz="2800" b="0" i="1">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𝑦</m:t>
                              </m:r>
                            </m:e>
                            <m:sub>
                              <m:r>
                                <a:rPr kumimoji="0" lang="en-US" altLang="zh-CN" sz="2800" b="0" i="1">
                                  <a:latin typeface="Cambria Math" panose="02040503050406030204" pitchFamily="18" charset="0"/>
                                  <a:ea typeface="隶书" panose="02010509060101010101" pitchFamily="49" charset="-122"/>
                                </a:rPr>
                                <m:t>𝑗</m:t>
                              </m:r>
                            </m:sub>
                          </m:sSub>
                          <m:d>
                            <m:dPr>
                              <m:ctrlPr>
                                <a:rPr kumimoji="0" lang="en-US" altLang="zh-CN" sz="2800" b="0" i="1">
                                  <a:latin typeface="Cambria Math" panose="02040503050406030204" pitchFamily="18" charset="0"/>
                                  <a:ea typeface="隶书" panose="02010509060101010101" pitchFamily="49" charset="-122"/>
                                </a:rPr>
                              </m:ctrlPr>
                            </m:dPr>
                            <m:e>
                              <m:r>
                                <a:rPr kumimoji="0" lang="en-US" altLang="zh-CN" sz="2800" b="0" i="1">
                                  <a:latin typeface="Cambria Math" panose="02040503050406030204" pitchFamily="18" charset="0"/>
                                  <a:ea typeface="隶书" panose="02010509060101010101" pitchFamily="49" charset="-122"/>
                                </a:rPr>
                                <m:t>𝑛</m:t>
                              </m:r>
                            </m:e>
                          </m:d>
                        </m:den>
                      </m:f>
                      <m:f>
                        <m:fPr>
                          <m:ctrlPr>
                            <a:rPr kumimoji="0" lang="en-US" altLang="zh-CN" sz="2800" b="0" i="1">
                              <a:latin typeface="Cambria Math" panose="02040503050406030204" pitchFamily="18" charset="0"/>
                              <a:ea typeface="隶书" panose="02010509060101010101" pitchFamily="49" charset="-122"/>
                            </a:rPr>
                          </m:ctrlPr>
                        </m:fPr>
                        <m:num>
                          <m:r>
                            <a:rPr kumimoji="0" lang="zh-CN" altLang="en-US" sz="2800" b="0" i="1">
                              <a:latin typeface="Cambria Math" panose="02040503050406030204" pitchFamily="18" charset="0"/>
                              <a:ea typeface="隶书" panose="02010509060101010101" pitchFamily="49" charset="-122"/>
                            </a:rPr>
                            <m:t>𝜕</m:t>
                          </m:r>
                          <m:sSub>
                            <m:sSubPr>
                              <m:ctrlPr>
                                <a:rPr kumimoji="0" lang="en-US" altLang="zh-CN" sz="2800" b="0" i="1">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𝑦</m:t>
                              </m:r>
                            </m:e>
                            <m:sub>
                              <m:r>
                                <a:rPr kumimoji="0" lang="en-US" altLang="zh-CN" sz="2800" b="0" i="1">
                                  <a:latin typeface="Cambria Math" panose="02040503050406030204" pitchFamily="18" charset="0"/>
                                  <a:ea typeface="隶书" panose="02010509060101010101" pitchFamily="49" charset="-122"/>
                                </a:rPr>
                                <m:t>𝑗</m:t>
                              </m:r>
                            </m:sub>
                          </m:sSub>
                          <m:d>
                            <m:dPr>
                              <m:ctrlPr>
                                <a:rPr kumimoji="0" lang="en-US" altLang="zh-CN" sz="2800" b="0" i="1">
                                  <a:latin typeface="Cambria Math" panose="02040503050406030204" pitchFamily="18" charset="0"/>
                                  <a:ea typeface="隶书" panose="02010509060101010101" pitchFamily="49" charset="-122"/>
                                </a:rPr>
                              </m:ctrlPr>
                            </m:dPr>
                            <m:e>
                              <m:r>
                                <a:rPr kumimoji="0" lang="en-US" altLang="zh-CN" sz="2800" b="0" i="1">
                                  <a:latin typeface="Cambria Math" panose="02040503050406030204" pitchFamily="18" charset="0"/>
                                  <a:ea typeface="隶书" panose="02010509060101010101" pitchFamily="49" charset="-122"/>
                                </a:rPr>
                                <m:t>𝑛</m:t>
                              </m:r>
                            </m:e>
                          </m:d>
                        </m:num>
                        <m:den>
                          <m:r>
                            <a:rPr kumimoji="0" lang="zh-CN" altLang="en-US" sz="2800" b="0" i="1">
                              <a:latin typeface="Cambria Math" panose="02040503050406030204" pitchFamily="18" charset="0"/>
                              <a:ea typeface="隶书" panose="02010509060101010101" pitchFamily="49" charset="-122"/>
                            </a:rPr>
                            <m:t>𝜕</m:t>
                          </m:r>
                          <m:sSub>
                            <m:sSubPr>
                              <m:ctrlPr>
                                <a:rPr kumimoji="0" lang="en-US" altLang="zh-CN" sz="2800" b="0" i="1">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𝑣</m:t>
                              </m:r>
                            </m:e>
                            <m:sub>
                              <m:r>
                                <a:rPr kumimoji="0" lang="en-US" altLang="zh-CN" sz="2800" b="0" i="1">
                                  <a:latin typeface="Cambria Math" panose="02040503050406030204" pitchFamily="18" charset="0"/>
                                  <a:ea typeface="隶书" panose="02010509060101010101" pitchFamily="49" charset="-122"/>
                                </a:rPr>
                                <m:t>𝑗</m:t>
                              </m:r>
                            </m:sub>
                          </m:sSub>
                          <m:d>
                            <m:dPr>
                              <m:ctrlPr>
                                <a:rPr kumimoji="0" lang="en-US" altLang="zh-CN" sz="2800" b="0" i="1">
                                  <a:latin typeface="Cambria Math" panose="02040503050406030204" pitchFamily="18" charset="0"/>
                                  <a:ea typeface="隶书" panose="02010509060101010101" pitchFamily="49" charset="-122"/>
                                </a:rPr>
                              </m:ctrlPr>
                            </m:dPr>
                            <m:e>
                              <m:r>
                                <a:rPr kumimoji="0" lang="en-US" altLang="zh-CN" sz="2800" b="0" i="1">
                                  <a:latin typeface="Cambria Math" panose="02040503050406030204" pitchFamily="18" charset="0"/>
                                  <a:ea typeface="隶书" panose="02010509060101010101" pitchFamily="49" charset="-122"/>
                                </a:rPr>
                                <m:t>𝑛</m:t>
                              </m:r>
                            </m:e>
                          </m:d>
                        </m:den>
                      </m:f>
                      <m:f>
                        <m:fPr>
                          <m:ctrlPr>
                            <a:rPr kumimoji="0" lang="en-US" altLang="zh-CN" sz="2800" b="0" i="1">
                              <a:latin typeface="Cambria Math" panose="02040503050406030204" pitchFamily="18" charset="0"/>
                              <a:ea typeface="隶书" panose="02010509060101010101" pitchFamily="49" charset="-122"/>
                            </a:rPr>
                          </m:ctrlPr>
                        </m:fPr>
                        <m:num>
                          <m:r>
                            <a:rPr kumimoji="0" lang="zh-CN" altLang="en-US" sz="2800" b="0" i="1">
                              <a:latin typeface="Cambria Math" panose="02040503050406030204" pitchFamily="18" charset="0"/>
                              <a:ea typeface="隶书" panose="02010509060101010101" pitchFamily="49" charset="-122"/>
                            </a:rPr>
                            <m:t>𝜕</m:t>
                          </m:r>
                          <m:sSub>
                            <m:sSubPr>
                              <m:ctrlPr>
                                <a:rPr kumimoji="0" lang="en-US" altLang="zh-CN" sz="2800" b="0" i="1">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𝑣</m:t>
                              </m:r>
                            </m:e>
                            <m:sub>
                              <m:r>
                                <a:rPr kumimoji="0" lang="en-US" altLang="zh-CN" sz="2800" b="0" i="1" smtClean="0">
                                  <a:latin typeface="Cambria Math" panose="02040503050406030204" pitchFamily="18" charset="0"/>
                                  <a:ea typeface="隶书" panose="02010509060101010101" pitchFamily="49" charset="-122"/>
                                </a:rPr>
                                <m:t>𝑗</m:t>
                              </m:r>
                            </m:sub>
                          </m:sSub>
                          <m:d>
                            <m:dPr>
                              <m:ctrlPr>
                                <a:rPr kumimoji="0" lang="en-US" altLang="zh-CN" sz="2800" b="0" i="1">
                                  <a:latin typeface="Cambria Math" panose="02040503050406030204" pitchFamily="18" charset="0"/>
                                  <a:ea typeface="隶书" panose="02010509060101010101" pitchFamily="49" charset="-122"/>
                                </a:rPr>
                              </m:ctrlPr>
                            </m:dPr>
                            <m:e>
                              <m:r>
                                <a:rPr kumimoji="0" lang="en-US" altLang="zh-CN" sz="2800" b="0" i="1">
                                  <a:latin typeface="Cambria Math" panose="02040503050406030204" pitchFamily="18" charset="0"/>
                                  <a:ea typeface="隶书" panose="02010509060101010101" pitchFamily="49" charset="-122"/>
                                </a:rPr>
                                <m:t>𝑛</m:t>
                              </m:r>
                            </m:e>
                          </m:d>
                        </m:num>
                        <m:den>
                          <m:r>
                            <a:rPr kumimoji="0" lang="zh-CN" altLang="en-US" sz="2800" b="0" i="1">
                              <a:latin typeface="Cambria Math" panose="02040503050406030204" pitchFamily="18" charset="0"/>
                              <a:ea typeface="隶书" panose="02010509060101010101" pitchFamily="49" charset="-122"/>
                            </a:rPr>
                            <m:t>𝜕</m:t>
                          </m:r>
                          <m:sSub>
                            <m:sSubPr>
                              <m:ctrlPr>
                                <a:rPr kumimoji="0" lang="en-US" altLang="zh-CN" sz="2800" b="0" i="1">
                                  <a:latin typeface="Cambria Math" panose="02040503050406030204" pitchFamily="18" charset="0"/>
                                  <a:ea typeface="隶书" panose="02010509060101010101" pitchFamily="49" charset="-122"/>
                                </a:rPr>
                              </m:ctrlPr>
                            </m:sSubPr>
                            <m:e>
                              <m:r>
                                <a:rPr kumimoji="0" lang="en-US" altLang="zh-CN" sz="2800" b="0" i="1">
                                  <a:latin typeface="Cambria Math" panose="02040503050406030204" pitchFamily="18" charset="0"/>
                                  <a:ea typeface="隶书" panose="02010509060101010101" pitchFamily="49" charset="-122"/>
                                </a:rPr>
                                <m:t>𝑤</m:t>
                              </m:r>
                            </m:e>
                            <m:sub>
                              <m:r>
                                <a:rPr kumimoji="0" lang="en-US" altLang="zh-CN" sz="2800" b="0" i="1">
                                  <a:latin typeface="Cambria Math" panose="02040503050406030204" pitchFamily="18" charset="0"/>
                                  <a:ea typeface="隶书" panose="02010509060101010101" pitchFamily="49" charset="-122"/>
                                </a:rPr>
                                <m:t>𝑗𝑖</m:t>
                              </m:r>
                            </m:sub>
                          </m:sSub>
                          <m:d>
                            <m:dPr>
                              <m:ctrlPr>
                                <a:rPr kumimoji="0" lang="en-US" altLang="zh-CN" sz="2800" b="0" i="1">
                                  <a:latin typeface="Cambria Math" panose="02040503050406030204" pitchFamily="18" charset="0"/>
                                  <a:ea typeface="隶书" panose="02010509060101010101" pitchFamily="49" charset="-122"/>
                                </a:rPr>
                              </m:ctrlPr>
                            </m:dPr>
                            <m:e>
                              <m:r>
                                <a:rPr kumimoji="0" lang="en-US" altLang="zh-CN" sz="2800" b="0" i="1">
                                  <a:latin typeface="Cambria Math" panose="02040503050406030204" pitchFamily="18" charset="0"/>
                                  <a:ea typeface="隶书" panose="02010509060101010101" pitchFamily="49" charset="-122"/>
                                </a:rPr>
                                <m:t>𝑛</m:t>
                              </m:r>
                            </m:e>
                          </m:d>
                        </m:den>
                      </m:f>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14:m>
                  <m:oMath xmlns:m="http://schemas.openxmlformats.org/officeDocument/2006/math">
                    <m:f>
                      <m:fPr>
                        <m:ctrlPr>
                          <a:rPr kumimoji="0" lang="en-US" altLang="zh-CN" sz="2400" b="0" i="1">
                            <a:latin typeface="Cambria Math" panose="02040503050406030204" pitchFamily="18" charset="0"/>
                            <a:ea typeface="隶书" panose="02010509060101010101" pitchFamily="49" charset="-122"/>
                          </a:rPr>
                        </m:ctrlPr>
                      </m:fPr>
                      <m:num>
                        <m:r>
                          <a:rPr kumimoji="0" lang="zh-CN" altLang="en-US" sz="2400" b="0" i="1">
                            <a:latin typeface="Cambria Math" panose="02040503050406030204" pitchFamily="18" charset="0"/>
                            <a:ea typeface="隶书" panose="02010509060101010101" pitchFamily="49" charset="-122"/>
                          </a:rPr>
                          <m:t>𝜕𝜉</m:t>
                        </m:r>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𝑛</m:t>
                            </m:r>
                          </m:e>
                        </m:d>
                      </m:num>
                      <m:den>
                        <m:r>
                          <a:rPr kumimoji="0" lang="zh-CN" altLang="en-US" sz="2400" b="0" i="1">
                            <a:latin typeface="Cambria Math" panose="02040503050406030204" pitchFamily="18" charset="0"/>
                            <a:ea typeface="隶书" panose="02010509060101010101" pitchFamily="49" charset="-122"/>
                          </a:rPr>
                          <m:t>𝜕</m:t>
                        </m:r>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i="1">
                                <a:latin typeface="Cambria Math" panose="02040503050406030204" pitchFamily="18" charset="0"/>
                                <a:ea typeface="隶书" panose="02010509060101010101" pitchFamily="49" charset="-122"/>
                              </a:rPr>
                              <m:t>𝑒</m:t>
                            </m:r>
                          </m:e>
                          <m:sub>
                            <m:r>
                              <a:rPr kumimoji="0" lang="en-US" altLang="zh-CN" sz="2400" b="0" i="1">
                                <a:latin typeface="Cambria Math" panose="02040503050406030204" pitchFamily="18" charset="0"/>
                                <a:ea typeface="隶书" panose="02010509060101010101" pitchFamily="49" charset="-122"/>
                              </a:rPr>
                              <m:t>𝑗</m:t>
                            </m:r>
                          </m:sub>
                        </m:sSub>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𝑛</m:t>
                            </m:r>
                          </m:e>
                        </m:d>
                      </m:den>
                    </m:f>
                    <m:r>
                      <a:rPr kumimoji="0" lang="en-US" altLang="zh-CN" sz="2400" b="0" i="1" smtClean="0">
                        <a:latin typeface="Cambria Math" panose="02040503050406030204" pitchFamily="18" charset="0"/>
                        <a:ea typeface="隶书" panose="02010509060101010101" pitchFamily="49" charset="-122"/>
                      </a:rPr>
                      <m:t>=</m:t>
                    </m:r>
                    <m:sSub>
                      <m:sSubPr>
                        <m:ctrlPr>
                          <a:rPr kumimoji="0" lang="en-US" altLang="zh-CN" sz="2400" b="0" i="1" smtClean="0">
                            <a:latin typeface="Cambria Math" panose="02040503050406030204" pitchFamily="18" charset="0"/>
                            <a:ea typeface="隶书" panose="02010509060101010101" pitchFamily="49" charset="-122"/>
                          </a:rPr>
                        </m:ctrlPr>
                      </m:sSubPr>
                      <m:e>
                        <m:r>
                          <a:rPr kumimoji="0" lang="en-US" altLang="zh-CN" sz="2400" b="0" i="1" smtClean="0">
                            <a:latin typeface="Cambria Math" panose="02040503050406030204" pitchFamily="18" charset="0"/>
                            <a:ea typeface="隶书" panose="02010509060101010101" pitchFamily="49" charset="-122"/>
                          </a:rPr>
                          <m:t>𝑒</m:t>
                        </m:r>
                      </m:e>
                      <m:sub>
                        <m:r>
                          <a:rPr kumimoji="0" lang="en-US" altLang="zh-CN" sz="2400" b="0" i="1" smtClean="0">
                            <a:latin typeface="Cambria Math" panose="02040503050406030204" pitchFamily="18" charset="0"/>
                            <a:ea typeface="隶书" panose="02010509060101010101" pitchFamily="49" charset="-122"/>
                          </a:rPr>
                          <m:t>𝑗</m:t>
                        </m:r>
                      </m:sub>
                    </m:sSub>
                    <m:d>
                      <m:dPr>
                        <m:ctrlPr>
                          <a:rPr kumimoji="0" lang="en-US" altLang="zh-CN" sz="2400" b="0" i="1" smtClean="0">
                            <a:latin typeface="Cambria Math" panose="02040503050406030204" pitchFamily="18" charset="0"/>
                            <a:ea typeface="隶书" panose="02010509060101010101" pitchFamily="49" charset="-122"/>
                          </a:rPr>
                        </m:ctrlPr>
                      </m:dPr>
                      <m:e>
                        <m:r>
                          <a:rPr kumimoji="0" lang="en-US" altLang="zh-CN" sz="2400" b="0" i="1" smtClean="0">
                            <a:latin typeface="Cambria Math" panose="02040503050406030204" pitchFamily="18" charset="0"/>
                            <a:ea typeface="隶书" panose="02010509060101010101" pitchFamily="49" charset="-122"/>
                          </a:rPr>
                          <m:t>𝑛</m:t>
                        </m:r>
                      </m:e>
                    </m:d>
                  </m:oMath>
                </a14:m>
                <a:r>
                  <a:rPr kumimoji="0" lang="en-US" altLang="zh-CN" sz="2400" b="0" dirty="0">
                    <a:latin typeface="隶书" panose="02010509060101010101" pitchFamily="49" charset="-122"/>
                    <a:ea typeface="隶书" panose="02010509060101010101" pitchFamily="49" charset="-122"/>
                  </a:rPr>
                  <a:t>   </a:t>
                </a:r>
                <a14:m>
                  <m:oMath xmlns:m="http://schemas.openxmlformats.org/officeDocument/2006/math">
                    <m:f>
                      <m:fPr>
                        <m:ctrlPr>
                          <a:rPr kumimoji="0" lang="en-US" altLang="zh-CN" sz="2400" b="0" i="1">
                            <a:latin typeface="Cambria Math" panose="02040503050406030204" pitchFamily="18" charset="0"/>
                            <a:ea typeface="隶书" panose="02010509060101010101" pitchFamily="49" charset="-122"/>
                          </a:rPr>
                        </m:ctrlPr>
                      </m:fPr>
                      <m:num>
                        <m:r>
                          <a:rPr kumimoji="0" lang="zh-CN" altLang="en-US" sz="2400" b="0" i="1">
                            <a:latin typeface="Cambria Math" panose="02040503050406030204" pitchFamily="18" charset="0"/>
                            <a:ea typeface="隶书" panose="02010509060101010101" pitchFamily="49" charset="-122"/>
                          </a:rPr>
                          <m:t>𝜕</m:t>
                        </m:r>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i="1">
                                <a:latin typeface="Cambria Math" panose="02040503050406030204" pitchFamily="18" charset="0"/>
                                <a:ea typeface="隶书" panose="02010509060101010101" pitchFamily="49" charset="-122"/>
                              </a:rPr>
                              <m:t>𝑒</m:t>
                            </m:r>
                          </m:e>
                          <m:sub>
                            <m:r>
                              <a:rPr kumimoji="0" lang="en-US" altLang="zh-CN" sz="2400" b="0" i="1">
                                <a:latin typeface="Cambria Math" panose="02040503050406030204" pitchFamily="18" charset="0"/>
                                <a:ea typeface="隶书" panose="02010509060101010101" pitchFamily="49" charset="-122"/>
                              </a:rPr>
                              <m:t>𝑗</m:t>
                            </m:r>
                          </m:sub>
                        </m:sSub>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𝑛</m:t>
                            </m:r>
                          </m:e>
                        </m:d>
                      </m:num>
                      <m:den>
                        <m:r>
                          <a:rPr kumimoji="0" lang="zh-CN" altLang="en-US" sz="2400" b="0" i="1">
                            <a:latin typeface="Cambria Math" panose="02040503050406030204" pitchFamily="18" charset="0"/>
                            <a:ea typeface="隶书" panose="02010509060101010101" pitchFamily="49" charset="-122"/>
                          </a:rPr>
                          <m:t>𝜕</m:t>
                        </m:r>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i="1">
                                <a:latin typeface="Cambria Math" panose="02040503050406030204" pitchFamily="18" charset="0"/>
                                <a:ea typeface="隶书" panose="02010509060101010101" pitchFamily="49" charset="-122"/>
                              </a:rPr>
                              <m:t>𝑦</m:t>
                            </m:r>
                          </m:e>
                          <m:sub>
                            <m:r>
                              <a:rPr kumimoji="0" lang="en-US" altLang="zh-CN" sz="2400" b="0" i="1">
                                <a:latin typeface="Cambria Math" panose="02040503050406030204" pitchFamily="18" charset="0"/>
                                <a:ea typeface="隶书" panose="02010509060101010101" pitchFamily="49" charset="-122"/>
                              </a:rPr>
                              <m:t>𝑗</m:t>
                            </m:r>
                          </m:sub>
                        </m:sSub>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𝑛</m:t>
                            </m:r>
                          </m:e>
                        </m:d>
                      </m:den>
                    </m:f>
                    <m:r>
                      <a:rPr kumimoji="0" lang="en-US" altLang="zh-CN" sz="2400" b="0" i="1" smtClean="0">
                        <a:latin typeface="Cambria Math" panose="02040503050406030204" pitchFamily="18" charset="0"/>
                        <a:ea typeface="隶书" panose="02010509060101010101" pitchFamily="49" charset="-122"/>
                      </a:rPr>
                      <m:t>=−1</m:t>
                    </m:r>
                  </m:oMath>
                </a14:m>
                <a:r>
                  <a:rPr kumimoji="0" lang="en-US" altLang="zh-CN" sz="2400" b="0" dirty="0">
                    <a:latin typeface="隶书" panose="02010509060101010101" pitchFamily="49" charset="-122"/>
                    <a:ea typeface="隶书" panose="02010509060101010101" pitchFamily="49" charset="-122"/>
                  </a:rPr>
                  <a:t>   </a:t>
                </a:r>
                <a14:m>
                  <m:oMath xmlns:m="http://schemas.openxmlformats.org/officeDocument/2006/math">
                    <m:f>
                      <m:fPr>
                        <m:ctrlPr>
                          <a:rPr kumimoji="0" lang="en-US" altLang="zh-CN" sz="2400" b="0" i="1">
                            <a:latin typeface="Cambria Math" panose="02040503050406030204" pitchFamily="18" charset="0"/>
                            <a:ea typeface="隶书" panose="02010509060101010101" pitchFamily="49" charset="-122"/>
                          </a:rPr>
                        </m:ctrlPr>
                      </m:fPr>
                      <m:num>
                        <m:r>
                          <a:rPr kumimoji="0" lang="zh-CN" altLang="en-US" sz="2400" b="0" i="1">
                            <a:latin typeface="Cambria Math" panose="02040503050406030204" pitchFamily="18" charset="0"/>
                            <a:ea typeface="隶书" panose="02010509060101010101" pitchFamily="49" charset="-122"/>
                          </a:rPr>
                          <m:t>𝜕</m:t>
                        </m:r>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i="1">
                                <a:latin typeface="Cambria Math" panose="02040503050406030204" pitchFamily="18" charset="0"/>
                                <a:ea typeface="隶书" panose="02010509060101010101" pitchFamily="49" charset="-122"/>
                              </a:rPr>
                              <m:t>𝑦</m:t>
                            </m:r>
                          </m:e>
                          <m:sub>
                            <m:r>
                              <a:rPr kumimoji="0" lang="en-US" altLang="zh-CN" sz="2400" b="0" i="1">
                                <a:latin typeface="Cambria Math" panose="02040503050406030204" pitchFamily="18" charset="0"/>
                                <a:ea typeface="隶书" panose="02010509060101010101" pitchFamily="49" charset="-122"/>
                              </a:rPr>
                              <m:t>𝑗</m:t>
                            </m:r>
                          </m:sub>
                        </m:sSub>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𝑛</m:t>
                            </m:r>
                          </m:e>
                        </m:d>
                      </m:num>
                      <m:den>
                        <m:r>
                          <a:rPr kumimoji="0" lang="zh-CN" altLang="en-US" sz="2400" b="0" i="1">
                            <a:latin typeface="Cambria Math" panose="02040503050406030204" pitchFamily="18" charset="0"/>
                            <a:ea typeface="隶书" panose="02010509060101010101" pitchFamily="49" charset="-122"/>
                          </a:rPr>
                          <m:t>𝜕</m:t>
                        </m:r>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i="1">
                                <a:latin typeface="Cambria Math" panose="02040503050406030204" pitchFamily="18" charset="0"/>
                                <a:ea typeface="隶书" panose="02010509060101010101" pitchFamily="49" charset="-122"/>
                              </a:rPr>
                              <m:t>𝑣</m:t>
                            </m:r>
                          </m:e>
                          <m:sub>
                            <m:r>
                              <a:rPr kumimoji="0" lang="en-US" altLang="zh-CN" sz="2400" b="0" i="1">
                                <a:latin typeface="Cambria Math" panose="02040503050406030204" pitchFamily="18" charset="0"/>
                                <a:ea typeface="隶书" panose="02010509060101010101" pitchFamily="49" charset="-122"/>
                              </a:rPr>
                              <m:t>𝑗</m:t>
                            </m:r>
                          </m:sub>
                        </m:sSub>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𝑛</m:t>
                            </m:r>
                          </m:e>
                        </m:d>
                      </m:den>
                    </m:f>
                    <m:r>
                      <a:rPr kumimoji="0" lang="en-US" altLang="zh-CN" sz="2400" b="0" i="1" smtClean="0">
                        <a:latin typeface="Cambria Math" panose="02040503050406030204" pitchFamily="18" charset="0"/>
                        <a:ea typeface="隶书" panose="02010509060101010101" pitchFamily="49" charset="-122"/>
                      </a:rPr>
                      <m:t>=</m:t>
                    </m:r>
                    <m:sSubSup>
                      <m:sSubSupPr>
                        <m:ctrlPr>
                          <a:rPr kumimoji="0" lang="en-US" altLang="zh-CN" sz="2400" b="0" i="1" smtClean="0">
                            <a:latin typeface="Cambria Math" panose="02040503050406030204" pitchFamily="18" charset="0"/>
                            <a:ea typeface="隶书" panose="02010509060101010101" pitchFamily="49" charset="-122"/>
                          </a:rPr>
                        </m:ctrlPr>
                      </m:sSubSupPr>
                      <m:e>
                        <m:r>
                          <a:rPr kumimoji="0" lang="zh-CN" altLang="en-US" sz="2400" b="0" i="1" smtClean="0">
                            <a:latin typeface="Cambria Math" panose="02040503050406030204" pitchFamily="18" charset="0"/>
                            <a:ea typeface="隶书" panose="02010509060101010101" pitchFamily="49" charset="-122"/>
                          </a:rPr>
                          <m:t>𝜑</m:t>
                        </m:r>
                      </m:e>
                      <m:sub>
                        <m:r>
                          <a:rPr kumimoji="0" lang="en-US" altLang="zh-CN" sz="2400" b="0" i="1" smtClean="0">
                            <a:latin typeface="Cambria Math" panose="02040503050406030204" pitchFamily="18" charset="0"/>
                            <a:ea typeface="隶书" panose="02010509060101010101" pitchFamily="49" charset="-122"/>
                          </a:rPr>
                          <m:t>𝑗</m:t>
                        </m:r>
                      </m:sub>
                      <m:sup>
                        <m:r>
                          <a:rPr kumimoji="0" lang="en-US" altLang="zh-CN" sz="2400" b="0" i="1" smtClean="0">
                            <a:latin typeface="Cambria Math" panose="02040503050406030204" pitchFamily="18" charset="0"/>
                            <a:ea typeface="隶书" panose="02010509060101010101" pitchFamily="49" charset="-122"/>
                          </a:rPr>
                          <m:t>′</m:t>
                        </m:r>
                      </m:sup>
                    </m:sSubSup>
                    <m:d>
                      <m:dPr>
                        <m:ctrlPr>
                          <a:rPr kumimoji="0" lang="en-US" altLang="zh-CN" sz="2400" b="0" i="1" smtClean="0">
                            <a:latin typeface="Cambria Math" panose="02040503050406030204" pitchFamily="18" charset="0"/>
                            <a:ea typeface="隶书" panose="02010509060101010101" pitchFamily="49" charset="-122"/>
                          </a:rPr>
                        </m:ctrlPr>
                      </m:dPr>
                      <m:e>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i="1">
                                <a:latin typeface="Cambria Math" panose="02040503050406030204" pitchFamily="18" charset="0"/>
                                <a:ea typeface="隶书" panose="02010509060101010101" pitchFamily="49" charset="-122"/>
                              </a:rPr>
                              <m:t>𝑣</m:t>
                            </m:r>
                          </m:e>
                          <m:sub>
                            <m:r>
                              <a:rPr kumimoji="0" lang="en-US" altLang="zh-CN" sz="2400" b="0" i="1">
                                <a:latin typeface="Cambria Math" panose="02040503050406030204" pitchFamily="18" charset="0"/>
                                <a:ea typeface="隶书" panose="02010509060101010101" pitchFamily="49" charset="-122"/>
                              </a:rPr>
                              <m:t>𝑗</m:t>
                            </m:r>
                          </m:sub>
                        </m:sSub>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𝑛</m:t>
                            </m:r>
                          </m:e>
                        </m:d>
                      </m:e>
                    </m:d>
                  </m:oMath>
                </a14:m>
                <a:r>
                  <a:rPr kumimoji="0" lang="en-US" altLang="zh-CN" sz="3000" b="0" dirty="0">
                    <a:latin typeface="隶书" panose="02010509060101010101" pitchFamily="49" charset="-122"/>
                    <a:ea typeface="隶书" panose="02010509060101010101" pitchFamily="49" charset="-122"/>
                  </a:rPr>
                  <a:t>    </a:t>
                </a:r>
                <a14:m>
                  <m:oMath xmlns:m="http://schemas.openxmlformats.org/officeDocument/2006/math">
                    <m:f>
                      <m:fPr>
                        <m:ctrlPr>
                          <a:rPr kumimoji="0" lang="en-US" altLang="zh-CN" sz="2400" b="0" i="1">
                            <a:latin typeface="Cambria Math" panose="02040503050406030204" pitchFamily="18" charset="0"/>
                            <a:ea typeface="隶书" panose="02010509060101010101" pitchFamily="49" charset="-122"/>
                          </a:rPr>
                        </m:ctrlPr>
                      </m:fPr>
                      <m:num>
                        <m:r>
                          <a:rPr kumimoji="0" lang="zh-CN" altLang="en-US" sz="2400" b="0" i="1">
                            <a:latin typeface="Cambria Math" panose="02040503050406030204" pitchFamily="18" charset="0"/>
                            <a:ea typeface="隶书" panose="02010509060101010101" pitchFamily="49" charset="-122"/>
                          </a:rPr>
                          <m:t>𝜕</m:t>
                        </m:r>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i="1">
                                <a:latin typeface="Cambria Math" panose="02040503050406030204" pitchFamily="18" charset="0"/>
                                <a:ea typeface="隶书" panose="02010509060101010101" pitchFamily="49" charset="-122"/>
                              </a:rPr>
                              <m:t>𝑣</m:t>
                            </m:r>
                          </m:e>
                          <m:sub>
                            <m:r>
                              <a:rPr kumimoji="0" lang="en-US" altLang="zh-CN" sz="2400" b="0" i="1">
                                <a:latin typeface="Cambria Math" panose="02040503050406030204" pitchFamily="18" charset="0"/>
                                <a:ea typeface="隶书" panose="02010509060101010101" pitchFamily="49" charset="-122"/>
                              </a:rPr>
                              <m:t>𝑗</m:t>
                            </m:r>
                          </m:sub>
                        </m:sSub>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𝑛</m:t>
                            </m:r>
                          </m:e>
                        </m:d>
                      </m:num>
                      <m:den>
                        <m:r>
                          <a:rPr kumimoji="0" lang="zh-CN" altLang="en-US" sz="2400" b="0" i="1">
                            <a:latin typeface="Cambria Math" panose="02040503050406030204" pitchFamily="18" charset="0"/>
                            <a:ea typeface="隶书" panose="02010509060101010101" pitchFamily="49" charset="-122"/>
                          </a:rPr>
                          <m:t>𝜕</m:t>
                        </m:r>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i="1">
                                <a:latin typeface="Cambria Math" panose="02040503050406030204" pitchFamily="18" charset="0"/>
                                <a:ea typeface="隶书" panose="02010509060101010101" pitchFamily="49" charset="-122"/>
                              </a:rPr>
                              <m:t>𝑤</m:t>
                            </m:r>
                          </m:e>
                          <m:sub>
                            <m:r>
                              <a:rPr kumimoji="0" lang="en-US" altLang="zh-CN" sz="2400" b="0" i="1">
                                <a:latin typeface="Cambria Math" panose="02040503050406030204" pitchFamily="18" charset="0"/>
                                <a:ea typeface="隶书" panose="02010509060101010101" pitchFamily="49" charset="-122"/>
                              </a:rPr>
                              <m:t>𝑗𝑖</m:t>
                            </m:r>
                          </m:sub>
                        </m:sSub>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𝑛</m:t>
                            </m:r>
                          </m:e>
                        </m:d>
                      </m:den>
                    </m:f>
                    <m:r>
                      <a:rPr kumimoji="0" lang="en-US" altLang="zh-CN" sz="2400" b="0" i="1">
                        <a:latin typeface="Cambria Math" panose="02040503050406030204" pitchFamily="18" charset="0"/>
                        <a:ea typeface="隶书" panose="02010509060101010101" pitchFamily="49" charset="-122"/>
                      </a:rPr>
                      <m:t>=</m:t>
                    </m:r>
                    <m:sSub>
                      <m:sSubPr>
                        <m:ctrlPr>
                          <a:rPr kumimoji="0" lang="en-US" altLang="zh-CN" sz="2400" b="0" i="1">
                            <a:latin typeface="Cambria Math" panose="02040503050406030204" pitchFamily="18" charset="0"/>
                            <a:ea typeface="隶书" panose="02010509060101010101" pitchFamily="49" charset="-122"/>
                          </a:rPr>
                        </m:ctrlPr>
                      </m:sSubPr>
                      <m:e>
                        <m:r>
                          <a:rPr kumimoji="0" lang="en-US" altLang="zh-CN" sz="2400" b="0" i="1">
                            <a:latin typeface="Cambria Math" panose="02040503050406030204" pitchFamily="18" charset="0"/>
                            <a:ea typeface="隶书" panose="02010509060101010101" pitchFamily="49" charset="-122"/>
                          </a:rPr>
                          <m:t>𝑦</m:t>
                        </m:r>
                      </m:e>
                      <m:sub>
                        <m:r>
                          <a:rPr kumimoji="0" lang="en-US" altLang="zh-CN" sz="2400" b="0" i="1">
                            <a:latin typeface="Cambria Math" panose="02040503050406030204" pitchFamily="18" charset="0"/>
                            <a:ea typeface="隶书" panose="02010509060101010101" pitchFamily="49" charset="-122"/>
                          </a:rPr>
                          <m:t>𝑖</m:t>
                        </m:r>
                      </m:sub>
                    </m:sSub>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𝑛</m:t>
                        </m:r>
                      </m:e>
                    </m:d>
                  </m:oMath>
                </a14:m>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f>
                        <m:fPr>
                          <m:ctrlPr>
                            <a:rPr kumimoji="0" lang="en-US" altLang="zh-CN" sz="3000" b="0" i="1">
                              <a:latin typeface="Cambria Math" panose="02040503050406030204" pitchFamily="18" charset="0"/>
                              <a:ea typeface="隶书" panose="02010509060101010101" pitchFamily="49" charset="-122"/>
                            </a:rPr>
                          </m:ctrlPr>
                        </m:fPr>
                        <m:num>
                          <m:r>
                            <a:rPr kumimoji="0" lang="zh-CN" altLang="en-US" sz="3000" b="0" i="1">
                              <a:latin typeface="Cambria Math" panose="02040503050406030204" pitchFamily="18" charset="0"/>
                              <a:ea typeface="隶书" panose="02010509060101010101" pitchFamily="49" charset="-122"/>
                            </a:rPr>
                            <m:t>𝜕𝜉</m:t>
                          </m:r>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num>
                        <m:den>
                          <m:r>
                            <a:rPr kumimoji="0" lang="zh-CN" altLang="en-US" sz="3000" b="0" i="1">
                              <a:latin typeface="Cambria Math" panose="02040503050406030204" pitchFamily="18" charset="0"/>
                              <a:ea typeface="隶书" panose="02010509060101010101" pitchFamily="49" charset="-122"/>
                            </a:rPr>
                            <m:t>𝜕</m:t>
                          </m:r>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𝑤</m:t>
                              </m:r>
                            </m:e>
                            <m:sub>
                              <m:r>
                                <a:rPr kumimoji="0" lang="en-US" altLang="zh-CN" sz="3000" b="0" i="1">
                                  <a:latin typeface="Cambria Math" panose="02040503050406030204" pitchFamily="18" charset="0"/>
                                  <a:ea typeface="隶书" panose="02010509060101010101" pitchFamily="49" charset="-122"/>
                                </a:rPr>
                                <m:t>𝑗𝑖</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den>
                      </m:f>
                      <m:r>
                        <a:rPr kumimoji="0" lang="en-US" altLang="zh-CN" sz="3000" b="0" i="1" smtClean="0">
                          <a:latin typeface="Cambria Math" panose="02040503050406030204" pitchFamily="18" charset="0"/>
                          <a:ea typeface="隶书" panose="02010509060101010101" pitchFamily="49" charset="-122"/>
                        </a:rPr>
                        <m:t>=−</m:t>
                      </m:r>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𝑒</m:t>
                          </m:r>
                        </m:e>
                        <m:sub>
                          <m:r>
                            <a:rPr kumimoji="0" lang="en-US" altLang="zh-CN" sz="3000" b="0" i="1" smtClean="0">
                              <a:latin typeface="Cambria Math" panose="02040503050406030204" pitchFamily="18" charset="0"/>
                              <a:ea typeface="隶书" panose="02010509060101010101" pitchFamily="49" charset="-122"/>
                            </a:rPr>
                            <m:t>𝑗</m:t>
                          </m:r>
                        </m:sub>
                      </m:sSub>
                      <m:r>
                        <a:rPr kumimoji="0" lang="en-US" altLang="zh-CN" sz="3000" b="0" i="1" smtClean="0">
                          <a:latin typeface="Cambria Math" panose="02040503050406030204" pitchFamily="18" charset="0"/>
                          <a:ea typeface="隶书" panose="02010509060101010101" pitchFamily="49" charset="-122"/>
                        </a:rPr>
                        <m:t>(</m:t>
                      </m:r>
                      <m:r>
                        <a:rPr kumimoji="0" lang="en-US" altLang="zh-CN" sz="3000" b="0" i="1" smtClean="0">
                          <a:latin typeface="Cambria Math" panose="02040503050406030204" pitchFamily="18" charset="0"/>
                          <a:ea typeface="隶书" panose="02010509060101010101" pitchFamily="49" charset="-122"/>
                        </a:rPr>
                        <m:t>𝑛</m:t>
                      </m:r>
                      <m:r>
                        <a:rPr kumimoji="0" lang="en-US" altLang="zh-CN" sz="3000" b="0" i="1" smtClean="0">
                          <a:latin typeface="Cambria Math" panose="02040503050406030204" pitchFamily="18" charset="0"/>
                          <a:ea typeface="隶书" panose="02010509060101010101" pitchFamily="49" charset="-122"/>
                        </a:rPr>
                        <m:t>)</m:t>
                      </m:r>
                      <m:sSubSup>
                        <m:sSubSupPr>
                          <m:ctrlPr>
                            <a:rPr kumimoji="0" lang="en-US" altLang="zh-CN" sz="3000" b="0" i="1">
                              <a:latin typeface="Cambria Math" panose="02040503050406030204" pitchFamily="18" charset="0"/>
                              <a:ea typeface="隶书" panose="02010509060101010101" pitchFamily="49" charset="-122"/>
                            </a:rPr>
                          </m:ctrlPr>
                        </m:sSubSupPr>
                        <m:e>
                          <m:r>
                            <a:rPr kumimoji="0" lang="zh-CN" altLang="en-US" sz="3000" b="0" i="1">
                              <a:latin typeface="Cambria Math" panose="02040503050406030204" pitchFamily="18" charset="0"/>
                              <a:ea typeface="隶书" panose="02010509060101010101" pitchFamily="49" charset="-122"/>
                            </a:rPr>
                            <m:t>𝜑</m:t>
                          </m:r>
                        </m:e>
                        <m:sub>
                          <m:r>
                            <a:rPr kumimoji="0" lang="en-US" altLang="zh-CN" sz="3000" b="0" i="1">
                              <a:latin typeface="Cambria Math" panose="02040503050406030204" pitchFamily="18" charset="0"/>
                              <a:ea typeface="隶书" panose="02010509060101010101" pitchFamily="49" charset="-122"/>
                            </a:rPr>
                            <m:t>𝑗</m:t>
                          </m:r>
                        </m:sub>
                        <m:sup>
                          <m:r>
                            <a:rPr kumimoji="0" lang="en-US" altLang="zh-CN" sz="3000" b="0" i="1">
                              <a:latin typeface="Cambria Math" panose="02040503050406030204" pitchFamily="18" charset="0"/>
                              <a:ea typeface="隶书" panose="02010509060101010101" pitchFamily="49" charset="-122"/>
                            </a:rPr>
                            <m:t>′</m:t>
                          </m:r>
                        </m:sup>
                      </m:sSubSup>
                      <m:d>
                        <m:dPr>
                          <m:ctrlPr>
                            <a:rPr kumimoji="0" lang="en-US" altLang="zh-CN" sz="3000" b="0" i="1">
                              <a:latin typeface="Cambria Math" panose="02040503050406030204" pitchFamily="18" charset="0"/>
                              <a:ea typeface="隶书" panose="02010509060101010101" pitchFamily="49" charset="-122"/>
                            </a:rPr>
                          </m:ctrlPr>
                        </m:dPr>
                        <m:e>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𝑣</m:t>
                              </m:r>
                            </m:e>
                            <m:sub>
                              <m:r>
                                <a:rPr kumimoji="0" lang="en-US" altLang="zh-CN" sz="3000" b="0" i="1">
                                  <a:latin typeface="Cambria Math" panose="02040503050406030204" pitchFamily="18" charset="0"/>
                                  <a:ea typeface="隶书" panose="02010509060101010101" pitchFamily="49" charset="-122"/>
                                </a:rPr>
                                <m:t>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e>
                      </m:d>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𝑦</m:t>
                          </m:r>
                        </m:e>
                        <m:sub>
                          <m:r>
                            <a:rPr kumimoji="0" lang="en-US" altLang="zh-CN" sz="3000" b="0" i="1">
                              <a:latin typeface="Cambria Math" panose="02040503050406030204" pitchFamily="18" charset="0"/>
                              <a:ea typeface="隶书" panose="02010509060101010101" pitchFamily="49" charset="-122"/>
                            </a:rPr>
                            <m:t>𝑖</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r>
                        <a:rPr kumimoji="0" lang="en-US" altLang="zh-CN" b="0" i="1" smtClean="0">
                          <a:solidFill>
                            <a:srgbClr val="FF0000"/>
                          </a:solidFill>
                          <a:latin typeface="Cambria Math" panose="02040503050406030204" pitchFamily="18" charset="0"/>
                          <a:ea typeface="Cambria Math" panose="02040503050406030204" pitchFamily="18" charset="0"/>
                        </a:rPr>
                        <m:t>∆</m:t>
                      </m:r>
                      <m:sSub>
                        <m:sSubPr>
                          <m:ctrlPr>
                            <a:rPr kumimoji="0" lang="en-US" altLang="zh-CN" b="0" i="1">
                              <a:solidFill>
                                <a:srgbClr val="FF0000"/>
                              </a:solidFill>
                              <a:latin typeface="Cambria Math" panose="02040503050406030204" pitchFamily="18" charset="0"/>
                              <a:ea typeface="Cambria Math" panose="02040503050406030204" pitchFamily="18" charset="0"/>
                            </a:rPr>
                          </m:ctrlPr>
                        </m:sSubPr>
                        <m:e>
                          <m:r>
                            <a:rPr kumimoji="0" lang="en-US" altLang="zh-CN" b="0" i="1">
                              <a:solidFill>
                                <a:srgbClr val="FF0000"/>
                              </a:solidFill>
                              <a:latin typeface="Cambria Math" panose="02040503050406030204" pitchFamily="18" charset="0"/>
                              <a:ea typeface="Cambria Math" panose="02040503050406030204" pitchFamily="18" charset="0"/>
                            </a:rPr>
                            <m:t>𝑤</m:t>
                          </m:r>
                        </m:e>
                        <m:sub>
                          <m:r>
                            <a:rPr kumimoji="0" lang="en-US" altLang="zh-CN" b="0" i="1">
                              <a:solidFill>
                                <a:srgbClr val="FF0000"/>
                              </a:solidFill>
                              <a:latin typeface="Cambria Math" panose="02040503050406030204" pitchFamily="18" charset="0"/>
                              <a:ea typeface="Cambria Math" panose="02040503050406030204" pitchFamily="18" charset="0"/>
                            </a:rPr>
                            <m:t>𝑖𝑗</m:t>
                          </m:r>
                        </m:sub>
                      </m:sSub>
                      <m:d>
                        <m:dPr>
                          <m:ctrlPr>
                            <a:rPr kumimoji="0" lang="en-US" altLang="zh-CN" b="0" i="1">
                              <a:solidFill>
                                <a:srgbClr val="FF0000"/>
                              </a:solidFill>
                              <a:latin typeface="Cambria Math" panose="02040503050406030204" pitchFamily="18" charset="0"/>
                              <a:ea typeface="Cambria Math" panose="02040503050406030204" pitchFamily="18" charset="0"/>
                            </a:rPr>
                          </m:ctrlPr>
                        </m:dPr>
                        <m:e>
                          <m:r>
                            <a:rPr kumimoji="0" lang="en-US" altLang="zh-CN" b="0" i="1">
                              <a:solidFill>
                                <a:srgbClr val="FF0000"/>
                              </a:solidFill>
                              <a:latin typeface="Cambria Math" panose="02040503050406030204" pitchFamily="18" charset="0"/>
                              <a:ea typeface="Cambria Math" panose="02040503050406030204" pitchFamily="18" charset="0"/>
                            </a:rPr>
                            <m:t>𝑛</m:t>
                          </m:r>
                        </m:e>
                      </m:d>
                      <m:r>
                        <a:rPr kumimoji="0" lang="en-US" altLang="zh-CN" b="0" i="1">
                          <a:solidFill>
                            <a:srgbClr val="FF0000"/>
                          </a:solidFill>
                          <a:latin typeface="Cambria Math" panose="02040503050406030204" pitchFamily="18" charset="0"/>
                          <a:ea typeface="Cambria Math" panose="02040503050406030204" pitchFamily="18" charset="0"/>
                        </a:rPr>
                        <m:t>=−</m:t>
                      </m:r>
                      <m:r>
                        <a:rPr kumimoji="0" lang="zh-CN" altLang="en-US" b="0" i="1">
                          <a:solidFill>
                            <a:srgbClr val="FF0000"/>
                          </a:solidFill>
                          <a:latin typeface="Cambria Math" panose="02040503050406030204" pitchFamily="18" charset="0"/>
                          <a:ea typeface="Cambria Math" panose="02040503050406030204" pitchFamily="18" charset="0"/>
                        </a:rPr>
                        <m:t>𝜂</m:t>
                      </m:r>
                      <m:f>
                        <m:fPr>
                          <m:ctrlPr>
                            <a:rPr kumimoji="0" lang="en-US" altLang="zh-CN" b="0" i="1" smtClean="0">
                              <a:solidFill>
                                <a:srgbClr val="0000FF"/>
                              </a:solidFill>
                              <a:latin typeface="Cambria Math" panose="02040503050406030204" pitchFamily="18" charset="0"/>
                              <a:ea typeface="隶书" panose="02010509060101010101" pitchFamily="49" charset="-122"/>
                            </a:rPr>
                          </m:ctrlPr>
                        </m:fPr>
                        <m:num>
                          <m:r>
                            <a:rPr kumimoji="0" lang="zh-CN" altLang="en-US" b="0" i="1">
                              <a:solidFill>
                                <a:srgbClr val="0000FF"/>
                              </a:solidFill>
                              <a:latin typeface="Cambria Math" panose="02040503050406030204" pitchFamily="18" charset="0"/>
                              <a:ea typeface="隶书" panose="02010509060101010101" pitchFamily="49" charset="-122"/>
                            </a:rPr>
                            <m:t>𝜕𝜉</m:t>
                          </m:r>
                          <m:d>
                            <m:dPr>
                              <m:ctrlPr>
                                <a:rPr kumimoji="0" lang="en-US" altLang="zh-CN" b="0" i="1">
                                  <a:solidFill>
                                    <a:srgbClr val="0000FF"/>
                                  </a:solidFill>
                                  <a:latin typeface="Cambria Math" panose="02040503050406030204" pitchFamily="18" charset="0"/>
                                  <a:ea typeface="隶书" panose="02010509060101010101" pitchFamily="49" charset="-122"/>
                                </a:rPr>
                              </m:ctrlPr>
                            </m:dPr>
                            <m:e>
                              <m:r>
                                <a:rPr kumimoji="0" lang="en-US" altLang="zh-CN" b="0" i="1">
                                  <a:solidFill>
                                    <a:srgbClr val="0000FF"/>
                                  </a:solidFill>
                                  <a:latin typeface="Cambria Math" panose="02040503050406030204" pitchFamily="18" charset="0"/>
                                  <a:ea typeface="隶书" panose="02010509060101010101" pitchFamily="49" charset="-122"/>
                                </a:rPr>
                                <m:t>𝑛</m:t>
                              </m:r>
                            </m:e>
                          </m:d>
                        </m:num>
                        <m:den>
                          <m:r>
                            <a:rPr kumimoji="0" lang="zh-CN" altLang="en-US" b="0" i="1">
                              <a:solidFill>
                                <a:srgbClr val="0000FF"/>
                              </a:solidFill>
                              <a:latin typeface="Cambria Math" panose="02040503050406030204" pitchFamily="18" charset="0"/>
                              <a:ea typeface="隶书" panose="02010509060101010101" pitchFamily="49" charset="-122"/>
                            </a:rPr>
                            <m:t>𝜕</m:t>
                          </m:r>
                          <m:sSub>
                            <m:sSubPr>
                              <m:ctrlPr>
                                <a:rPr kumimoji="0" lang="en-US" altLang="zh-CN" b="0" i="1">
                                  <a:solidFill>
                                    <a:srgbClr val="0000FF"/>
                                  </a:solidFill>
                                  <a:latin typeface="Cambria Math" panose="02040503050406030204" pitchFamily="18" charset="0"/>
                                  <a:ea typeface="隶书" panose="02010509060101010101" pitchFamily="49" charset="-122"/>
                                </a:rPr>
                              </m:ctrlPr>
                            </m:sSubPr>
                            <m:e>
                              <m:r>
                                <a:rPr kumimoji="0" lang="en-US" altLang="zh-CN" b="0" i="1">
                                  <a:solidFill>
                                    <a:srgbClr val="0000FF"/>
                                  </a:solidFill>
                                  <a:latin typeface="Cambria Math" panose="02040503050406030204" pitchFamily="18" charset="0"/>
                                  <a:ea typeface="隶书" panose="02010509060101010101" pitchFamily="49" charset="-122"/>
                                </a:rPr>
                                <m:t>𝑤</m:t>
                              </m:r>
                            </m:e>
                            <m:sub>
                              <m:r>
                                <a:rPr kumimoji="0" lang="en-US" altLang="zh-CN" b="0" i="1">
                                  <a:solidFill>
                                    <a:srgbClr val="0000FF"/>
                                  </a:solidFill>
                                  <a:latin typeface="Cambria Math" panose="02040503050406030204" pitchFamily="18" charset="0"/>
                                  <a:ea typeface="隶书" panose="02010509060101010101" pitchFamily="49" charset="-122"/>
                                </a:rPr>
                                <m:t>𝑗𝑖</m:t>
                              </m:r>
                            </m:sub>
                          </m:sSub>
                          <m:d>
                            <m:dPr>
                              <m:ctrlPr>
                                <a:rPr kumimoji="0" lang="en-US" altLang="zh-CN" b="0" i="1">
                                  <a:solidFill>
                                    <a:srgbClr val="0000FF"/>
                                  </a:solidFill>
                                  <a:latin typeface="Cambria Math" panose="02040503050406030204" pitchFamily="18" charset="0"/>
                                  <a:ea typeface="隶书" panose="02010509060101010101" pitchFamily="49" charset="-122"/>
                                </a:rPr>
                              </m:ctrlPr>
                            </m:dPr>
                            <m:e>
                              <m:r>
                                <a:rPr kumimoji="0" lang="en-US" altLang="zh-CN" b="0" i="1">
                                  <a:solidFill>
                                    <a:srgbClr val="0000FF"/>
                                  </a:solidFill>
                                  <a:latin typeface="Cambria Math" panose="02040503050406030204" pitchFamily="18" charset="0"/>
                                  <a:ea typeface="隶书" panose="02010509060101010101" pitchFamily="49" charset="-122"/>
                                </a:rPr>
                                <m:t>𝑛</m:t>
                              </m:r>
                            </m:e>
                          </m:d>
                        </m:den>
                      </m:f>
                      <m:r>
                        <a:rPr kumimoji="0" lang="en-US" altLang="zh-CN" b="0" i="1">
                          <a:solidFill>
                            <a:srgbClr val="FF0000"/>
                          </a:solidFill>
                          <a:latin typeface="Cambria Math" panose="02040503050406030204" pitchFamily="18" charset="0"/>
                          <a:ea typeface="隶书" panose="02010509060101010101" pitchFamily="49" charset="-122"/>
                        </a:rPr>
                        <m:t>=−</m:t>
                      </m:r>
                      <m:r>
                        <a:rPr kumimoji="0" lang="zh-CN" altLang="en-US" b="0" i="1">
                          <a:solidFill>
                            <a:srgbClr val="FF0000"/>
                          </a:solidFill>
                          <a:latin typeface="Cambria Math" panose="02040503050406030204" pitchFamily="18" charset="0"/>
                          <a:ea typeface="Cambria Math" panose="02040503050406030204" pitchFamily="18" charset="0"/>
                        </a:rPr>
                        <m:t>𝜂</m:t>
                      </m:r>
                      <m:sSub>
                        <m:sSubPr>
                          <m:ctrlPr>
                            <a:rPr kumimoji="0" lang="en-US" altLang="zh-CN" b="0" i="1">
                              <a:solidFill>
                                <a:srgbClr val="FF0000"/>
                              </a:solidFill>
                              <a:latin typeface="Cambria Math" panose="02040503050406030204" pitchFamily="18" charset="0"/>
                              <a:ea typeface="Cambria Math" panose="02040503050406030204" pitchFamily="18" charset="0"/>
                            </a:rPr>
                          </m:ctrlPr>
                        </m:sSubPr>
                        <m:e>
                          <m:r>
                            <a:rPr kumimoji="0" lang="zh-CN" altLang="en-US" b="0" i="1">
                              <a:solidFill>
                                <a:srgbClr val="FF0000"/>
                              </a:solidFill>
                              <a:latin typeface="Cambria Math" panose="02040503050406030204" pitchFamily="18" charset="0"/>
                              <a:ea typeface="Cambria Math" panose="02040503050406030204" pitchFamily="18" charset="0"/>
                            </a:rPr>
                            <m:t>𝛿</m:t>
                          </m:r>
                        </m:e>
                        <m:sub>
                          <m:r>
                            <a:rPr kumimoji="0" lang="en-US" altLang="zh-CN" b="0" i="1">
                              <a:solidFill>
                                <a:srgbClr val="FF0000"/>
                              </a:solidFill>
                              <a:latin typeface="Cambria Math" panose="02040503050406030204" pitchFamily="18" charset="0"/>
                              <a:ea typeface="Cambria Math" panose="02040503050406030204" pitchFamily="18" charset="0"/>
                            </a:rPr>
                            <m:t>𝑗</m:t>
                          </m:r>
                        </m:sub>
                      </m:sSub>
                      <m:r>
                        <a:rPr kumimoji="0" lang="en-US" altLang="zh-CN" b="0" i="1">
                          <a:solidFill>
                            <a:srgbClr val="FF0000"/>
                          </a:solidFill>
                          <a:latin typeface="Cambria Math" panose="02040503050406030204" pitchFamily="18" charset="0"/>
                          <a:ea typeface="Cambria Math" panose="02040503050406030204" pitchFamily="18" charset="0"/>
                        </a:rPr>
                        <m:t>(</m:t>
                      </m:r>
                      <m:r>
                        <a:rPr kumimoji="0" lang="en-US" altLang="zh-CN" b="0" i="1">
                          <a:solidFill>
                            <a:srgbClr val="FF0000"/>
                          </a:solidFill>
                          <a:latin typeface="Cambria Math" panose="02040503050406030204" pitchFamily="18" charset="0"/>
                          <a:ea typeface="Cambria Math" panose="02040503050406030204" pitchFamily="18" charset="0"/>
                        </a:rPr>
                        <m:t>𝑛</m:t>
                      </m:r>
                      <m:r>
                        <a:rPr kumimoji="0" lang="en-US" altLang="zh-CN" b="0" i="1">
                          <a:solidFill>
                            <a:srgbClr val="FF0000"/>
                          </a:solidFill>
                          <a:latin typeface="Cambria Math" panose="02040503050406030204" pitchFamily="18" charset="0"/>
                          <a:ea typeface="Cambria Math" panose="02040503050406030204" pitchFamily="18" charset="0"/>
                        </a:rPr>
                        <m:t>)</m:t>
                      </m:r>
                      <m:sSub>
                        <m:sSubPr>
                          <m:ctrlPr>
                            <a:rPr kumimoji="0" lang="en-US" altLang="zh-CN" b="0" i="1">
                              <a:solidFill>
                                <a:srgbClr val="FF0000"/>
                              </a:solidFill>
                              <a:latin typeface="Cambria Math" panose="02040503050406030204" pitchFamily="18" charset="0"/>
                              <a:ea typeface="隶书" panose="02010509060101010101" pitchFamily="49" charset="-122"/>
                            </a:rPr>
                          </m:ctrlPr>
                        </m:sSubPr>
                        <m:e>
                          <m:r>
                            <a:rPr kumimoji="0" lang="en-US" altLang="zh-CN" b="0" i="1">
                              <a:solidFill>
                                <a:srgbClr val="FF0000"/>
                              </a:solidFill>
                              <a:latin typeface="Cambria Math" panose="02040503050406030204" pitchFamily="18" charset="0"/>
                              <a:ea typeface="隶书" panose="02010509060101010101" pitchFamily="49" charset="-122"/>
                            </a:rPr>
                            <m:t>𝑦</m:t>
                          </m:r>
                        </m:e>
                        <m:sub>
                          <m:r>
                            <a:rPr kumimoji="0" lang="en-US" altLang="zh-CN" b="0" i="1">
                              <a:solidFill>
                                <a:srgbClr val="FF0000"/>
                              </a:solidFill>
                              <a:latin typeface="Cambria Math" panose="02040503050406030204" pitchFamily="18" charset="0"/>
                              <a:ea typeface="隶书" panose="02010509060101010101" pitchFamily="49" charset="-122"/>
                            </a:rPr>
                            <m:t>𝑖</m:t>
                          </m:r>
                        </m:sub>
                      </m:sSub>
                      <m:d>
                        <m:dPr>
                          <m:ctrlPr>
                            <a:rPr kumimoji="0" lang="en-US" altLang="zh-CN" b="0" i="1">
                              <a:solidFill>
                                <a:srgbClr val="FF0000"/>
                              </a:solidFill>
                              <a:latin typeface="Cambria Math" panose="02040503050406030204" pitchFamily="18" charset="0"/>
                              <a:ea typeface="隶书" panose="02010509060101010101" pitchFamily="49" charset="-122"/>
                            </a:rPr>
                          </m:ctrlPr>
                        </m:dPr>
                        <m:e>
                          <m:r>
                            <a:rPr kumimoji="0" lang="en-US" altLang="zh-CN" b="0" i="1">
                              <a:solidFill>
                                <a:srgbClr val="FF0000"/>
                              </a:solidFill>
                              <a:latin typeface="Cambria Math" panose="02040503050406030204" pitchFamily="18" charset="0"/>
                              <a:ea typeface="隶书" panose="02010509060101010101" pitchFamily="49" charset="-122"/>
                            </a:rPr>
                            <m:t>𝑛</m:t>
                          </m:r>
                        </m:e>
                      </m:d>
                    </m:oMath>
                  </m:oMathPara>
                </a14:m>
                <a:endParaRPr kumimoji="0" lang="en-US" altLang="zh-CN"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sSub>
                        <m:sSubPr>
                          <m:ctrlPr>
                            <a:rPr kumimoji="0" lang="en-US" altLang="zh-CN" sz="3100" b="0" i="1">
                              <a:latin typeface="Cambria Math" panose="02040503050406030204" pitchFamily="18" charset="0"/>
                              <a:ea typeface="Cambria Math" panose="02040503050406030204" pitchFamily="18" charset="0"/>
                            </a:rPr>
                          </m:ctrlPr>
                        </m:sSubPr>
                        <m:e>
                          <m:r>
                            <a:rPr kumimoji="0" lang="zh-CN" altLang="en-US" sz="3100" b="0" i="1">
                              <a:latin typeface="Cambria Math" panose="02040503050406030204" pitchFamily="18" charset="0"/>
                              <a:ea typeface="Cambria Math" panose="02040503050406030204" pitchFamily="18" charset="0"/>
                            </a:rPr>
                            <m:t>𝛿</m:t>
                          </m:r>
                        </m:e>
                        <m:sub>
                          <m:r>
                            <a:rPr kumimoji="0" lang="en-US" altLang="zh-CN" sz="3100" b="0" i="1">
                              <a:latin typeface="Cambria Math" panose="02040503050406030204" pitchFamily="18" charset="0"/>
                              <a:ea typeface="Cambria Math" panose="02040503050406030204" pitchFamily="18" charset="0"/>
                            </a:rPr>
                            <m:t>𝑗</m:t>
                          </m:r>
                        </m:sub>
                      </m:sSub>
                      <m:d>
                        <m:dPr>
                          <m:ctrlPr>
                            <a:rPr kumimoji="0" lang="en-US" altLang="zh-CN" sz="3100" b="0" i="1">
                              <a:latin typeface="Cambria Math" panose="02040503050406030204" pitchFamily="18" charset="0"/>
                              <a:ea typeface="Cambria Math" panose="02040503050406030204" pitchFamily="18" charset="0"/>
                            </a:rPr>
                          </m:ctrlPr>
                        </m:dPr>
                        <m:e>
                          <m:r>
                            <a:rPr kumimoji="0" lang="en-US" altLang="zh-CN" sz="3100" b="0" i="1">
                              <a:latin typeface="Cambria Math" panose="02040503050406030204" pitchFamily="18" charset="0"/>
                              <a:ea typeface="Cambria Math" panose="02040503050406030204" pitchFamily="18" charset="0"/>
                            </a:rPr>
                            <m:t>𝑛</m:t>
                          </m:r>
                        </m:e>
                      </m:d>
                      <m:r>
                        <a:rPr kumimoji="0" lang="en-US" altLang="zh-CN" sz="3100" b="0" i="1">
                          <a:latin typeface="Cambria Math" panose="02040503050406030204" pitchFamily="18" charset="0"/>
                          <a:ea typeface="Cambria Math" panose="02040503050406030204" pitchFamily="18" charset="0"/>
                        </a:rPr>
                        <m:t>=−</m:t>
                      </m:r>
                      <m:f>
                        <m:fPr>
                          <m:ctrlPr>
                            <a:rPr kumimoji="0" lang="en-US" altLang="zh-CN" sz="3100" b="0" i="1">
                              <a:latin typeface="Cambria Math" panose="02040503050406030204" pitchFamily="18" charset="0"/>
                              <a:ea typeface="隶书" panose="02010509060101010101" pitchFamily="49" charset="-122"/>
                            </a:rPr>
                          </m:ctrlPr>
                        </m:fPr>
                        <m:num>
                          <m:r>
                            <a:rPr kumimoji="0" lang="zh-CN" altLang="en-US" sz="3100" b="0" i="1">
                              <a:latin typeface="Cambria Math" panose="02040503050406030204" pitchFamily="18" charset="0"/>
                              <a:ea typeface="隶书" panose="02010509060101010101" pitchFamily="49" charset="-122"/>
                            </a:rPr>
                            <m:t>𝜕𝜉</m:t>
                          </m:r>
                          <m:d>
                            <m:dPr>
                              <m:ctrlPr>
                                <a:rPr kumimoji="0" lang="en-US" altLang="zh-CN" sz="3100" b="0" i="1">
                                  <a:latin typeface="Cambria Math" panose="02040503050406030204" pitchFamily="18" charset="0"/>
                                  <a:ea typeface="隶书" panose="02010509060101010101" pitchFamily="49" charset="-122"/>
                                </a:rPr>
                              </m:ctrlPr>
                            </m:dPr>
                            <m:e>
                              <m:r>
                                <a:rPr kumimoji="0" lang="en-US" altLang="zh-CN" sz="3100" b="0" i="1">
                                  <a:latin typeface="Cambria Math" panose="02040503050406030204" pitchFamily="18" charset="0"/>
                                  <a:ea typeface="隶书" panose="02010509060101010101" pitchFamily="49" charset="-122"/>
                                </a:rPr>
                                <m:t>𝑛</m:t>
                              </m:r>
                            </m:e>
                          </m:d>
                        </m:num>
                        <m:den>
                          <m:r>
                            <a:rPr kumimoji="0" lang="zh-CN" altLang="en-US" sz="3100" b="0" i="1">
                              <a:latin typeface="Cambria Math" panose="02040503050406030204" pitchFamily="18" charset="0"/>
                              <a:ea typeface="隶书" panose="02010509060101010101" pitchFamily="49" charset="-122"/>
                            </a:rPr>
                            <m:t>𝜕</m:t>
                          </m:r>
                          <m:sSub>
                            <m:sSubPr>
                              <m:ctrlPr>
                                <a:rPr kumimoji="0" lang="en-US" altLang="zh-CN" sz="3100" b="0" i="1">
                                  <a:latin typeface="Cambria Math" panose="02040503050406030204" pitchFamily="18" charset="0"/>
                                  <a:ea typeface="隶书" panose="02010509060101010101" pitchFamily="49" charset="-122"/>
                                </a:rPr>
                              </m:ctrlPr>
                            </m:sSubPr>
                            <m:e>
                              <m:r>
                                <a:rPr kumimoji="0" lang="en-US" altLang="zh-CN" sz="3100" b="0" i="1">
                                  <a:latin typeface="Cambria Math" panose="02040503050406030204" pitchFamily="18" charset="0"/>
                                  <a:ea typeface="隶书" panose="02010509060101010101" pitchFamily="49" charset="-122"/>
                                </a:rPr>
                                <m:t>𝑣</m:t>
                              </m:r>
                            </m:e>
                            <m:sub>
                              <m:r>
                                <a:rPr kumimoji="0" lang="en-US" altLang="zh-CN" sz="3100" b="0" i="1">
                                  <a:latin typeface="Cambria Math" panose="02040503050406030204" pitchFamily="18" charset="0"/>
                                  <a:ea typeface="隶书" panose="02010509060101010101" pitchFamily="49" charset="-122"/>
                                </a:rPr>
                                <m:t>𝑗</m:t>
                              </m:r>
                            </m:sub>
                          </m:sSub>
                          <m:d>
                            <m:dPr>
                              <m:ctrlPr>
                                <a:rPr kumimoji="0" lang="en-US" altLang="zh-CN" sz="3100" b="0" i="1">
                                  <a:latin typeface="Cambria Math" panose="02040503050406030204" pitchFamily="18" charset="0"/>
                                  <a:ea typeface="隶书" panose="02010509060101010101" pitchFamily="49" charset="-122"/>
                                </a:rPr>
                              </m:ctrlPr>
                            </m:dPr>
                            <m:e>
                              <m:r>
                                <a:rPr kumimoji="0" lang="en-US" altLang="zh-CN" sz="3100" b="0" i="1">
                                  <a:latin typeface="Cambria Math" panose="02040503050406030204" pitchFamily="18" charset="0"/>
                                  <a:ea typeface="隶书" panose="02010509060101010101" pitchFamily="49" charset="-122"/>
                                </a:rPr>
                                <m:t>𝑛</m:t>
                              </m:r>
                            </m:e>
                          </m:d>
                        </m:den>
                      </m:f>
                      <m:r>
                        <a:rPr kumimoji="0" lang="en-US" altLang="zh-CN" sz="3100" b="0" i="1">
                          <a:latin typeface="Cambria Math" panose="02040503050406030204" pitchFamily="18" charset="0"/>
                          <a:ea typeface="隶书" panose="02010509060101010101" pitchFamily="49" charset="-122"/>
                        </a:rPr>
                        <m:t>=−</m:t>
                      </m:r>
                      <m:f>
                        <m:fPr>
                          <m:ctrlPr>
                            <a:rPr kumimoji="0" lang="en-US" altLang="zh-CN" sz="3100" b="0" i="1">
                              <a:latin typeface="Cambria Math" panose="02040503050406030204" pitchFamily="18" charset="0"/>
                              <a:ea typeface="隶书" panose="02010509060101010101" pitchFamily="49" charset="-122"/>
                            </a:rPr>
                          </m:ctrlPr>
                        </m:fPr>
                        <m:num>
                          <m:r>
                            <a:rPr kumimoji="0" lang="zh-CN" altLang="en-US" sz="3100" b="0" i="1">
                              <a:latin typeface="Cambria Math" panose="02040503050406030204" pitchFamily="18" charset="0"/>
                              <a:ea typeface="隶书" panose="02010509060101010101" pitchFamily="49" charset="-122"/>
                            </a:rPr>
                            <m:t>𝜕𝜉</m:t>
                          </m:r>
                          <m:d>
                            <m:dPr>
                              <m:ctrlPr>
                                <a:rPr kumimoji="0" lang="en-US" altLang="zh-CN" sz="3100" b="0" i="1">
                                  <a:latin typeface="Cambria Math" panose="02040503050406030204" pitchFamily="18" charset="0"/>
                                  <a:ea typeface="隶书" panose="02010509060101010101" pitchFamily="49" charset="-122"/>
                                </a:rPr>
                              </m:ctrlPr>
                            </m:dPr>
                            <m:e>
                              <m:r>
                                <a:rPr kumimoji="0" lang="en-US" altLang="zh-CN" sz="3100" b="0" i="1">
                                  <a:latin typeface="Cambria Math" panose="02040503050406030204" pitchFamily="18" charset="0"/>
                                  <a:ea typeface="隶书" panose="02010509060101010101" pitchFamily="49" charset="-122"/>
                                </a:rPr>
                                <m:t>𝑛</m:t>
                              </m:r>
                            </m:e>
                          </m:d>
                        </m:num>
                        <m:den>
                          <m:r>
                            <a:rPr kumimoji="0" lang="zh-CN" altLang="en-US" sz="3100" b="0" i="1">
                              <a:latin typeface="Cambria Math" panose="02040503050406030204" pitchFamily="18" charset="0"/>
                              <a:ea typeface="隶书" panose="02010509060101010101" pitchFamily="49" charset="-122"/>
                            </a:rPr>
                            <m:t>𝜕</m:t>
                          </m:r>
                          <m:sSub>
                            <m:sSubPr>
                              <m:ctrlPr>
                                <a:rPr kumimoji="0" lang="en-US" altLang="zh-CN" sz="3100" b="0" i="1">
                                  <a:latin typeface="Cambria Math" panose="02040503050406030204" pitchFamily="18" charset="0"/>
                                  <a:ea typeface="隶书" panose="02010509060101010101" pitchFamily="49" charset="-122"/>
                                </a:rPr>
                              </m:ctrlPr>
                            </m:sSubPr>
                            <m:e>
                              <m:r>
                                <a:rPr kumimoji="0" lang="en-US" altLang="zh-CN" sz="3100" b="0" i="1">
                                  <a:latin typeface="Cambria Math" panose="02040503050406030204" pitchFamily="18" charset="0"/>
                                  <a:ea typeface="隶书" panose="02010509060101010101" pitchFamily="49" charset="-122"/>
                                </a:rPr>
                                <m:t>𝑒</m:t>
                              </m:r>
                            </m:e>
                            <m:sub>
                              <m:r>
                                <a:rPr kumimoji="0" lang="en-US" altLang="zh-CN" sz="3100" b="0" i="1">
                                  <a:latin typeface="Cambria Math" panose="02040503050406030204" pitchFamily="18" charset="0"/>
                                  <a:ea typeface="隶书" panose="02010509060101010101" pitchFamily="49" charset="-122"/>
                                </a:rPr>
                                <m:t>𝑗</m:t>
                              </m:r>
                            </m:sub>
                          </m:sSub>
                          <m:d>
                            <m:dPr>
                              <m:ctrlPr>
                                <a:rPr kumimoji="0" lang="en-US" altLang="zh-CN" sz="3100" b="0" i="1">
                                  <a:latin typeface="Cambria Math" panose="02040503050406030204" pitchFamily="18" charset="0"/>
                                  <a:ea typeface="隶书" panose="02010509060101010101" pitchFamily="49" charset="-122"/>
                                </a:rPr>
                              </m:ctrlPr>
                            </m:dPr>
                            <m:e>
                              <m:r>
                                <a:rPr kumimoji="0" lang="en-US" altLang="zh-CN" sz="3100" b="0" i="1">
                                  <a:latin typeface="Cambria Math" panose="02040503050406030204" pitchFamily="18" charset="0"/>
                                  <a:ea typeface="隶书" panose="02010509060101010101" pitchFamily="49" charset="-122"/>
                                </a:rPr>
                                <m:t>𝑛</m:t>
                              </m:r>
                            </m:e>
                          </m:d>
                        </m:den>
                      </m:f>
                      <m:f>
                        <m:fPr>
                          <m:ctrlPr>
                            <a:rPr kumimoji="0" lang="en-US" altLang="zh-CN" sz="3100" b="0" i="1">
                              <a:latin typeface="Cambria Math" panose="02040503050406030204" pitchFamily="18" charset="0"/>
                              <a:ea typeface="隶书" panose="02010509060101010101" pitchFamily="49" charset="-122"/>
                            </a:rPr>
                          </m:ctrlPr>
                        </m:fPr>
                        <m:num>
                          <m:r>
                            <a:rPr kumimoji="0" lang="zh-CN" altLang="en-US" sz="3100" b="0" i="1">
                              <a:latin typeface="Cambria Math" panose="02040503050406030204" pitchFamily="18" charset="0"/>
                              <a:ea typeface="隶书" panose="02010509060101010101" pitchFamily="49" charset="-122"/>
                            </a:rPr>
                            <m:t>𝜕</m:t>
                          </m:r>
                          <m:sSub>
                            <m:sSubPr>
                              <m:ctrlPr>
                                <a:rPr kumimoji="0" lang="en-US" altLang="zh-CN" sz="3100" b="0" i="1">
                                  <a:latin typeface="Cambria Math" panose="02040503050406030204" pitchFamily="18" charset="0"/>
                                  <a:ea typeface="隶书" panose="02010509060101010101" pitchFamily="49" charset="-122"/>
                                </a:rPr>
                              </m:ctrlPr>
                            </m:sSubPr>
                            <m:e>
                              <m:r>
                                <a:rPr kumimoji="0" lang="en-US" altLang="zh-CN" sz="3100" b="0" i="1">
                                  <a:latin typeface="Cambria Math" panose="02040503050406030204" pitchFamily="18" charset="0"/>
                                  <a:ea typeface="隶书" panose="02010509060101010101" pitchFamily="49" charset="-122"/>
                                </a:rPr>
                                <m:t>𝑒</m:t>
                              </m:r>
                            </m:e>
                            <m:sub>
                              <m:r>
                                <a:rPr kumimoji="0" lang="en-US" altLang="zh-CN" sz="3100" b="0" i="1">
                                  <a:latin typeface="Cambria Math" panose="02040503050406030204" pitchFamily="18" charset="0"/>
                                  <a:ea typeface="隶书" panose="02010509060101010101" pitchFamily="49" charset="-122"/>
                                </a:rPr>
                                <m:t>𝑗</m:t>
                              </m:r>
                            </m:sub>
                          </m:sSub>
                          <m:d>
                            <m:dPr>
                              <m:ctrlPr>
                                <a:rPr kumimoji="0" lang="en-US" altLang="zh-CN" sz="3100" b="0" i="1">
                                  <a:latin typeface="Cambria Math" panose="02040503050406030204" pitchFamily="18" charset="0"/>
                                  <a:ea typeface="隶书" panose="02010509060101010101" pitchFamily="49" charset="-122"/>
                                </a:rPr>
                              </m:ctrlPr>
                            </m:dPr>
                            <m:e>
                              <m:r>
                                <a:rPr kumimoji="0" lang="en-US" altLang="zh-CN" sz="3100" b="0" i="1">
                                  <a:latin typeface="Cambria Math" panose="02040503050406030204" pitchFamily="18" charset="0"/>
                                  <a:ea typeface="隶书" panose="02010509060101010101" pitchFamily="49" charset="-122"/>
                                </a:rPr>
                                <m:t>𝑛</m:t>
                              </m:r>
                            </m:e>
                          </m:d>
                        </m:num>
                        <m:den>
                          <m:r>
                            <a:rPr kumimoji="0" lang="zh-CN" altLang="en-US" sz="3100" b="0" i="1">
                              <a:latin typeface="Cambria Math" panose="02040503050406030204" pitchFamily="18" charset="0"/>
                              <a:ea typeface="隶书" panose="02010509060101010101" pitchFamily="49" charset="-122"/>
                            </a:rPr>
                            <m:t>𝜕</m:t>
                          </m:r>
                          <m:sSub>
                            <m:sSubPr>
                              <m:ctrlPr>
                                <a:rPr kumimoji="0" lang="en-US" altLang="zh-CN" sz="3100" b="0" i="1">
                                  <a:latin typeface="Cambria Math" panose="02040503050406030204" pitchFamily="18" charset="0"/>
                                  <a:ea typeface="隶书" panose="02010509060101010101" pitchFamily="49" charset="-122"/>
                                </a:rPr>
                              </m:ctrlPr>
                            </m:sSubPr>
                            <m:e>
                              <m:r>
                                <a:rPr kumimoji="0" lang="en-US" altLang="zh-CN" sz="3100" b="0" i="1">
                                  <a:latin typeface="Cambria Math" panose="02040503050406030204" pitchFamily="18" charset="0"/>
                                  <a:ea typeface="隶书" panose="02010509060101010101" pitchFamily="49" charset="-122"/>
                                </a:rPr>
                                <m:t>𝑦</m:t>
                              </m:r>
                            </m:e>
                            <m:sub>
                              <m:r>
                                <a:rPr kumimoji="0" lang="en-US" altLang="zh-CN" sz="3100" b="0" i="1">
                                  <a:latin typeface="Cambria Math" panose="02040503050406030204" pitchFamily="18" charset="0"/>
                                  <a:ea typeface="隶书" panose="02010509060101010101" pitchFamily="49" charset="-122"/>
                                </a:rPr>
                                <m:t>𝑗</m:t>
                              </m:r>
                            </m:sub>
                          </m:sSub>
                          <m:d>
                            <m:dPr>
                              <m:ctrlPr>
                                <a:rPr kumimoji="0" lang="en-US" altLang="zh-CN" sz="3100" b="0" i="1">
                                  <a:latin typeface="Cambria Math" panose="02040503050406030204" pitchFamily="18" charset="0"/>
                                  <a:ea typeface="隶书" panose="02010509060101010101" pitchFamily="49" charset="-122"/>
                                </a:rPr>
                              </m:ctrlPr>
                            </m:dPr>
                            <m:e>
                              <m:r>
                                <a:rPr kumimoji="0" lang="en-US" altLang="zh-CN" sz="3100" b="0" i="1">
                                  <a:latin typeface="Cambria Math" panose="02040503050406030204" pitchFamily="18" charset="0"/>
                                  <a:ea typeface="隶书" panose="02010509060101010101" pitchFamily="49" charset="-122"/>
                                </a:rPr>
                                <m:t>𝑛</m:t>
                              </m:r>
                            </m:e>
                          </m:d>
                        </m:den>
                      </m:f>
                      <m:f>
                        <m:fPr>
                          <m:ctrlPr>
                            <a:rPr kumimoji="0" lang="en-US" altLang="zh-CN" sz="3100" b="0" i="1">
                              <a:latin typeface="Cambria Math" panose="02040503050406030204" pitchFamily="18" charset="0"/>
                              <a:ea typeface="隶书" panose="02010509060101010101" pitchFamily="49" charset="-122"/>
                            </a:rPr>
                          </m:ctrlPr>
                        </m:fPr>
                        <m:num>
                          <m:r>
                            <a:rPr kumimoji="0" lang="zh-CN" altLang="en-US" sz="3100" b="0" i="1">
                              <a:latin typeface="Cambria Math" panose="02040503050406030204" pitchFamily="18" charset="0"/>
                              <a:ea typeface="隶书" panose="02010509060101010101" pitchFamily="49" charset="-122"/>
                            </a:rPr>
                            <m:t>𝜕</m:t>
                          </m:r>
                          <m:sSub>
                            <m:sSubPr>
                              <m:ctrlPr>
                                <a:rPr kumimoji="0" lang="en-US" altLang="zh-CN" sz="3100" b="0" i="1">
                                  <a:latin typeface="Cambria Math" panose="02040503050406030204" pitchFamily="18" charset="0"/>
                                  <a:ea typeface="隶书" panose="02010509060101010101" pitchFamily="49" charset="-122"/>
                                </a:rPr>
                              </m:ctrlPr>
                            </m:sSubPr>
                            <m:e>
                              <m:r>
                                <a:rPr kumimoji="0" lang="en-US" altLang="zh-CN" sz="3100" b="0" i="1">
                                  <a:latin typeface="Cambria Math" panose="02040503050406030204" pitchFamily="18" charset="0"/>
                                  <a:ea typeface="隶书" panose="02010509060101010101" pitchFamily="49" charset="-122"/>
                                </a:rPr>
                                <m:t>𝑦</m:t>
                              </m:r>
                            </m:e>
                            <m:sub>
                              <m:r>
                                <a:rPr kumimoji="0" lang="en-US" altLang="zh-CN" sz="3100" b="0" i="1">
                                  <a:latin typeface="Cambria Math" panose="02040503050406030204" pitchFamily="18" charset="0"/>
                                  <a:ea typeface="隶书" panose="02010509060101010101" pitchFamily="49" charset="-122"/>
                                </a:rPr>
                                <m:t>𝑗</m:t>
                              </m:r>
                            </m:sub>
                          </m:sSub>
                          <m:d>
                            <m:dPr>
                              <m:ctrlPr>
                                <a:rPr kumimoji="0" lang="en-US" altLang="zh-CN" sz="3100" b="0" i="1">
                                  <a:latin typeface="Cambria Math" panose="02040503050406030204" pitchFamily="18" charset="0"/>
                                  <a:ea typeface="隶书" panose="02010509060101010101" pitchFamily="49" charset="-122"/>
                                </a:rPr>
                              </m:ctrlPr>
                            </m:dPr>
                            <m:e>
                              <m:r>
                                <a:rPr kumimoji="0" lang="en-US" altLang="zh-CN" sz="3100" b="0" i="1">
                                  <a:latin typeface="Cambria Math" panose="02040503050406030204" pitchFamily="18" charset="0"/>
                                  <a:ea typeface="隶书" panose="02010509060101010101" pitchFamily="49" charset="-122"/>
                                </a:rPr>
                                <m:t>𝑛</m:t>
                              </m:r>
                            </m:e>
                          </m:d>
                        </m:num>
                        <m:den>
                          <m:r>
                            <a:rPr kumimoji="0" lang="zh-CN" altLang="en-US" sz="3100" b="0" i="1">
                              <a:latin typeface="Cambria Math" panose="02040503050406030204" pitchFamily="18" charset="0"/>
                              <a:ea typeface="隶书" panose="02010509060101010101" pitchFamily="49" charset="-122"/>
                            </a:rPr>
                            <m:t>𝜕</m:t>
                          </m:r>
                          <m:sSub>
                            <m:sSubPr>
                              <m:ctrlPr>
                                <a:rPr kumimoji="0" lang="en-US" altLang="zh-CN" sz="3100" b="0" i="1">
                                  <a:latin typeface="Cambria Math" panose="02040503050406030204" pitchFamily="18" charset="0"/>
                                  <a:ea typeface="隶书" panose="02010509060101010101" pitchFamily="49" charset="-122"/>
                                </a:rPr>
                              </m:ctrlPr>
                            </m:sSubPr>
                            <m:e>
                              <m:r>
                                <a:rPr kumimoji="0" lang="en-US" altLang="zh-CN" sz="3100" b="0" i="1">
                                  <a:latin typeface="Cambria Math" panose="02040503050406030204" pitchFamily="18" charset="0"/>
                                  <a:ea typeface="隶书" panose="02010509060101010101" pitchFamily="49" charset="-122"/>
                                </a:rPr>
                                <m:t>𝑣</m:t>
                              </m:r>
                            </m:e>
                            <m:sub>
                              <m:r>
                                <a:rPr kumimoji="0" lang="en-US" altLang="zh-CN" sz="3100" b="0" i="1">
                                  <a:latin typeface="Cambria Math" panose="02040503050406030204" pitchFamily="18" charset="0"/>
                                  <a:ea typeface="隶书" panose="02010509060101010101" pitchFamily="49" charset="-122"/>
                                </a:rPr>
                                <m:t>𝑗</m:t>
                              </m:r>
                            </m:sub>
                          </m:sSub>
                          <m:d>
                            <m:dPr>
                              <m:ctrlPr>
                                <a:rPr kumimoji="0" lang="en-US" altLang="zh-CN" sz="3100" b="0" i="1">
                                  <a:latin typeface="Cambria Math" panose="02040503050406030204" pitchFamily="18" charset="0"/>
                                  <a:ea typeface="隶书" panose="02010509060101010101" pitchFamily="49" charset="-122"/>
                                </a:rPr>
                              </m:ctrlPr>
                            </m:dPr>
                            <m:e>
                              <m:r>
                                <a:rPr kumimoji="0" lang="en-US" altLang="zh-CN" sz="3100" b="0" i="1">
                                  <a:latin typeface="Cambria Math" panose="02040503050406030204" pitchFamily="18" charset="0"/>
                                  <a:ea typeface="隶书" panose="02010509060101010101" pitchFamily="49" charset="-122"/>
                                </a:rPr>
                                <m:t>𝑛</m:t>
                              </m:r>
                            </m:e>
                          </m:d>
                        </m:den>
                      </m:f>
                      <m:r>
                        <a:rPr kumimoji="0" lang="en-US" altLang="zh-CN" sz="3100" b="0" i="1">
                          <a:latin typeface="Cambria Math" panose="02040503050406030204" pitchFamily="18" charset="0"/>
                          <a:ea typeface="隶书" panose="02010509060101010101" pitchFamily="49" charset="-122"/>
                        </a:rPr>
                        <m:t>=</m:t>
                      </m:r>
                      <m:sSubSup>
                        <m:sSubSupPr>
                          <m:ctrlPr>
                            <a:rPr kumimoji="0" lang="en-US" altLang="zh-CN" sz="3100" b="0" i="1">
                              <a:latin typeface="Cambria Math" panose="02040503050406030204" pitchFamily="18" charset="0"/>
                              <a:ea typeface="隶书" panose="02010509060101010101" pitchFamily="49" charset="-122"/>
                            </a:rPr>
                          </m:ctrlPr>
                        </m:sSubSupPr>
                        <m:e>
                          <m:r>
                            <a:rPr kumimoji="0" lang="zh-CN" altLang="en-US" sz="3100" b="0" i="1">
                              <a:latin typeface="Cambria Math" panose="02040503050406030204" pitchFamily="18" charset="0"/>
                              <a:ea typeface="隶书" panose="02010509060101010101" pitchFamily="49" charset="-122"/>
                            </a:rPr>
                            <m:t>𝜑</m:t>
                          </m:r>
                        </m:e>
                        <m:sub>
                          <m:r>
                            <a:rPr kumimoji="0" lang="en-US" altLang="zh-CN" sz="3100" b="0" i="1">
                              <a:latin typeface="Cambria Math" panose="02040503050406030204" pitchFamily="18" charset="0"/>
                              <a:ea typeface="隶书" panose="02010509060101010101" pitchFamily="49" charset="-122"/>
                            </a:rPr>
                            <m:t>𝑗</m:t>
                          </m:r>
                        </m:sub>
                        <m:sup>
                          <m:r>
                            <a:rPr kumimoji="0" lang="en-US" altLang="zh-CN" sz="3100" b="0" i="1">
                              <a:latin typeface="Cambria Math" panose="02040503050406030204" pitchFamily="18" charset="0"/>
                              <a:ea typeface="隶书" panose="02010509060101010101" pitchFamily="49" charset="-122"/>
                            </a:rPr>
                            <m:t>′</m:t>
                          </m:r>
                        </m:sup>
                      </m:sSubSup>
                      <m:d>
                        <m:dPr>
                          <m:ctrlPr>
                            <a:rPr kumimoji="0" lang="en-US" altLang="zh-CN" sz="3100" b="0" i="1">
                              <a:latin typeface="Cambria Math" panose="02040503050406030204" pitchFamily="18" charset="0"/>
                              <a:ea typeface="隶书" panose="02010509060101010101" pitchFamily="49" charset="-122"/>
                            </a:rPr>
                          </m:ctrlPr>
                        </m:dPr>
                        <m:e>
                          <m:sSub>
                            <m:sSubPr>
                              <m:ctrlPr>
                                <a:rPr kumimoji="0" lang="en-US" altLang="zh-CN" sz="3100" b="0" i="1">
                                  <a:latin typeface="Cambria Math" panose="02040503050406030204" pitchFamily="18" charset="0"/>
                                  <a:ea typeface="隶书" panose="02010509060101010101" pitchFamily="49" charset="-122"/>
                                </a:rPr>
                              </m:ctrlPr>
                            </m:sSubPr>
                            <m:e>
                              <m:r>
                                <a:rPr kumimoji="0" lang="en-US" altLang="zh-CN" sz="3100" b="0" i="1">
                                  <a:latin typeface="Cambria Math" panose="02040503050406030204" pitchFamily="18" charset="0"/>
                                  <a:ea typeface="隶书" panose="02010509060101010101" pitchFamily="49" charset="-122"/>
                                </a:rPr>
                                <m:t>𝑣</m:t>
                              </m:r>
                            </m:e>
                            <m:sub>
                              <m:r>
                                <a:rPr kumimoji="0" lang="en-US" altLang="zh-CN" sz="3100" b="0" i="1">
                                  <a:latin typeface="Cambria Math" panose="02040503050406030204" pitchFamily="18" charset="0"/>
                                  <a:ea typeface="隶书" panose="02010509060101010101" pitchFamily="49" charset="-122"/>
                                </a:rPr>
                                <m:t>𝑗</m:t>
                              </m:r>
                            </m:sub>
                          </m:sSub>
                          <m:d>
                            <m:dPr>
                              <m:ctrlPr>
                                <a:rPr kumimoji="0" lang="en-US" altLang="zh-CN" sz="3100" b="0" i="1">
                                  <a:latin typeface="Cambria Math" panose="02040503050406030204" pitchFamily="18" charset="0"/>
                                  <a:ea typeface="隶书" panose="02010509060101010101" pitchFamily="49" charset="-122"/>
                                </a:rPr>
                              </m:ctrlPr>
                            </m:dPr>
                            <m:e>
                              <m:r>
                                <a:rPr kumimoji="0" lang="en-US" altLang="zh-CN" sz="3100" b="0" i="1">
                                  <a:latin typeface="Cambria Math" panose="02040503050406030204" pitchFamily="18" charset="0"/>
                                  <a:ea typeface="隶书" panose="02010509060101010101" pitchFamily="49" charset="-122"/>
                                </a:rPr>
                                <m:t>𝑛</m:t>
                              </m:r>
                            </m:e>
                          </m:d>
                        </m:e>
                      </m:d>
                      <m:sSub>
                        <m:sSubPr>
                          <m:ctrlPr>
                            <a:rPr kumimoji="0" lang="en-US" altLang="zh-CN" sz="3100" b="0" i="1">
                              <a:latin typeface="Cambria Math" panose="02040503050406030204" pitchFamily="18" charset="0"/>
                              <a:ea typeface="隶书" panose="02010509060101010101" pitchFamily="49" charset="-122"/>
                            </a:rPr>
                          </m:ctrlPr>
                        </m:sSubPr>
                        <m:e>
                          <m:r>
                            <a:rPr kumimoji="0" lang="en-US" altLang="zh-CN" sz="3100" b="0" i="1">
                              <a:latin typeface="Cambria Math" panose="02040503050406030204" pitchFamily="18" charset="0"/>
                              <a:ea typeface="隶书" panose="02010509060101010101" pitchFamily="49" charset="-122"/>
                            </a:rPr>
                            <m:t>𝑒</m:t>
                          </m:r>
                        </m:e>
                        <m:sub>
                          <m:r>
                            <a:rPr kumimoji="0" lang="en-US" altLang="zh-CN" sz="3100" b="0" i="1">
                              <a:latin typeface="Cambria Math" panose="02040503050406030204" pitchFamily="18" charset="0"/>
                              <a:ea typeface="隶书" panose="02010509060101010101" pitchFamily="49" charset="-122"/>
                            </a:rPr>
                            <m:t>𝑗</m:t>
                          </m:r>
                        </m:sub>
                      </m:sSub>
                      <m:d>
                        <m:dPr>
                          <m:ctrlPr>
                            <a:rPr kumimoji="0" lang="en-US" altLang="zh-CN" sz="3100" b="0" i="1">
                              <a:latin typeface="Cambria Math" panose="02040503050406030204" pitchFamily="18" charset="0"/>
                              <a:ea typeface="隶书" panose="02010509060101010101" pitchFamily="49" charset="-122"/>
                            </a:rPr>
                          </m:ctrlPr>
                        </m:dPr>
                        <m:e>
                          <m:r>
                            <a:rPr kumimoji="0" lang="en-US" altLang="zh-CN" sz="3100" b="0" i="1">
                              <a:latin typeface="Cambria Math" panose="02040503050406030204" pitchFamily="18" charset="0"/>
                              <a:ea typeface="隶书" panose="02010509060101010101" pitchFamily="49" charset="-122"/>
                            </a:rPr>
                            <m:t>𝑛</m:t>
                          </m:r>
                        </m:e>
                      </m:d>
                    </m:oMath>
                  </m:oMathPara>
                </a14:m>
                <a:endParaRPr kumimoji="0" lang="en-US" altLang="zh-CN" sz="4000" b="0" dirty="0">
                  <a:latin typeface="隶书" panose="02010509060101010101" pitchFamily="49" charset="-122"/>
                  <a:ea typeface="隶书" panose="02010509060101010101" pitchFamily="49" charset="-122"/>
                </a:endParaRPr>
              </a:p>
              <a:p>
                <a:pPr marL="0" indent="0">
                  <a:buNone/>
                  <a:defRPr/>
                </a:pPr>
                <a14:m>
                  <m:oMath xmlns:m="http://schemas.openxmlformats.org/officeDocument/2006/math">
                    <m:sSub>
                      <m:sSubPr>
                        <m:ctrlPr>
                          <a:rPr kumimoji="0" lang="en-US" altLang="zh-CN" sz="4000" b="0" i="1">
                            <a:latin typeface="Cambria Math" panose="02040503050406030204" pitchFamily="18" charset="0"/>
                            <a:ea typeface="Cambria Math" panose="02040503050406030204" pitchFamily="18" charset="0"/>
                          </a:rPr>
                        </m:ctrlPr>
                      </m:sSubPr>
                      <m:e>
                        <m:r>
                          <a:rPr kumimoji="0" lang="zh-CN" altLang="en-US" sz="4000" b="0" i="1">
                            <a:latin typeface="Cambria Math" panose="02040503050406030204" pitchFamily="18" charset="0"/>
                            <a:ea typeface="Cambria Math" panose="02040503050406030204" pitchFamily="18" charset="0"/>
                          </a:rPr>
                          <m:t>𝛿</m:t>
                        </m:r>
                      </m:e>
                      <m:sub>
                        <m:r>
                          <a:rPr kumimoji="0" lang="en-US" altLang="zh-CN" sz="4000" b="0" i="1">
                            <a:latin typeface="Cambria Math" panose="02040503050406030204" pitchFamily="18" charset="0"/>
                            <a:ea typeface="Cambria Math" panose="02040503050406030204" pitchFamily="18" charset="0"/>
                          </a:rPr>
                          <m:t>𝑗</m:t>
                        </m:r>
                      </m:sub>
                    </m:sSub>
                    <m:d>
                      <m:dPr>
                        <m:ctrlPr>
                          <a:rPr kumimoji="0" lang="en-US" altLang="zh-CN" sz="4000" b="0" i="1">
                            <a:latin typeface="Cambria Math" panose="02040503050406030204" pitchFamily="18" charset="0"/>
                            <a:ea typeface="Cambria Math" panose="02040503050406030204" pitchFamily="18" charset="0"/>
                          </a:rPr>
                        </m:ctrlPr>
                      </m:dPr>
                      <m:e>
                        <m:r>
                          <a:rPr kumimoji="0" lang="en-US" altLang="zh-CN" sz="4000" b="0" i="1">
                            <a:latin typeface="Cambria Math" panose="02040503050406030204" pitchFamily="18" charset="0"/>
                            <a:ea typeface="Cambria Math" panose="02040503050406030204" pitchFamily="18" charset="0"/>
                          </a:rPr>
                          <m:t>𝑛</m:t>
                        </m:r>
                      </m:e>
                    </m:d>
                  </m:oMath>
                </a14:m>
                <a:r>
                  <a:rPr kumimoji="0" lang="zh-CN" altLang="en-US" sz="4000" b="0" dirty="0">
                    <a:latin typeface="隶书" panose="02010509060101010101" pitchFamily="49" charset="-122"/>
                    <a:ea typeface="隶书" panose="02010509060101010101" pitchFamily="49" charset="-122"/>
                  </a:rPr>
                  <a:t>局域梯度：权值所需的变化</a:t>
                </a:r>
                <a:endParaRPr kumimoji="0" lang="en-US" altLang="zh-CN" sz="4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412776"/>
                <a:ext cx="8569077" cy="5040560"/>
              </a:xfrm>
              <a:prstGeom prst="rect">
                <a:avLst/>
              </a:prstGeom>
              <a:blipFill>
                <a:blip r:embed="rId2"/>
                <a:stretch>
                  <a:fillRect l="-1849" t="-3869"/>
                </a:stretch>
              </a:blipFill>
            </p:spPr>
            <p:txBody>
              <a:bodyPr/>
              <a:lstStyle/>
              <a:p>
                <a:r>
                  <a:rPr lang="zh-CN" altLang="en-US">
                    <a:noFill/>
                  </a:rPr>
                  <a:t> </a:t>
                </a:r>
              </a:p>
            </p:txBody>
          </p:sp>
        </mc:Fallback>
      </mc:AlternateContent>
      <p:sp>
        <p:nvSpPr>
          <p:cNvPr id="3" name="Text Placeholder 2"/>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217843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28</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412776"/>
                <a:ext cx="8569077" cy="1872208"/>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kumimoji="0" lang="en-US" altLang="zh-CN" sz="3000" b="0" dirty="0">
                    <a:latin typeface="Cambria Math" panose="02040503050406030204" pitchFamily="18" charset="0"/>
                    <a:ea typeface="隶书" panose="02010509060101010101" pitchFamily="49" charset="-122"/>
                  </a:rPr>
                  <a:t>j</a:t>
                </a:r>
                <a:r>
                  <a:rPr kumimoji="0" lang="zh-CN" altLang="en-US" sz="3000" b="0" dirty="0">
                    <a:latin typeface="Cambria Math" panose="02040503050406030204" pitchFamily="18" charset="0"/>
                    <a:ea typeface="隶书" panose="02010509060101010101" pitchFamily="49" charset="-122"/>
                  </a:rPr>
                  <a:t>是隐藏层节点，</a:t>
                </a:r>
                <a:r>
                  <a:rPr kumimoji="0" lang="en-US" altLang="zh-CN" sz="3000" b="0" dirty="0">
                    <a:latin typeface="Cambria Math" panose="02040503050406030204" pitchFamily="18" charset="0"/>
                    <a:ea typeface="隶书" panose="02010509060101010101" pitchFamily="49" charset="-122"/>
                  </a:rPr>
                  <a:t> k</a:t>
                </a:r>
                <a:r>
                  <a:rPr kumimoji="0" lang="zh-CN" altLang="en-US" sz="3000" b="0" dirty="0">
                    <a:latin typeface="Cambria Math" panose="02040503050406030204" pitchFamily="18" charset="0"/>
                    <a:ea typeface="隶书" panose="02010509060101010101" pitchFamily="49" charset="-122"/>
                  </a:rPr>
                  <a:t>是输出节点</a:t>
                </a:r>
                <a:endParaRPr kumimoji="0" lang="en-US" altLang="zh-CN" sz="3000" b="0" dirty="0">
                  <a:latin typeface="Cambria Math" panose="02040503050406030204" pitchFamily="18" charset="0"/>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sSub>
                        <m:sSubPr>
                          <m:ctrlPr>
                            <a:rPr kumimoji="0" lang="en-US" altLang="zh-CN" sz="3000" b="0" i="1">
                              <a:latin typeface="Cambria Math" panose="02040503050406030204" pitchFamily="18" charset="0"/>
                              <a:ea typeface="Cambria Math" panose="02040503050406030204" pitchFamily="18" charset="0"/>
                            </a:rPr>
                          </m:ctrlPr>
                        </m:sSubPr>
                        <m:e>
                          <m:r>
                            <a:rPr kumimoji="0" lang="zh-CN" altLang="en-US" sz="3000" b="0" i="1">
                              <a:latin typeface="Cambria Math" panose="02040503050406030204" pitchFamily="18" charset="0"/>
                              <a:ea typeface="Cambria Math" panose="02040503050406030204" pitchFamily="18" charset="0"/>
                            </a:rPr>
                            <m:t>𝛿</m:t>
                          </m:r>
                        </m:e>
                        <m:sub>
                          <m:r>
                            <a:rPr kumimoji="0" lang="en-US" altLang="zh-CN" sz="3000" b="0" i="1">
                              <a:latin typeface="Cambria Math" panose="02040503050406030204" pitchFamily="18" charset="0"/>
                              <a:ea typeface="Cambria Math" panose="02040503050406030204" pitchFamily="18" charset="0"/>
                            </a:rPr>
                            <m:t>𝑗</m:t>
                          </m:r>
                        </m:sub>
                      </m:sSub>
                      <m:d>
                        <m:dPr>
                          <m:ctrlPr>
                            <a:rPr kumimoji="0" lang="en-US" altLang="zh-CN" sz="3000" b="0" i="1">
                              <a:latin typeface="Cambria Math" panose="02040503050406030204" pitchFamily="18" charset="0"/>
                              <a:ea typeface="Cambria Math" panose="02040503050406030204" pitchFamily="18" charset="0"/>
                            </a:rPr>
                          </m:ctrlPr>
                        </m:dPr>
                        <m:e>
                          <m:r>
                            <a:rPr kumimoji="0" lang="en-US" altLang="zh-CN" sz="3000" b="0" i="1">
                              <a:latin typeface="Cambria Math" panose="02040503050406030204" pitchFamily="18" charset="0"/>
                              <a:ea typeface="Cambria Math" panose="02040503050406030204" pitchFamily="18" charset="0"/>
                            </a:rPr>
                            <m:t>𝑛</m:t>
                          </m:r>
                        </m:e>
                      </m:d>
                      <m:r>
                        <a:rPr kumimoji="0" lang="en-US" altLang="zh-CN" sz="3000" b="0" i="1" smtClean="0">
                          <a:latin typeface="Cambria Math" panose="02040503050406030204" pitchFamily="18" charset="0"/>
                          <a:ea typeface="Cambria Math" panose="02040503050406030204" pitchFamily="18" charset="0"/>
                        </a:rPr>
                        <m:t>=</m:t>
                      </m:r>
                      <m:r>
                        <a:rPr kumimoji="0" lang="en-US" altLang="zh-CN" sz="3000" b="0" i="1" smtClean="0">
                          <a:latin typeface="Cambria Math" panose="02040503050406030204" pitchFamily="18" charset="0"/>
                          <a:ea typeface="隶书" panose="02010509060101010101" pitchFamily="49" charset="-122"/>
                        </a:rPr>
                        <m:t>−</m:t>
                      </m:r>
                      <m:f>
                        <m:fPr>
                          <m:ctrlPr>
                            <a:rPr kumimoji="0" lang="en-US" altLang="zh-CN" sz="3000" b="0" i="1">
                              <a:latin typeface="Cambria Math" panose="02040503050406030204" pitchFamily="18" charset="0"/>
                              <a:ea typeface="隶书" panose="02010509060101010101" pitchFamily="49" charset="-122"/>
                            </a:rPr>
                          </m:ctrlPr>
                        </m:fPr>
                        <m:num>
                          <m:r>
                            <a:rPr kumimoji="0" lang="zh-CN" altLang="en-US" sz="3000" b="0" i="1">
                              <a:latin typeface="Cambria Math" panose="02040503050406030204" pitchFamily="18" charset="0"/>
                              <a:ea typeface="隶书" panose="02010509060101010101" pitchFamily="49" charset="-122"/>
                            </a:rPr>
                            <m:t>𝜕𝜉</m:t>
                          </m:r>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num>
                        <m:den>
                          <m:r>
                            <a:rPr kumimoji="0" lang="zh-CN" altLang="en-US" sz="3000" b="0" i="1">
                              <a:latin typeface="Cambria Math" panose="02040503050406030204" pitchFamily="18" charset="0"/>
                              <a:ea typeface="隶书" panose="02010509060101010101" pitchFamily="49" charset="-122"/>
                            </a:rPr>
                            <m:t>𝜕</m:t>
                          </m:r>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𝑦</m:t>
                              </m:r>
                            </m:e>
                            <m:sub>
                              <m:r>
                                <a:rPr kumimoji="0" lang="en-US" altLang="zh-CN" sz="3000" b="0" i="1">
                                  <a:latin typeface="Cambria Math" panose="02040503050406030204" pitchFamily="18" charset="0"/>
                                  <a:ea typeface="隶书" panose="02010509060101010101" pitchFamily="49" charset="-122"/>
                                </a:rPr>
                                <m:t>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den>
                      </m:f>
                      <m:f>
                        <m:fPr>
                          <m:ctrlPr>
                            <a:rPr kumimoji="0" lang="en-US" altLang="zh-CN" sz="3000" b="0" i="1">
                              <a:latin typeface="Cambria Math" panose="02040503050406030204" pitchFamily="18" charset="0"/>
                              <a:ea typeface="隶书" panose="02010509060101010101" pitchFamily="49" charset="-122"/>
                            </a:rPr>
                          </m:ctrlPr>
                        </m:fPr>
                        <m:num>
                          <m:r>
                            <a:rPr kumimoji="0" lang="zh-CN" altLang="en-US" sz="3000" b="0" i="1">
                              <a:latin typeface="Cambria Math" panose="02040503050406030204" pitchFamily="18" charset="0"/>
                              <a:ea typeface="隶书" panose="02010509060101010101" pitchFamily="49" charset="-122"/>
                            </a:rPr>
                            <m:t>𝜕</m:t>
                          </m:r>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𝑦</m:t>
                              </m:r>
                            </m:e>
                            <m:sub>
                              <m:r>
                                <a:rPr kumimoji="0" lang="en-US" altLang="zh-CN" sz="3000" b="0" i="1">
                                  <a:latin typeface="Cambria Math" panose="02040503050406030204" pitchFamily="18" charset="0"/>
                                  <a:ea typeface="隶书" panose="02010509060101010101" pitchFamily="49" charset="-122"/>
                                </a:rPr>
                                <m:t>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num>
                        <m:den>
                          <m:r>
                            <a:rPr kumimoji="0" lang="zh-CN" altLang="en-US" sz="3000" b="0" i="1">
                              <a:latin typeface="Cambria Math" panose="02040503050406030204" pitchFamily="18" charset="0"/>
                              <a:ea typeface="隶书" panose="02010509060101010101" pitchFamily="49" charset="-122"/>
                            </a:rPr>
                            <m:t>𝜕</m:t>
                          </m:r>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𝑣</m:t>
                              </m:r>
                            </m:e>
                            <m:sub>
                              <m:r>
                                <a:rPr kumimoji="0" lang="en-US" altLang="zh-CN" sz="3000" b="0" i="1">
                                  <a:latin typeface="Cambria Math" panose="02040503050406030204" pitchFamily="18" charset="0"/>
                                  <a:ea typeface="隶书" panose="02010509060101010101" pitchFamily="49" charset="-122"/>
                                </a:rPr>
                                <m:t>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den>
                      </m:f>
                      <m:r>
                        <a:rPr kumimoji="0" lang="en-US" altLang="zh-CN" sz="3000" b="0" i="1" smtClean="0">
                          <a:latin typeface="Cambria Math" panose="02040503050406030204" pitchFamily="18" charset="0"/>
                          <a:ea typeface="隶书" panose="02010509060101010101" pitchFamily="49" charset="-122"/>
                        </a:rPr>
                        <m:t>=−</m:t>
                      </m:r>
                      <m:f>
                        <m:fPr>
                          <m:ctrlPr>
                            <a:rPr kumimoji="0" lang="en-US" altLang="zh-CN" sz="3000" b="0" i="1" smtClean="0">
                              <a:solidFill>
                                <a:srgbClr val="0000FF"/>
                              </a:solidFill>
                              <a:latin typeface="Cambria Math" panose="02040503050406030204" pitchFamily="18" charset="0"/>
                              <a:ea typeface="隶书" panose="02010509060101010101" pitchFamily="49" charset="-122"/>
                            </a:rPr>
                          </m:ctrlPr>
                        </m:fPr>
                        <m:num>
                          <m:r>
                            <a:rPr kumimoji="0" lang="zh-CN" altLang="en-US" sz="3000" b="0" i="1">
                              <a:solidFill>
                                <a:srgbClr val="0000FF"/>
                              </a:solidFill>
                              <a:latin typeface="Cambria Math" panose="02040503050406030204" pitchFamily="18" charset="0"/>
                              <a:ea typeface="隶书" panose="02010509060101010101" pitchFamily="49" charset="-122"/>
                            </a:rPr>
                            <m:t>𝜕𝜉</m:t>
                          </m:r>
                          <m:d>
                            <m:dPr>
                              <m:ctrlPr>
                                <a:rPr kumimoji="0" lang="en-US" altLang="zh-CN" sz="3000" b="0" i="1">
                                  <a:solidFill>
                                    <a:srgbClr val="0000FF"/>
                                  </a:solidFill>
                                  <a:latin typeface="Cambria Math" panose="02040503050406030204" pitchFamily="18" charset="0"/>
                                  <a:ea typeface="隶书" panose="02010509060101010101" pitchFamily="49" charset="-122"/>
                                </a:rPr>
                              </m:ctrlPr>
                            </m:dPr>
                            <m:e>
                              <m:r>
                                <a:rPr kumimoji="0" lang="en-US" altLang="zh-CN" sz="3000" b="0" i="1">
                                  <a:solidFill>
                                    <a:srgbClr val="0000FF"/>
                                  </a:solidFill>
                                  <a:latin typeface="Cambria Math" panose="02040503050406030204" pitchFamily="18" charset="0"/>
                                  <a:ea typeface="隶书" panose="02010509060101010101" pitchFamily="49" charset="-122"/>
                                </a:rPr>
                                <m:t>𝑛</m:t>
                              </m:r>
                            </m:e>
                          </m:d>
                        </m:num>
                        <m:den>
                          <m:r>
                            <a:rPr kumimoji="0" lang="zh-CN" altLang="en-US" sz="3000" b="0" i="1">
                              <a:solidFill>
                                <a:srgbClr val="0000FF"/>
                              </a:solidFill>
                              <a:latin typeface="Cambria Math" panose="02040503050406030204" pitchFamily="18" charset="0"/>
                              <a:ea typeface="隶书" panose="02010509060101010101" pitchFamily="49" charset="-122"/>
                            </a:rPr>
                            <m:t>𝜕</m:t>
                          </m:r>
                          <m:sSub>
                            <m:sSubPr>
                              <m:ctrlPr>
                                <a:rPr kumimoji="0" lang="en-US" altLang="zh-CN" sz="3000" b="0" i="1">
                                  <a:solidFill>
                                    <a:srgbClr val="0000FF"/>
                                  </a:solidFill>
                                  <a:latin typeface="Cambria Math" panose="02040503050406030204" pitchFamily="18" charset="0"/>
                                  <a:ea typeface="隶书" panose="02010509060101010101" pitchFamily="49" charset="-122"/>
                                </a:rPr>
                              </m:ctrlPr>
                            </m:sSubPr>
                            <m:e>
                              <m:r>
                                <a:rPr kumimoji="0" lang="en-US" altLang="zh-CN" sz="3000" b="0" i="1">
                                  <a:solidFill>
                                    <a:srgbClr val="0000FF"/>
                                  </a:solidFill>
                                  <a:latin typeface="Cambria Math" panose="02040503050406030204" pitchFamily="18" charset="0"/>
                                  <a:ea typeface="隶书" panose="02010509060101010101" pitchFamily="49" charset="-122"/>
                                </a:rPr>
                                <m:t>𝑦</m:t>
                              </m:r>
                            </m:e>
                            <m:sub>
                              <m:r>
                                <a:rPr kumimoji="0" lang="en-US" altLang="zh-CN" sz="3000" b="0" i="1">
                                  <a:solidFill>
                                    <a:srgbClr val="0000FF"/>
                                  </a:solidFill>
                                  <a:latin typeface="Cambria Math" panose="02040503050406030204" pitchFamily="18" charset="0"/>
                                  <a:ea typeface="隶书" panose="02010509060101010101" pitchFamily="49" charset="-122"/>
                                </a:rPr>
                                <m:t>𝑗</m:t>
                              </m:r>
                            </m:sub>
                          </m:sSub>
                          <m:d>
                            <m:dPr>
                              <m:ctrlPr>
                                <a:rPr kumimoji="0" lang="en-US" altLang="zh-CN" sz="3000" b="0" i="1">
                                  <a:solidFill>
                                    <a:srgbClr val="0000FF"/>
                                  </a:solidFill>
                                  <a:latin typeface="Cambria Math" panose="02040503050406030204" pitchFamily="18" charset="0"/>
                                  <a:ea typeface="隶书" panose="02010509060101010101" pitchFamily="49" charset="-122"/>
                                </a:rPr>
                              </m:ctrlPr>
                            </m:dPr>
                            <m:e>
                              <m:r>
                                <a:rPr kumimoji="0" lang="en-US" altLang="zh-CN" sz="3000" b="0" i="1">
                                  <a:solidFill>
                                    <a:srgbClr val="0000FF"/>
                                  </a:solidFill>
                                  <a:latin typeface="Cambria Math" panose="02040503050406030204" pitchFamily="18" charset="0"/>
                                  <a:ea typeface="隶书" panose="02010509060101010101" pitchFamily="49" charset="-122"/>
                                </a:rPr>
                                <m:t>𝑛</m:t>
                              </m:r>
                            </m:e>
                          </m:d>
                        </m:den>
                      </m:f>
                      <m:sSubSup>
                        <m:sSubSupPr>
                          <m:ctrlPr>
                            <a:rPr kumimoji="0" lang="en-US" altLang="zh-CN" sz="3000" b="0" i="1">
                              <a:latin typeface="Cambria Math" panose="02040503050406030204" pitchFamily="18" charset="0"/>
                              <a:ea typeface="隶书" panose="02010509060101010101" pitchFamily="49" charset="-122"/>
                            </a:rPr>
                          </m:ctrlPr>
                        </m:sSubSupPr>
                        <m:e>
                          <m:r>
                            <a:rPr kumimoji="0" lang="zh-CN" altLang="en-US" sz="3000" b="0" i="1">
                              <a:latin typeface="Cambria Math" panose="02040503050406030204" pitchFamily="18" charset="0"/>
                              <a:ea typeface="隶书" panose="02010509060101010101" pitchFamily="49" charset="-122"/>
                            </a:rPr>
                            <m:t>𝜑</m:t>
                          </m:r>
                        </m:e>
                        <m:sub>
                          <m:r>
                            <a:rPr kumimoji="0" lang="en-US" altLang="zh-CN" sz="3000" b="0" i="1">
                              <a:latin typeface="Cambria Math" panose="02040503050406030204" pitchFamily="18" charset="0"/>
                              <a:ea typeface="隶书" panose="02010509060101010101" pitchFamily="49" charset="-122"/>
                            </a:rPr>
                            <m:t>𝑗</m:t>
                          </m:r>
                        </m:sub>
                        <m:sup>
                          <m:r>
                            <a:rPr kumimoji="0" lang="en-US" altLang="zh-CN" sz="3000" b="0" i="1">
                              <a:latin typeface="Cambria Math" panose="02040503050406030204" pitchFamily="18" charset="0"/>
                              <a:ea typeface="隶书" panose="02010509060101010101" pitchFamily="49" charset="-122"/>
                            </a:rPr>
                            <m:t>′</m:t>
                          </m:r>
                        </m:sup>
                      </m:sSubSup>
                      <m:d>
                        <m:dPr>
                          <m:ctrlPr>
                            <a:rPr kumimoji="0" lang="en-US" altLang="zh-CN" sz="3000" b="0" i="1">
                              <a:latin typeface="Cambria Math" panose="02040503050406030204" pitchFamily="18" charset="0"/>
                              <a:ea typeface="隶书" panose="02010509060101010101" pitchFamily="49" charset="-122"/>
                            </a:rPr>
                          </m:ctrlPr>
                        </m:dPr>
                        <m:e>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𝑣</m:t>
                              </m:r>
                            </m:e>
                            <m:sub>
                              <m:r>
                                <a:rPr kumimoji="0" lang="en-US" altLang="zh-CN" sz="3000" b="0" i="1">
                                  <a:latin typeface="Cambria Math" panose="02040503050406030204" pitchFamily="18" charset="0"/>
                                  <a:ea typeface="隶书" panose="02010509060101010101" pitchFamily="49" charset="-122"/>
                                </a:rPr>
                                <m:t>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e>
                      </m:d>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412776"/>
                <a:ext cx="8569077" cy="1872208"/>
              </a:xfrm>
              <a:prstGeom prst="rect">
                <a:avLst/>
              </a:prstGeom>
              <a:blipFill>
                <a:blip r:embed="rId2"/>
                <a:stretch>
                  <a:fillRect l="-1707" t="-5212"/>
                </a:stretch>
              </a:blipFill>
            </p:spPr>
            <p:txBody>
              <a:bodyPr/>
              <a:lstStyle/>
              <a:p>
                <a:r>
                  <a:rPr lang="zh-CN" altLang="en-US">
                    <a:noFill/>
                  </a:rPr>
                  <a:t> </a:t>
                </a:r>
              </a:p>
            </p:txBody>
          </p:sp>
        </mc:Fallback>
      </mc:AlternateContent>
      <p:pic>
        <p:nvPicPr>
          <p:cNvPr id="3" name="Picture 2"/>
          <p:cNvPicPr>
            <a:picLocks noChangeAspect="1"/>
          </p:cNvPicPr>
          <p:nvPr/>
        </p:nvPicPr>
        <p:blipFill>
          <a:blip r:embed="rId3"/>
          <a:stretch>
            <a:fillRect/>
          </a:stretch>
        </p:blipFill>
        <p:spPr>
          <a:xfrm>
            <a:off x="971600" y="3130314"/>
            <a:ext cx="6484413" cy="3591161"/>
          </a:xfrm>
          <a:prstGeom prst="rect">
            <a:avLst/>
          </a:prstGeom>
        </p:spPr>
      </p:pic>
      <p:sp>
        <p:nvSpPr>
          <p:cNvPr id="4" name="Text Placeholder 3"/>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666300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29</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412775"/>
                <a:ext cx="8569077" cy="5308699"/>
              </a:xfrm>
              <a:prstGeom prst="rect">
                <a:avLst/>
              </a:prstGeom>
            </p:spPr>
            <p:txBody>
              <a:bodyPr>
                <a:normAutofit fontScale="92500"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kumimoji="0" lang="en-US" altLang="zh-CN" sz="3000" b="0" dirty="0">
                    <a:latin typeface="Cambria Math" panose="02040503050406030204" pitchFamily="18" charset="0"/>
                    <a:ea typeface="隶书" panose="02010509060101010101" pitchFamily="49" charset="-122"/>
                  </a:rPr>
                  <a:t>j</a:t>
                </a:r>
                <a:r>
                  <a:rPr kumimoji="0" lang="zh-CN" altLang="en-US" sz="3000" b="0" dirty="0">
                    <a:latin typeface="Cambria Math" panose="02040503050406030204" pitchFamily="18" charset="0"/>
                    <a:ea typeface="隶书" panose="02010509060101010101" pitchFamily="49" charset="-122"/>
                  </a:rPr>
                  <a:t>是隐藏层节点</a:t>
                </a:r>
                <a:r>
                  <a:rPr kumimoji="0" lang="en-US" altLang="zh-CN" sz="3000" b="0" dirty="0">
                    <a:latin typeface="Cambria Math" panose="02040503050406030204" pitchFamily="18" charset="0"/>
                    <a:ea typeface="隶书" panose="02010509060101010101" pitchFamily="49" charset="-122"/>
                  </a:rPr>
                  <a:t>, k</a:t>
                </a:r>
                <a:r>
                  <a:rPr kumimoji="0" lang="zh-CN" altLang="en-US" sz="3000" b="0" dirty="0">
                    <a:latin typeface="Cambria Math" panose="02040503050406030204" pitchFamily="18" charset="0"/>
                    <a:ea typeface="隶书" panose="02010509060101010101" pitchFamily="49" charset="-122"/>
                  </a:rPr>
                  <a:t>是输出节点</a:t>
                </a:r>
                <a:endParaRPr kumimoji="0" lang="en-US" altLang="zh-CN" sz="3000" b="0" dirty="0">
                  <a:latin typeface="Cambria Math" panose="02040503050406030204" pitchFamily="18" charset="0"/>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r>
                        <a:rPr kumimoji="0" lang="zh-CN" altLang="en-US" sz="3000" b="0" i="1" smtClean="0">
                          <a:latin typeface="Cambria Math" panose="02040503050406030204" pitchFamily="18" charset="0"/>
                          <a:ea typeface="隶书" panose="02010509060101010101" pitchFamily="49" charset="-122"/>
                        </a:rPr>
                        <m:t>𝜉</m:t>
                      </m:r>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f>
                        <m:fPr>
                          <m:ctrlPr>
                            <a:rPr kumimoji="0" lang="en-US" altLang="zh-CN" sz="3000" b="0" i="1" smtClean="0">
                              <a:latin typeface="Cambria Math" panose="02040503050406030204" pitchFamily="18" charset="0"/>
                              <a:ea typeface="隶书" panose="02010509060101010101" pitchFamily="49" charset="-122"/>
                            </a:rPr>
                          </m:ctrlPr>
                        </m:fPr>
                        <m:num>
                          <m:r>
                            <a:rPr kumimoji="0" lang="en-US" altLang="zh-CN" sz="3000" b="0" i="1" smtClean="0">
                              <a:latin typeface="Cambria Math" panose="02040503050406030204" pitchFamily="18" charset="0"/>
                              <a:ea typeface="隶书" panose="02010509060101010101" pitchFamily="49" charset="-122"/>
                            </a:rPr>
                            <m:t>1</m:t>
                          </m:r>
                        </m:num>
                        <m:den>
                          <m:r>
                            <a:rPr kumimoji="0" lang="en-US" altLang="zh-CN" sz="3000" b="0" i="1" smtClean="0">
                              <a:latin typeface="Cambria Math" panose="02040503050406030204" pitchFamily="18" charset="0"/>
                              <a:ea typeface="隶书" panose="02010509060101010101" pitchFamily="49" charset="-122"/>
                            </a:rPr>
                            <m:t>2</m:t>
                          </m:r>
                        </m:den>
                      </m:f>
                      <m:nary>
                        <m:naryPr>
                          <m:chr m:val="∑"/>
                          <m:supHide m:val="on"/>
                          <m:ctrlPr>
                            <a:rPr kumimoji="0" lang="en-US" altLang="zh-CN" sz="3000" b="0" i="1" smtClean="0">
                              <a:latin typeface="Cambria Math" panose="02040503050406030204" pitchFamily="18" charset="0"/>
                              <a:ea typeface="隶书" panose="02010509060101010101" pitchFamily="49" charset="-122"/>
                            </a:rPr>
                          </m:ctrlPr>
                        </m:naryPr>
                        <m:sub>
                          <m:r>
                            <m:rPr>
                              <m:brk m:alnAt="7"/>
                            </m:rPr>
                            <a:rPr kumimoji="0" lang="en-US" altLang="zh-CN" sz="3000" b="0" i="1" smtClean="0">
                              <a:latin typeface="Cambria Math" panose="02040503050406030204" pitchFamily="18" charset="0"/>
                              <a:ea typeface="隶书" panose="02010509060101010101" pitchFamily="49" charset="-122"/>
                            </a:rPr>
                            <m:t>𝑘</m:t>
                          </m:r>
                          <m:r>
                            <a:rPr kumimoji="0" lang="en-US" altLang="zh-CN" sz="3000" b="0" i="1" smtClean="0">
                              <a:latin typeface="Cambria Math" panose="02040503050406030204" pitchFamily="18" charset="0"/>
                              <a:ea typeface="Cambria Math" panose="02040503050406030204" pitchFamily="18" charset="0"/>
                            </a:rPr>
                            <m:t>∈</m:t>
                          </m:r>
                          <m:r>
                            <a:rPr kumimoji="0" lang="en-US" altLang="zh-CN" sz="3000" b="0" i="1" smtClean="0">
                              <a:latin typeface="Cambria Math" panose="02040503050406030204" pitchFamily="18" charset="0"/>
                              <a:ea typeface="Cambria Math" panose="02040503050406030204" pitchFamily="18" charset="0"/>
                            </a:rPr>
                            <m:t>𝐶</m:t>
                          </m:r>
                        </m:sub>
                        <m:sup/>
                        <m:e>
                          <m:sSubSup>
                            <m:sSubSupPr>
                              <m:ctrlPr>
                                <a:rPr kumimoji="0" lang="en-US" altLang="zh-CN" sz="3000" b="0" i="1" smtClean="0">
                                  <a:latin typeface="Cambria Math" panose="02040503050406030204" pitchFamily="18" charset="0"/>
                                  <a:ea typeface="隶书" panose="02010509060101010101" pitchFamily="49" charset="-122"/>
                                </a:rPr>
                              </m:ctrlPr>
                            </m:sSubSupPr>
                            <m:e>
                              <m:r>
                                <a:rPr kumimoji="0" lang="en-US" altLang="zh-CN" sz="3000" b="0" i="1" smtClean="0">
                                  <a:latin typeface="Cambria Math" panose="02040503050406030204" pitchFamily="18" charset="0"/>
                                  <a:ea typeface="隶书" panose="02010509060101010101" pitchFamily="49" charset="-122"/>
                                </a:rPr>
                                <m:t>𝑒</m:t>
                              </m:r>
                            </m:e>
                            <m:sub>
                              <m:r>
                                <a:rPr kumimoji="0" lang="en-US" altLang="zh-CN" sz="3000" b="0" i="1" smtClean="0">
                                  <a:latin typeface="Cambria Math" panose="02040503050406030204" pitchFamily="18" charset="0"/>
                                  <a:ea typeface="隶书" panose="02010509060101010101" pitchFamily="49" charset="-122"/>
                                </a:rPr>
                                <m:t>𝑘</m:t>
                              </m:r>
                            </m:sub>
                            <m:sup>
                              <m:r>
                                <a:rPr kumimoji="0" lang="en-US" altLang="zh-CN" sz="3000" b="0" i="1" smtClean="0">
                                  <a:latin typeface="Cambria Math" panose="02040503050406030204" pitchFamily="18" charset="0"/>
                                  <a:ea typeface="隶书" panose="02010509060101010101" pitchFamily="49" charset="-122"/>
                                </a:rPr>
                                <m:t>2</m:t>
                              </m:r>
                            </m:sup>
                          </m:sSubSup>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e>
                      </m:nary>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f>
                        <m:fPr>
                          <m:ctrlPr>
                            <a:rPr kumimoji="0" lang="en-US" altLang="zh-CN" sz="2200" b="0" i="1" smtClean="0">
                              <a:latin typeface="Cambria Math" panose="02040503050406030204" pitchFamily="18" charset="0"/>
                              <a:ea typeface="隶书" panose="02010509060101010101" pitchFamily="49" charset="-122"/>
                            </a:rPr>
                          </m:ctrlPr>
                        </m:fPr>
                        <m:num>
                          <m:r>
                            <a:rPr kumimoji="0" lang="zh-CN" altLang="en-US" sz="2200" b="0" i="1" smtClean="0">
                              <a:latin typeface="Cambria Math" panose="02040503050406030204" pitchFamily="18" charset="0"/>
                              <a:ea typeface="隶书" panose="02010509060101010101" pitchFamily="49" charset="-122"/>
                            </a:rPr>
                            <m:t>𝜕𝜉</m:t>
                          </m:r>
                          <m:d>
                            <m:dPr>
                              <m:ctrlPr>
                                <a:rPr kumimoji="0" lang="en-US" altLang="zh-CN" sz="2200" b="0" i="1" smtClean="0">
                                  <a:latin typeface="Cambria Math" panose="02040503050406030204" pitchFamily="18" charset="0"/>
                                  <a:ea typeface="隶书" panose="02010509060101010101" pitchFamily="49" charset="-122"/>
                                </a:rPr>
                              </m:ctrlPr>
                            </m:dPr>
                            <m:e>
                              <m:r>
                                <a:rPr kumimoji="0" lang="en-US" altLang="zh-CN" sz="2200" b="0" i="1" smtClean="0">
                                  <a:latin typeface="Cambria Math" panose="02040503050406030204" pitchFamily="18" charset="0"/>
                                  <a:ea typeface="隶书" panose="02010509060101010101" pitchFamily="49" charset="-122"/>
                                </a:rPr>
                                <m:t>𝑛</m:t>
                              </m:r>
                            </m:e>
                          </m:d>
                        </m:num>
                        <m:den>
                          <m:r>
                            <a:rPr kumimoji="0" lang="zh-CN" altLang="en-US" sz="2200" b="0" i="1" smtClean="0">
                              <a:latin typeface="Cambria Math" panose="02040503050406030204" pitchFamily="18" charset="0"/>
                              <a:ea typeface="隶书" panose="02010509060101010101" pitchFamily="49" charset="-122"/>
                            </a:rPr>
                            <m:t>𝜕</m:t>
                          </m:r>
                          <m:sSub>
                            <m:sSubPr>
                              <m:ctrlPr>
                                <a:rPr kumimoji="0" lang="en-US" altLang="zh-CN" sz="2200" b="0" i="1" smtClean="0">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𝑦</m:t>
                              </m:r>
                            </m:e>
                            <m:sub>
                              <m:r>
                                <a:rPr kumimoji="0" lang="en-US" altLang="zh-CN" sz="2200" b="0" i="1" smtClean="0">
                                  <a:latin typeface="Cambria Math" panose="02040503050406030204" pitchFamily="18" charset="0"/>
                                  <a:ea typeface="隶书" panose="02010509060101010101" pitchFamily="49" charset="-122"/>
                                </a:rPr>
                                <m:t>𝑗</m:t>
                              </m:r>
                            </m:sub>
                          </m:sSub>
                          <m:d>
                            <m:dPr>
                              <m:ctrlPr>
                                <a:rPr kumimoji="0" lang="en-US" altLang="zh-CN" sz="2200" b="0" i="1" smtClean="0">
                                  <a:latin typeface="Cambria Math" panose="02040503050406030204" pitchFamily="18" charset="0"/>
                                  <a:ea typeface="隶书" panose="02010509060101010101" pitchFamily="49" charset="-122"/>
                                </a:rPr>
                              </m:ctrlPr>
                            </m:dPr>
                            <m:e>
                              <m:r>
                                <a:rPr kumimoji="0" lang="en-US" altLang="zh-CN" sz="2200" b="0" i="1" smtClean="0">
                                  <a:latin typeface="Cambria Math" panose="02040503050406030204" pitchFamily="18" charset="0"/>
                                  <a:ea typeface="隶书" panose="02010509060101010101" pitchFamily="49" charset="-122"/>
                                </a:rPr>
                                <m:t>𝑛</m:t>
                              </m:r>
                            </m:e>
                          </m:d>
                        </m:den>
                      </m:f>
                      <m:r>
                        <a:rPr kumimoji="0" lang="en-US" altLang="zh-CN" sz="2200" b="0" i="1" smtClean="0">
                          <a:latin typeface="Cambria Math" panose="02040503050406030204" pitchFamily="18" charset="0"/>
                          <a:ea typeface="隶书" panose="02010509060101010101" pitchFamily="49" charset="-122"/>
                        </a:rPr>
                        <m:t>=</m:t>
                      </m:r>
                      <m:nary>
                        <m:naryPr>
                          <m:chr m:val="∑"/>
                          <m:supHide m:val="on"/>
                          <m:ctrlPr>
                            <a:rPr kumimoji="0" lang="en-US" altLang="zh-CN" sz="2200" b="0" i="1" smtClean="0">
                              <a:latin typeface="Cambria Math" panose="02040503050406030204" pitchFamily="18" charset="0"/>
                              <a:ea typeface="隶书" panose="02010509060101010101" pitchFamily="49" charset="-122"/>
                            </a:rPr>
                          </m:ctrlPr>
                        </m:naryPr>
                        <m:sub>
                          <m:r>
                            <m:rPr>
                              <m:brk m:alnAt="7"/>
                            </m:rPr>
                            <a:rPr kumimoji="0" lang="en-US" altLang="zh-CN" sz="2200" b="0" i="1" smtClean="0">
                              <a:latin typeface="Cambria Math" panose="02040503050406030204" pitchFamily="18" charset="0"/>
                              <a:ea typeface="隶书" panose="02010509060101010101" pitchFamily="49" charset="-122"/>
                            </a:rPr>
                            <m:t>𝑘</m:t>
                          </m:r>
                        </m:sub>
                        <m:sup/>
                        <m:e>
                          <m:sSub>
                            <m:sSubPr>
                              <m:ctrlPr>
                                <a:rPr kumimoji="0" lang="en-US" altLang="zh-CN" sz="2200" b="0" i="1" smtClean="0">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𝑒</m:t>
                              </m:r>
                            </m:e>
                            <m:sub>
                              <m:r>
                                <a:rPr kumimoji="0" lang="en-US" altLang="zh-CN" sz="2200" b="0" i="1" smtClean="0">
                                  <a:latin typeface="Cambria Math" panose="02040503050406030204" pitchFamily="18" charset="0"/>
                                  <a:ea typeface="隶书" panose="02010509060101010101" pitchFamily="49" charset="-122"/>
                                </a:rPr>
                                <m:t>𝑘</m:t>
                              </m:r>
                            </m:sub>
                          </m:sSub>
                          <m:f>
                            <m:fPr>
                              <m:ctrlPr>
                                <a:rPr kumimoji="0" lang="en-US" altLang="zh-CN" sz="2200" b="0" i="1" smtClean="0">
                                  <a:latin typeface="Cambria Math" panose="02040503050406030204" pitchFamily="18" charset="0"/>
                                  <a:ea typeface="隶书" panose="02010509060101010101" pitchFamily="49" charset="-122"/>
                                </a:rPr>
                              </m:ctrlPr>
                            </m:fPr>
                            <m:num>
                              <m:r>
                                <a:rPr kumimoji="0" lang="zh-CN" altLang="en-US" sz="2200" b="0" i="1" smtClean="0">
                                  <a:latin typeface="Cambria Math" panose="02040503050406030204" pitchFamily="18" charset="0"/>
                                  <a:ea typeface="隶书" panose="02010509060101010101" pitchFamily="49" charset="-122"/>
                                </a:rPr>
                                <m:t>𝜕</m:t>
                              </m:r>
                              <m:sSub>
                                <m:sSubPr>
                                  <m:ctrlPr>
                                    <a:rPr kumimoji="0" lang="en-US" altLang="zh-CN" sz="2200" b="0" i="1" smtClean="0">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𝑒</m:t>
                                  </m:r>
                                </m:e>
                                <m:sub>
                                  <m:r>
                                    <a:rPr kumimoji="0" lang="en-US" altLang="zh-CN" sz="2200" b="0" i="1" smtClean="0">
                                      <a:latin typeface="Cambria Math" panose="02040503050406030204" pitchFamily="18" charset="0"/>
                                      <a:ea typeface="隶书" panose="02010509060101010101" pitchFamily="49" charset="-122"/>
                                    </a:rPr>
                                    <m:t>𝑘</m:t>
                                  </m:r>
                                </m:sub>
                              </m:sSub>
                              <m:d>
                                <m:dPr>
                                  <m:ctrlPr>
                                    <a:rPr kumimoji="0" lang="en-US" altLang="zh-CN" sz="2200" b="0" i="1" smtClean="0">
                                      <a:latin typeface="Cambria Math" panose="02040503050406030204" pitchFamily="18" charset="0"/>
                                      <a:ea typeface="隶书" panose="02010509060101010101" pitchFamily="49" charset="-122"/>
                                    </a:rPr>
                                  </m:ctrlPr>
                                </m:dPr>
                                <m:e>
                                  <m:r>
                                    <a:rPr kumimoji="0" lang="en-US" altLang="zh-CN" sz="2200" b="0" i="1" smtClean="0">
                                      <a:latin typeface="Cambria Math" panose="02040503050406030204" pitchFamily="18" charset="0"/>
                                      <a:ea typeface="隶书" panose="02010509060101010101" pitchFamily="49" charset="-122"/>
                                    </a:rPr>
                                    <m:t>𝑛</m:t>
                                  </m:r>
                                </m:e>
                              </m:d>
                            </m:num>
                            <m:den>
                              <m:r>
                                <a:rPr kumimoji="0" lang="zh-CN" altLang="en-US" sz="2200" b="0" i="1" smtClean="0">
                                  <a:latin typeface="Cambria Math" panose="02040503050406030204" pitchFamily="18" charset="0"/>
                                  <a:ea typeface="隶书" panose="02010509060101010101" pitchFamily="49" charset="-122"/>
                                </a:rPr>
                                <m:t>𝜕</m:t>
                              </m:r>
                              <m:sSub>
                                <m:sSubPr>
                                  <m:ctrlPr>
                                    <a:rPr kumimoji="0" lang="en-US" altLang="zh-CN" sz="2200" b="0" i="1" smtClean="0">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𝑦</m:t>
                                  </m:r>
                                </m:e>
                                <m:sub>
                                  <m:r>
                                    <a:rPr kumimoji="0" lang="en-US" altLang="zh-CN" sz="2200" b="0" i="1" smtClean="0">
                                      <a:latin typeface="Cambria Math" panose="02040503050406030204" pitchFamily="18" charset="0"/>
                                      <a:ea typeface="隶书" panose="02010509060101010101" pitchFamily="49" charset="-122"/>
                                    </a:rPr>
                                    <m:t>𝑗</m:t>
                                  </m:r>
                                </m:sub>
                              </m:sSub>
                              <m:d>
                                <m:dPr>
                                  <m:ctrlPr>
                                    <a:rPr kumimoji="0" lang="en-US" altLang="zh-CN" sz="2200" b="0" i="1" smtClean="0">
                                      <a:latin typeface="Cambria Math" panose="02040503050406030204" pitchFamily="18" charset="0"/>
                                      <a:ea typeface="隶书" panose="02010509060101010101" pitchFamily="49" charset="-122"/>
                                    </a:rPr>
                                  </m:ctrlPr>
                                </m:dPr>
                                <m:e>
                                  <m:r>
                                    <a:rPr kumimoji="0" lang="en-US" altLang="zh-CN" sz="2200" b="0" i="1" smtClean="0">
                                      <a:latin typeface="Cambria Math" panose="02040503050406030204" pitchFamily="18" charset="0"/>
                                      <a:ea typeface="隶书" panose="02010509060101010101" pitchFamily="49" charset="-122"/>
                                    </a:rPr>
                                    <m:t>𝑛</m:t>
                                  </m:r>
                                </m:e>
                              </m:d>
                            </m:den>
                          </m:f>
                        </m:e>
                      </m:nary>
                      <m:r>
                        <a:rPr kumimoji="0" lang="en-US" altLang="zh-CN" sz="2200" b="0" i="1" smtClean="0">
                          <a:latin typeface="Cambria Math" panose="02040503050406030204" pitchFamily="18" charset="0"/>
                          <a:ea typeface="隶书" panose="02010509060101010101" pitchFamily="49" charset="-122"/>
                        </a:rPr>
                        <m:t>=</m:t>
                      </m:r>
                      <m:nary>
                        <m:naryPr>
                          <m:chr m:val="∑"/>
                          <m:supHide m:val="on"/>
                          <m:ctrlPr>
                            <a:rPr kumimoji="0" lang="en-US" altLang="zh-CN" sz="2200" b="0" i="1">
                              <a:latin typeface="Cambria Math" panose="02040503050406030204" pitchFamily="18" charset="0"/>
                              <a:ea typeface="隶书" panose="02010509060101010101" pitchFamily="49" charset="-122"/>
                            </a:rPr>
                          </m:ctrlPr>
                        </m:naryPr>
                        <m:sub>
                          <m:r>
                            <m:rPr>
                              <m:brk m:alnAt="7"/>
                            </m:rPr>
                            <a:rPr kumimoji="0" lang="en-US" altLang="zh-CN" sz="2200" b="0" i="1">
                              <a:latin typeface="Cambria Math" panose="02040503050406030204" pitchFamily="18" charset="0"/>
                              <a:ea typeface="隶书" panose="02010509060101010101" pitchFamily="49" charset="-122"/>
                            </a:rPr>
                            <m:t>𝑘</m:t>
                          </m:r>
                        </m:sub>
                        <m:sup/>
                        <m:e>
                          <m:sSub>
                            <m:sSubPr>
                              <m:ctrlPr>
                                <a:rPr kumimoji="0" lang="en-US" altLang="zh-CN" sz="2200" b="0" i="1">
                                  <a:latin typeface="Cambria Math" panose="02040503050406030204" pitchFamily="18" charset="0"/>
                                  <a:ea typeface="隶书" panose="02010509060101010101" pitchFamily="49" charset="-122"/>
                                </a:rPr>
                              </m:ctrlPr>
                            </m:sSubPr>
                            <m:e>
                              <m:r>
                                <a:rPr kumimoji="0" lang="en-US" altLang="zh-CN" sz="2200" b="0" i="1">
                                  <a:latin typeface="Cambria Math" panose="02040503050406030204" pitchFamily="18" charset="0"/>
                                  <a:ea typeface="隶书" panose="02010509060101010101" pitchFamily="49" charset="-122"/>
                                </a:rPr>
                                <m:t>𝑒</m:t>
                              </m:r>
                            </m:e>
                            <m:sub>
                              <m:r>
                                <a:rPr kumimoji="0" lang="en-US" altLang="zh-CN" sz="2200" b="0" i="1">
                                  <a:latin typeface="Cambria Math" panose="02040503050406030204" pitchFamily="18" charset="0"/>
                                  <a:ea typeface="隶书" panose="02010509060101010101" pitchFamily="49" charset="-122"/>
                                </a:rPr>
                                <m:t>𝑘</m:t>
                              </m:r>
                            </m:sub>
                          </m:sSub>
                          <m:f>
                            <m:fPr>
                              <m:ctrlPr>
                                <a:rPr kumimoji="0" lang="en-US" altLang="zh-CN" sz="2200" b="0" i="1">
                                  <a:latin typeface="Cambria Math" panose="02040503050406030204" pitchFamily="18" charset="0"/>
                                  <a:ea typeface="隶书" panose="02010509060101010101" pitchFamily="49" charset="-122"/>
                                </a:rPr>
                              </m:ctrlPr>
                            </m:fPr>
                            <m:num>
                              <m:r>
                                <a:rPr kumimoji="0" lang="zh-CN" altLang="en-US" sz="2200" b="0" i="1">
                                  <a:latin typeface="Cambria Math" panose="02040503050406030204" pitchFamily="18" charset="0"/>
                                  <a:ea typeface="隶书" panose="02010509060101010101" pitchFamily="49" charset="-122"/>
                                </a:rPr>
                                <m:t>𝜕</m:t>
                              </m:r>
                              <m:sSub>
                                <m:sSubPr>
                                  <m:ctrlPr>
                                    <a:rPr kumimoji="0" lang="en-US" altLang="zh-CN" sz="2200" b="0" i="1">
                                      <a:latin typeface="Cambria Math" panose="02040503050406030204" pitchFamily="18" charset="0"/>
                                      <a:ea typeface="隶书" panose="02010509060101010101" pitchFamily="49" charset="-122"/>
                                    </a:rPr>
                                  </m:ctrlPr>
                                </m:sSubPr>
                                <m:e>
                                  <m:r>
                                    <a:rPr kumimoji="0" lang="en-US" altLang="zh-CN" sz="2200" b="0" i="1">
                                      <a:latin typeface="Cambria Math" panose="02040503050406030204" pitchFamily="18" charset="0"/>
                                      <a:ea typeface="隶书" panose="02010509060101010101" pitchFamily="49" charset="-122"/>
                                    </a:rPr>
                                    <m:t>𝑒</m:t>
                                  </m:r>
                                </m:e>
                                <m:sub>
                                  <m:r>
                                    <a:rPr kumimoji="0" lang="en-US" altLang="zh-CN" sz="2200" b="0" i="1">
                                      <a:latin typeface="Cambria Math" panose="02040503050406030204" pitchFamily="18" charset="0"/>
                                      <a:ea typeface="隶书" panose="02010509060101010101" pitchFamily="49" charset="-122"/>
                                    </a:rPr>
                                    <m:t>𝑘</m:t>
                                  </m:r>
                                </m:sub>
                              </m:sSub>
                              <m:d>
                                <m:dPr>
                                  <m:ctrlPr>
                                    <a:rPr kumimoji="0" lang="en-US" altLang="zh-CN" sz="2200" b="0" i="1">
                                      <a:latin typeface="Cambria Math" panose="02040503050406030204" pitchFamily="18" charset="0"/>
                                      <a:ea typeface="隶书" panose="02010509060101010101" pitchFamily="49" charset="-122"/>
                                    </a:rPr>
                                  </m:ctrlPr>
                                </m:dPr>
                                <m:e>
                                  <m:r>
                                    <a:rPr kumimoji="0" lang="en-US" altLang="zh-CN" sz="2200" b="0" i="1">
                                      <a:latin typeface="Cambria Math" panose="02040503050406030204" pitchFamily="18" charset="0"/>
                                      <a:ea typeface="隶书" panose="02010509060101010101" pitchFamily="49" charset="-122"/>
                                    </a:rPr>
                                    <m:t>𝑛</m:t>
                                  </m:r>
                                </m:e>
                              </m:d>
                            </m:num>
                            <m:den>
                              <m:r>
                                <a:rPr kumimoji="0" lang="zh-CN" altLang="en-US" sz="2200" b="0" i="1">
                                  <a:latin typeface="Cambria Math" panose="02040503050406030204" pitchFamily="18" charset="0"/>
                                  <a:ea typeface="隶书" panose="02010509060101010101" pitchFamily="49" charset="-122"/>
                                </a:rPr>
                                <m:t>𝜕</m:t>
                              </m:r>
                              <m:sSub>
                                <m:sSubPr>
                                  <m:ctrlPr>
                                    <a:rPr kumimoji="0" lang="en-US" altLang="zh-CN" sz="2200" b="0" i="1">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𝑣</m:t>
                                  </m:r>
                                </m:e>
                                <m:sub>
                                  <m:r>
                                    <a:rPr kumimoji="0" lang="en-US" altLang="zh-CN" sz="2200" b="0" i="1" smtClean="0">
                                      <a:latin typeface="Cambria Math" panose="02040503050406030204" pitchFamily="18" charset="0"/>
                                      <a:ea typeface="隶书" panose="02010509060101010101" pitchFamily="49" charset="-122"/>
                                    </a:rPr>
                                    <m:t>𝑘</m:t>
                                  </m:r>
                                </m:sub>
                              </m:sSub>
                              <m:d>
                                <m:dPr>
                                  <m:ctrlPr>
                                    <a:rPr kumimoji="0" lang="en-US" altLang="zh-CN" sz="2200" b="0" i="1">
                                      <a:latin typeface="Cambria Math" panose="02040503050406030204" pitchFamily="18" charset="0"/>
                                      <a:ea typeface="隶书" panose="02010509060101010101" pitchFamily="49" charset="-122"/>
                                    </a:rPr>
                                  </m:ctrlPr>
                                </m:dPr>
                                <m:e>
                                  <m:r>
                                    <a:rPr kumimoji="0" lang="en-US" altLang="zh-CN" sz="2200" b="0" i="1">
                                      <a:latin typeface="Cambria Math" panose="02040503050406030204" pitchFamily="18" charset="0"/>
                                      <a:ea typeface="隶书" panose="02010509060101010101" pitchFamily="49" charset="-122"/>
                                    </a:rPr>
                                    <m:t>𝑛</m:t>
                                  </m:r>
                                </m:e>
                              </m:d>
                            </m:den>
                          </m:f>
                          <m:f>
                            <m:fPr>
                              <m:ctrlPr>
                                <a:rPr kumimoji="0" lang="en-US" altLang="zh-CN" sz="2200" b="0" i="1">
                                  <a:latin typeface="Cambria Math" panose="02040503050406030204" pitchFamily="18" charset="0"/>
                                  <a:ea typeface="隶书" panose="02010509060101010101" pitchFamily="49" charset="-122"/>
                                </a:rPr>
                              </m:ctrlPr>
                            </m:fPr>
                            <m:num>
                              <m:r>
                                <a:rPr kumimoji="0" lang="zh-CN" altLang="en-US" sz="2200" b="0" i="1">
                                  <a:latin typeface="Cambria Math" panose="02040503050406030204" pitchFamily="18" charset="0"/>
                                  <a:ea typeface="隶书" panose="02010509060101010101" pitchFamily="49" charset="-122"/>
                                </a:rPr>
                                <m:t>𝜕</m:t>
                              </m:r>
                              <m:sSub>
                                <m:sSubPr>
                                  <m:ctrlPr>
                                    <a:rPr kumimoji="0" lang="en-US" altLang="zh-CN" sz="2200" b="0" i="1">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𝑣</m:t>
                                  </m:r>
                                </m:e>
                                <m:sub>
                                  <m:r>
                                    <a:rPr kumimoji="0" lang="en-US" altLang="zh-CN" sz="2200" b="0" i="1">
                                      <a:latin typeface="Cambria Math" panose="02040503050406030204" pitchFamily="18" charset="0"/>
                                      <a:ea typeface="隶书" panose="02010509060101010101" pitchFamily="49" charset="-122"/>
                                    </a:rPr>
                                    <m:t>𝑘</m:t>
                                  </m:r>
                                </m:sub>
                              </m:sSub>
                              <m:d>
                                <m:dPr>
                                  <m:ctrlPr>
                                    <a:rPr kumimoji="0" lang="en-US" altLang="zh-CN" sz="2200" b="0" i="1">
                                      <a:latin typeface="Cambria Math" panose="02040503050406030204" pitchFamily="18" charset="0"/>
                                      <a:ea typeface="隶书" panose="02010509060101010101" pitchFamily="49" charset="-122"/>
                                    </a:rPr>
                                  </m:ctrlPr>
                                </m:dPr>
                                <m:e>
                                  <m:r>
                                    <a:rPr kumimoji="0" lang="en-US" altLang="zh-CN" sz="2200" b="0" i="1">
                                      <a:latin typeface="Cambria Math" panose="02040503050406030204" pitchFamily="18" charset="0"/>
                                      <a:ea typeface="隶书" panose="02010509060101010101" pitchFamily="49" charset="-122"/>
                                    </a:rPr>
                                    <m:t>𝑛</m:t>
                                  </m:r>
                                </m:e>
                              </m:d>
                            </m:num>
                            <m:den>
                              <m:r>
                                <a:rPr kumimoji="0" lang="zh-CN" altLang="en-US" sz="2200" b="0" i="1">
                                  <a:latin typeface="Cambria Math" panose="02040503050406030204" pitchFamily="18" charset="0"/>
                                  <a:ea typeface="隶书" panose="02010509060101010101" pitchFamily="49" charset="-122"/>
                                </a:rPr>
                                <m:t>𝜕</m:t>
                              </m:r>
                              <m:sSub>
                                <m:sSubPr>
                                  <m:ctrlPr>
                                    <a:rPr kumimoji="0" lang="en-US" altLang="zh-CN" sz="2200" b="0" i="1">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𝑦</m:t>
                                  </m:r>
                                </m:e>
                                <m:sub>
                                  <m:r>
                                    <a:rPr kumimoji="0" lang="en-US" altLang="zh-CN" sz="2200" b="0" i="1" smtClean="0">
                                      <a:latin typeface="Cambria Math" panose="02040503050406030204" pitchFamily="18" charset="0"/>
                                      <a:ea typeface="隶书" panose="02010509060101010101" pitchFamily="49" charset="-122"/>
                                    </a:rPr>
                                    <m:t>𝑗</m:t>
                                  </m:r>
                                </m:sub>
                              </m:sSub>
                              <m:d>
                                <m:dPr>
                                  <m:ctrlPr>
                                    <a:rPr kumimoji="0" lang="en-US" altLang="zh-CN" sz="2200" b="0" i="1">
                                      <a:latin typeface="Cambria Math" panose="02040503050406030204" pitchFamily="18" charset="0"/>
                                      <a:ea typeface="隶书" panose="02010509060101010101" pitchFamily="49" charset="-122"/>
                                    </a:rPr>
                                  </m:ctrlPr>
                                </m:dPr>
                                <m:e>
                                  <m:r>
                                    <a:rPr kumimoji="0" lang="en-US" altLang="zh-CN" sz="2200" b="0" i="1">
                                      <a:latin typeface="Cambria Math" panose="02040503050406030204" pitchFamily="18" charset="0"/>
                                      <a:ea typeface="隶书" panose="02010509060101010101" pitchFamily="49" charset="-122"/>
                                    </a:rPr>
                                    <m:t>𝑛</m:t>
                                  </m:r>
                                </m:e>
                              </m:d>
                            </m:den>
                          </m:f>
                        </m:e>
                      </m:nary>
                    </m:oMath>
                  </m:oMathPara>
                </a14:m>
                <a:endParaRPr kumimoji="0" lang="en-US" altLang="zh-CN" sz="3500" b="0" dirty="0">
                  <a:latin typeface="隶书" panose="02010509060101010101" pitchFamily="49" charset="-122"/>
                  <a:ea typeface="隶书" panose="02010509060101010101" pitchFamily="49" charset="-122"/>
                </a:endParaRPr>
              </a:p>
              <a:p>
                <a:pPr marL="0" indent="0">
                  <a:buNone/>
                  <a:defRPr/>
                </a:pPr>
                <a14:m>
                  <m:oMath xmlns:m="http://schemas.openxmlformats.org/officeDocument/2006/math">
                    <m:sSub>
                      <m:sSubPr>
                        <m:ctrlPr>
                          <a:rPr kumimoji="0" lang="en-US" altLang="zh-CN" sz="2200" b="0" i="1" smtClean="0">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𝑒</m:t>
                        </m:r>
                      </m:e>
                      <m:sub>
                        <m:r>
                          <a:rPr kumimoji="0" lang="en-US" altLang="zh-CN" sz="2200" b="0" i="1" smtClean="0">
                            <a:latin typeface="Cambria Math" panose="02040503050406030204" pitchFamily="18" charset="0"/>
                            <a:ea typeface="隶书" panose="02010509060101010101" pitchFamily="49" charset="-122"/>
                          </a:rPr>
                          <m:t>𝑘</m:t>
                        </m:r>
                      </m:sub>
                    </m:sSub>
                    <m:d>
                      <m:dPr>
                        <m:ctrlPr>
                          <a:rPr kumimoji="0" lang="en-US" altLang="zh-CN" sz="2200" b="0" i="1" smtClean="0">
                            <a:latin typeface="Cambria Math" panose="02040503050406030204" pitchFamily="18" charset="0"/>
                            <a:ea typeface="隶书" panose="02010509060101010101" pitchFamily="49" charset="-122"/>
                          </a:rPr>
                        </m:ctrlPr>
                      </m:dPr>
                      <m:e>
                        <m:r>
                          <a:rPr kumimoji="0" lang="en-US" altLang="zh-CN" sz="2200" b="0" i="1" smtClean="0">
                            <a:latin typeface="Cambria Math" panose="02040503050406030204" pitchFamily="18" charset="0"/>
                            <a:ea typeface="隶书" panose="02010509060101010101" pitchFamily="49" charset="-122"/>
                          </a:rPr>
                          <m:t>𝑛</m:t>
                        </m:r>
                      </m:e>
                    </m:d>
                    <m:r>
                      <a:rPr kumimoji="0" lang="en-US" altLang="zh-CN" sz="2200" b="0" i="1" smtClean="0">
                        <a:latin typeface="Cambria Math" panose="02040503050406030204" pitchFamily="18" charset="0"/>
                        <a:ea typeface="隶书" panose="02010509060101010101" pitchFamily="49" charset="-122"/>
                      </a:rPr>
                      <m:t>=</m:t>
                    </m:r>
                    <m:sSub>
                      <m:sSubPr>
                        <m:ctrlPr>
                          <a:rPr kumimoji="0" lang="en-US" altLang="zh-CN" sz="2200" b="0" i="1" smtClean="0">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𝑑</m:t>
                        </m:r>
                      </m:e>
                      <m:sub>
                        <m:r>
                          <a:rPr kumimoji="0" lang="en-US" altLang="zh-CN" sz="2200" b="0" i="1" smtClean="0">
                            <a:latin typeface="Cambria Math" panose="02040503050406030204" pitchFamily="18" charset="0"/>
                            <a:ea typeface="隶书" panose="02010509060101010101" pitchFamily="49" charset="-122"/>
                          </a:rPr>
                          <m:t>𝑘</m:t>
                        </m:r>
                      </m:sub>
                    </m:sSub>
                    <m:d>
                      <m:dPr>
                        <m:ctrlPr>
                          <a:rPr kumimoji="0" lang="en-US" altLang="zh-CN" sz="2200" b="0" i="1" smtClean="0">
                            <a:latin typeface="Cambria Math" panose="02040503050406030204" pitchFamily="18" charset="0"/>
                            <a:ea typeface="隶书" panose="02010509060101010101" pitchFamily="49" charset="-122"/>
                          </a:rPr>
                        </m:ctrlPr>
                      </m:dPr>
                      <m:e>
                        <m:r>
                          <a:rPr kumimoji="0" lang="en-US" altLang="zh-CN" sz="2200" b="0" i="1" smtClean="0">
                            <a:latin typeface="Cambria Math" panose="02040503050406030204" pitchFamily="18" charset="0"/>
                            <a:ea typeface="隶书" panose="02010509060101010101" pitchFamily="49" charset="-122"/>
                          </a:rPr>
                          <m:t>𝑛</m:t>
                        </m:r>
                      </m:e>
                    </m:d>
                    <m:r>
                      <a:rPr kumimoji="0" lang="en-US" altLang="zh-CN" sz="2200" b="0" i="1" smtClean="0">
                        <a:latin typeface="Cambria Math" panose="02040503050406030204" pitchFamily="18" charset="0"/>
                        <a:ea typeface="隶书" panose="02010509060101010101" pitchFamily="49" charset="-122"/>
                      </a:rPr>
                      <m:t>−</m:t>
                    </m:r>
                    <m:sSub>
                      <m:sSubPr>
                        <m:ctrlPr>
                          <a:rPr kumimoji="0" lang="en-US" altLang="zh-CN" sz="2200" b="0" i="1" smtClean="0">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𝑦</m:t>
                        </m:r>
                      </m:e>
                      <m:sub>
                        <m:r>
                          <a:rPr kumimoji="0" lang="en-US" altLang="zh-CN" sz="2200" b="0" i="1" smtClean="0">
                            <a:latin typeface="Cambria Math" panose="02040503050406030204" pitchFamily="18" charset="0"/>
                            <a:ea typeface="隶书" panose="02010509060101010101" pitchFamily="49" charset="-122"/>
                          </a:rPr>
                          <m:t>𝑘</m:t>
                        </m:r>
                      </m:sub>
                    </m:sSub>
                    <m:d>
                      <m:dPr>
                        <m:ctrlPr>
                          <a:rPr kumimoji="0" lang="en-US" altLang="zh-CN" sz="2200" b="0" i="1" smtClean="0">
                            <a:latin typeface="Cambria Math" panose="02040503050406030204" pitchFamily="18" charset="0"/>
                            <a:ea typeface="隶书" panose="02010509060101010101" pitchFamily="49" charset="-122"/>
                          </a:rPr>
                        </m:ctrlPr>
                      </m:dPr>
                      <m:e>
                        <m:r>
                          <a:rPr kumimoji="0" lang="en-US" altLang="zh-CN" sz="2200" b="0" i="1" smtClean="0">
                            <a:latin typeface="Cambria Math" panose="02040503050406030204" pitchFamily="18" charset="0"/>
                            <a:ea typeface="隶书" panose="02010509060101010101" pitchFamily="49" charset="-122"/>
                          </a:rPr>
                          <m:t>𝑛</m:t>
                        </m:r>
                      </m:e>
                    </m:d>
                    <m:r>
                      <a:rPr kumimoji="0" lang="en-US" altLang="zh-CN" sz="2200" b="0" i="1" smtClean="0">
                        <a:latin typeface="Cambria Math" panose="02040503050406030204" pitchFamily="18" charset="0"/>
                        <a:ea typeface="隶书" panose="02010509060101010101" pitchFamily="49" charset="-122"/>
                      </a:rPr>
                      <m:t>=</m:t>
                    </m:r>
                    <m:sSub>
                      <m:sSubPr>
                        <m:ctrlPr>
                          <a:rPr kumimoji="0" lang="en-US" altLang="zh-CN" sz="2200" b="0" i="1">
                            <a:latin typeface="Cambria Math" panose="02040503050406030204" pitchFamily="18" charset="0"/>
                            <a:ea typeface="隶书" panose="02010509060101010101" pitchFamily="49" charset="-122"/>
                          </a:rPr>
                        </m:ctrlPr>
                      </m:sSubPr>
                      <m:e>
                        <m:r>
                          <a:rPr kumimoji="0" lang="en-US" altLang="zh-CN" sz="2200" b="0" i="1">
                            <a:latin typeface="Cambria Math" panose="02040503050406030204" pitchFamily="18" charset="0"/>
                            <a:ea typeface="隶书" panose="02010509060101010101" pitchFamily="49" charset="-122"/>
                          </a:rPr>
                          <m:t>𝑑</m:t>
                        </m:r>
                      </m:e>
                      <m:sub>
                        <m:r>
                          <a:rPr kumimoji="0" lang="en-US" altLang="zh-CN" sz="2200" b="0" i="1">
                            <a:latin typeface="Cambria Math" panose="02040503050406030204" pitchFamily="18" charset="0"/>
                            <a:ea typeface="隶书" panose="02010509060101010101" pitchFamily="49" charset="-122"/>
                          </a:rPr>
                          <m:t>𝑘</m:t>
                        </m:r>
                      </m:sub>
                    </m:sSub>
                    <m:d>
                      <m:dPr>
                        <m:ctrlPr>
                          <a:rPr kumimoji="0" lang="en-US" altLang="zh-CN" sz="2200" b="0" i="1">
                            <a:latin typeface="Cambria Math" panose="02040503050406030204" pitchFamily="18" charset="0"/>
                            <a:ea typeface="隶书" panose="02010509060101010101" pitchFamily="49" charset="-122"/>
                          </a:rPr>
                        </m:ctrlPr>
                      </m:dPr>
                      <m:e>
                        <m:r>
                          <a:rPr kumimoji="0" lang="en-US" altLang="zh-CN" sz="2200" b="0" i="1">
                            <a:latin typeface="Cambria Math" panose="02040503050406030204" pitchFamily="18" charset="0"/>
                            <a:ea typeface="隶书" panose="02010509060101010101" pitchFamily="49" charset="-122"/>
                          </a:rPr>
                          <m:t>𝑛</m:t>
                        </m:r>
                      </m:e>
                    </m:d>
                    <m:r>
                      <a:rPr kumimoji="0" lang="en-US" altLang="zh-CN" sz="2200" b="0" i="1" smtClean="0">
                        <a:latin typeface="Cambria Math" panose="02040503050406030204" pitchFamily="18" charset="0"/>
                        <a:ea typeface="隶书" panose="02010509060101010101" pitchFamily="49" charset="-122"/>
                      </a:rPr>
                      <m:t>−</m:t>
                    </m:r>
                    <m:sSub>
                      <m:sSubPr>
                        <m:ctrlPr>
                          <a:rPr kumimoji="0" lang="en-US" altLang="zh-CN" sz="2200" b="0" i="1" smtClean="0">
                            <a:latin typeface="Cambria Math" panose="02040503050406030204" pitchFamily="18" charset="0"/>
                            <a:ea typeface="隶书" panose="02010509060101010101" pitchFamily="49" charset="-122"/>
                          </a:rPr>
                        </m:ctrlPr>
                      </m:sSubPr>
                      <m:e>
                        <m:r>
                          <a:rPr kumimoji="0" lang="zh-CN" altLang="en-US" sz="2200" b="0" i="1" smtClean="0">
                            <a:latin typeface="Cambria Math" panose="02040503050406030204" pitchFamily="18" charset="0"/>
                            <a:ea typeface="隶书" panose="02010509060101010101" pitchFamily="49" charset="-122"/>
                          </a:rPr>
                          <m:t>𝜑</m:t>
                        </m:r>
                      </m:e>
                      <m:sub>
                        <m:r>
                          <a:rPr kumimoji="0" lang="en-US" altLang="zh-CN" sz="2200" b="0" i="1" smtClean="0">
                            <a:latin typeface="Cambria Math" panose="02040503050406030204" pitchFamily="18" charset="0"/>
                            <a:ea typeface="隶书" panose="02010509060101010101" pitchFamily="49" charset="-122"/>
                          </a:rPr>
                          <m:t>𝑘</m:t>
                        </m:r>
                      </m:sub>
                    </m:sSub>
                    <m:d>
                      <m:dPr>
                        <m:ctrlPr>
                          <a:rPr kumimoji="0" lang="en-US" altLang="zh-CN" sz="2200" b="0" i="1" smtClean="0">
                            <a:latin typeface="Cambria Math" panose="02040503050406030204" pitchFamily="18" charset="0"/>
                            <a:ea typeface="隶书" panose="02010509060101010101" pitchFamily="49" charset="-122"/>
                          </a:rPr>
                        </m:ctrlPr>
                      </m:dPr>
                      <m:e>
                        <m:sSub>
                          <m:sSubPr>
                            <m:ctrlPr>
                              <a:rPr kumimoji="0" lang="en-US" altLang="zh-CN" sz="2200" b="0" i="1" smtClean="0">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𝑣</m:t>
                            </m:r>
                          </m:e>
                          <m:sub>
                            <m:r>
                              <a:rPr kumimoji="0" lang="en-US" altLang="zh-CN" sz="2200" b="0" i="1" smtClean="0">
                                <a:latin typeface="Cambria Math" panose="02040503050406030204" pitchFamily="18" charset="0"/>
                                <a:ea typeface="隶书" panose="02010509060101010101" pitchFamily="49" charset="-122"/>
                              </a:rPr>
                              <m:t>𝑘</m:t>
                            </m:r>
                          </m:sub>
                        </m:sSub>
                        <m:d>
                          <m:dPr>
                            <m:ctrlPr>
                              <a:rPr kumimoji="0" lang="en-US" altLang="zh-CN" sz="2200" b="0" i="1" smtClean="0">
                                <a:latin typeface="Cambria Math" panose="02040503050406030204" pitchFamily="18" charset="0"/>
                                <a:ea typeface="隶书" panose="02010509060101010101" pitchFamily="49" charset="-122"/>
                              </a:rPr>
                            </m:ctrlPr>
                          </m:dPr>
                          <m:e>
                            <m:r>
                              <a:rPr kumimoji="0" lang="en-US" altLang="zh-CN" sz="2200" b="0" i="1" smtClean="0">
                                <a:latin typeface="Cambria Math" panose="02040503050406030204" pitchFamily="18" charset="0"/>
                                <a:ea typeface="隶书" panose="02010509060101010101" pitchFamily="49" charset="-122"/>
                              </a:rPr>
                              <m:t>𝑛</m:t>
                            </m:r>
                          </m:e>
                        </m:d>
                      </m:e>
                    </m:d>
                  </m:oMath>
                </a14:m>
                <a:r>
                  <a:rPr kumimoji="0" lang="en-US" altLang="zh-CN" sz="2200" b="0" dirty="0">
                    <a:latin typeface="隶书" panose="02010509060101010101" pitchFamily="49" charset="-122"/>
                    <a:ea typeface="隶书" panose="02010509060101010101" pitchFamily="49" charset="-122"/>
                  </a:rPr>
                  <a:t>    </a:t>
                </a:r>
                <a14:m>
                  <m:oMath xmlns:m="http://schemas.openxmlformats.org/officeDocument/2006/math">
                    <m:f>
                      <m:fPr>
                        <m:ctrlPr>
                          <a:rPr kumimoji="0" lang="en-US" altLang="zh-CN" sz="2200" b="0" i="1">
                            <a:latin typeface="Cambria Math" panose="02040503050406030204" pitchFamily="18" charset="0"/>
                            <a:ea typeface="隶书" panose="02010509060101010101" pitchFamily="49" charset="-122"/>
                          </a:rPr>
                        </m:ctrlPr>
                      </m:fPr>
                      <m:num>
                        <m:r>
                          <a:rPr kumimoji="0" lang="zh-CN" altLang="en-US" sz="2200" b="0" i="1">
                            <a:latin typeface="Cambria Math" panose="02040503050406030204" pitchFamily="18" charset="0"/>
                            <a:ea typeface="隶书" panose="02010509060101010101" pitchFamily="49" charset="-122"/>
                          </a:rPr>
                          <m:t>𝜕</m:t>
                        </m:r>
                        <m:sSub>
                          <m:sSubPr>
                            <m:ctrlPr>
                              <a:rPr kumimoji="0" lang="en-US" altLang="zh-CN" sz="2200" b="0" i="1">
                                <a:latin typeface="Cambria Math" panose="02040503050406030204" pitchFamily="18" charset="0"/>
                                <a:ea typeface="隶书" panose="02010509060101010101" pitchFamily="49" charset="-122"/>
                              </a:rPr>
                            </m:ctrlPr>
                          </m:sSubPr>
                          <m:e>
                            <m:r>
                              <a:rPr kumimoji="0" lang="en-US" altLang="zh-CN" sz="2200" b="0" i="1">
                                <a:latin typeface="Cambria Math" panose="02040503050406030204" pitchFamily="18" charset="0"/>
                                <a:ea typeface="隶书" panose="02010509060101010101" pitchFamily="49" charset="-122"/>
                              </a:rPr>
                              <m:t>𝑒</m:t>
                            </m:r>
                          </m:e>
                          <m:sub>
                            <m:r>
                              <a:rPr kumimoji="0" lang="en-US" altLang="zh-CN" sz="2200" b="0" i="1">
                                <a:latin typeface="Cambria Math" panose="02040503050406030204" pitchFamily="18" charset="0"/>
                                <a:ea typeface="隶书" panose="02010509060101010101" pitchFamily="49" charset="-122"/>
                              </a:rPr>
                              <m:t>𝑘</m:t>
                            </m:r>
                          </m:sub>
                        </m:sSub>
                        <m:d>
                          <m:dPr>
                            <m:ctrlPr>
                              <a:rPr kumimoji="0" lang="en-US" altLang="zh-CN" sz="2200" b="0" i="1">
                                <a:latin typeface="Cambria Math" panose="02040503050406030204" pitchFamily="18" charset="0"/>
                                <a:ea typeface="隶书" panose="02010509060101010101" pitchFamily="49" charset="-122"/>
                              </a:rPr>
                            </m:ctrlPr>
                          </m:dPr>
                          <m:e>
                            <m:r>
                              <a:rPr kumimoji="0" lang="en-US" altLang="zh-CN" sz="2200" b="0" i="1">
                                <a:latin typeface="Cambria Math" panose="02040503050406030204" pitchFamily="18" charset="0"/>
                                <a:ea typeface="隶书" panose="02010509060101010101" pitchFamily="49" charset="-122"/>
                              </a:rPr>
                              <m:t>𝑛</m:t>
                            </m:r>
                          </m:e>
                        </m:d>
                      </m:num>
                      <m:den>
                        <m:r>
                          <a:rPr kumimoji="0" lang="zh-CN" altLang="en-US" sz="2200" b="0" i="1">
                            <a:latin typeface="Cambria Math" panose="02040503050406030204" pitchFamily="18" charset="0"/>
                            <a:ea typeface="隶书" panose="02010509060101010101" pitchFamily="49" charset="-122"/>
                          </a:rPr>
                          <m:t>𝜕</m:t>
                        </m:r>
                        <m:sSub>
                          <m:sSubPr>
                            <m:ctrlPr>
                              <a:rPr kumimoji="0" lang="en-US" altLang="zh-CN" sz="2200" b="0" i="1">
                                <a:latin typeface="Cambria Math" panose="02040503050406030204" pitchFamily="18" charset="0"/>
                                <a:ea typeface="隶书" panose="02010509060101010101" pitchFamily="49" charset="-122"/>
                              </a:rPr>
                            </m:ctrlPr>
                          </m:sSubPr>
                          <m:e>
                            <m:r>
                              <a:rPr kumimoji="0" lang="en-US" altLang="zh-CN" sz="2200" b="0" i="1">
                                <a:latin typeface="Cambria Math" panose="02040503050406030204" pitchFamily="18" charset="0"/>
                                <a:ea typeface="隶书" panose="02010509060101010101" pitchFamily="49" charset="-122"/>
                              </a:rPr>
                              <m:t>𝑣</m:t>
                            </m:r>
                          </m:e>
                          <m:sub>
                            <m:r>
                              <a:rPr kumimoji="0" lang="en-US" altLang="zh-CN" sz="2200" b="0" i="1">
                                <a:latin typeface="Cambria Math" panose="02040503050406030204" pitchFamily="18" charset="0"/>
                                <a:ea typeface="隶书" panose="02010509060101010101" pitchFamily="49" charset="-122"/>
                              </a:rPr>
                              <m:t>𝑘</m:t>
                            </m:r>
                          </m:sub>
                        </m:sSub>
                        <m:d>
                          <m:dPr>
                            <m:ctrlPr>
                              <a:rPr kumimoji="0" lang="en-US" altLang="zh-CN" sz="2200" b="0" i="1">
                                <a:latin typeface="Cambria Math" panose="02040503050406030204" pitchFamily="18" charset="0"/>
                                <a:ea typeface="隶书" panose="02010509060101010101" pitchFamily="49" charset="-122"/>
                              </a:rPr>
                            </m:ctrlPr>
                          </m:dPr>
                          <m:e>
                            <m:r>
                              <a:rPr kumimoji="0" lang="en-US" altLang="zh-CN" sz="2200" b="0" i="1">
                                <a:latin typeface="Cambria Math" panose="02040503050406030204" pitchFamily="18" charset="0"/>
                                <a:ea typeface="隶书" panose="02010509060101010101" pitchFamily="49" charset="-122"/>
                              </a:rPr>
                              <m:t>𝑛</m:t>
                            </m:r>
                          </m:e>
                        </m:d>
                      </m:den>
                    </m:f>
                    <m:r>
                      <a:rPr kumimoji="0" lang="en-US" altLang="zh-CN" sz="2200" b="0" i="1" smtClean="0">
                        <a:latin typeface="Cambria Math" panose="02040503050406030204" pitchFamily="18" charset="0"/>
                        <a:ea typeface="隶书" panose="02010509060101010101" pitchFamily="49" charset="-122"/>
                      </a:rPr>
                      <m:t>=−</m:t>
                    </m:r>
                    <m:sSubSup>
                      <m:sSubSupPr>
                        <m:ctrlPr>
                          <a:rPr kumimoji="0" lang="en-US" altLang="zh-CN" sz="2200" b="0" i="1" smtClean="0">
                            <a:latin typeface="Cambria Math" panose="02040503050406030204" pitchFamily="18" charset="0"/>
                            <a:ea typeface="隶书" panose="02010509060101010101" pitchFamily="49" charset="-122"/>
                          </a:rPr>
                        </m:ctrlPr>
                      </m:sSubSupPr>
                      <m:e>
                        <m:r>
                          <a:rPr kumimoji="0" lang="zh-CN" altLang="en-US" sz="2200" b="0" i="1" smtClean="0">
                            <a:latin typeface="Cambria Math" panose="02040503050406030204" pitchFamily="18" charset="0"/>
                            <a:ea typeface="隶书" panose="02010509060101010101" pitchFamily="49" charset="-122"/>
                          </a:rPr>
                          <m:t>𝜑</m:t>
                        </m:r>
                      </m:e>
                      <m:sub>
                        <m:r>
                          <a:rPr kumimoji="0" lang="en-US" altLang="zh-CN" sz="2200" b="0" i="1" smtClean="0">
                            <a:latin typeface="Cambria Math" panose="02040503050406030204" pitchFamily="18" charset="0"/>
                            <a:ea typeface="隶书" panose="02010509060101010101" pitchFamily="49" charset="-122"/>
                          </a:rPr>
                          <m:t>𝑘</m:t>
                        </m:r>
                      </m:sub>
                      <m:sup>
                        <m:r>
                          <a:rPr kumimoji="0" lang="en-US" altLang="zh-CN" sz="2200" b="0" i="1" smtClean="0">
                            <a:latin typeface="Cambria Math" panose="02040503050406030204" pitchFamily="18" charset="0"/>
                            <a:ea typeface="隶书" panose="02010509060101010101" pitchFamily="49" charset="-122"/>
                          </a:rPr>
                          <m:t>′</m:t>
                        </m:r>
                      </m:sup>
                    </m:sSubSup>
                    <m:d>
                      <m:dPr>
                        <m:ctrlPr>
                          <a:rPr kumimoji="0" lang="en-US" altLang="zh-CN" sz="2200" b="0" i="1">
                            <a:latin typeface="Cambria Math" panose="02040503050406030204" pitchFamily="18" charset="0"/>
                            <a:ea typeface="隶书" panose="02010509060101010101" pitchFamily="49" charset="-122"/>
                          </a:rPr>
                        </m:ctrlPr>
                      </m:dPr>
                      <m:e>
                        <m:sSub>
                          <m:sSubPr>
                            <m:ctrlPr>
                              <a:rPr kumimoji="0" lang="en-US" altLang="zh-CN" sz="2200" b="0" i="1">
                                <a:latin typeface="Cambria Math" panose="02040503050406030204" pitchFamily="18" charset="0"/>
                                <a:ea typeface="隶书" panose="02010509060101010101" pitchFamily="49" charset="-122"/>
                              </a:rPr>
                            </m:ctrlPr>
                          </m:sSubPr>
                          <m:e>
                            <m:r>
                              <a:rPr kumimoji="0" lang="en-US" altLang="zh-CN" sz="2200" b="0" i="1">
                                <a:latin typeface="Cambria Math" panose="02040503050406030204" pitchFamily="18" charset="0"/>
                                <a:ea typeface="隶书" panose="02010509060101010101" pitchFamily="49" charset="-122"/>
                              </a:rPr>
                              <m:t>𝑣</m:t>
                            </m:r>
                          </m:e>
                          <m:sub>
                            <m:r>
                              <a:rPr kumimoji="0" lang="en-US" altLang="zh-CN" sz="2200" b="0" i="1">
                                <a:latin typeface="Cambria Math" panose="02040503050406030204" pitchFamily="18" charset="0"/>
                                <a:ea typeface="隶书" panose="02010509060101010101" pitchFamily="49" charset="-122"/>
                              </a:rPr>
                              <m:t>𝑘</m:t>
                            </m:r>
                          </m:sub>
                        </m:sSub>
                        <m:d>
                          <m:dPr>
                            <m:ctrlPr>
                              <a:rPr kumimoji="0" lang="en-US" altLang="zh-CN" sz="2200" b="0" i="1">
                                <a:latin typeface="Cambria Math" panose="02040503050406030204" pitchFamily="18" charset="0"/>
                                <a:ea typeface="隶书" panose="02010509060101010101" pitchFamily="49" charset="-122"/>
                              </a:rPr>
                            </m:ctrlPr>
                          </m:dPr>
                          <m:e>
                            <m:r>
                              <a:rPr kumimoji="0" lang="en-US" altLang="zh-CN" sz="2200" b="0" i="1">
                                <a:latin typeface="Cambria Math" panose="02040503050406030204" pitchFamily="18" charset="0"/>
                                <a:ea typeface="隶书" panose="02010509060101010101" pitchFamily="49" charset="-122"/>
                              </a:rPr>
                              <m:t>𝑛</m:t>
                            </m:r>
                          </m:e>
                        </m:d>
                      </m:e>
                    </m:d>
                  </m:oMath>
                </a14:m>
                <a:endParaRPr kumimoji="0" lang="en-US" altLang="zh-CN" sz="3500" b="0" dirty="0">
                  <a:latin typeface="隶书" panose="02010509060101010101" pitchFamily="49" charset="-122"/>
                  <a:ea typeface="隶书" panose="02010509060101010101" pitchFamily="49" charset="-122"/>
                </a:endParaRPr>
              </a:p>
              <a:p>
                <a:pPr marL="0" indent="0">
                  <a:buNone/>
                  <a:defRPr/>
                </a:pPr>
                <a14:m>
                  <m:oMath xmlns:m="http://schemas.openxmlformats.org/officeDocument/2006/math">
                    <m:sSub>
                      <m:sSubPr>
                        <m:ctrlPr>
                          <a:rPr kumimoji="0" lang="en-US" altLang="zh-CN" sz="2200" b="0" i="1" smtClean="0">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𝑣</m:t>
                        </m:r>
                      </m:e>
                      <m:sub>
                        <m:r>
                          <a:rPr kumimoji="0" lang="en-US" altLang="zh-CN" sz="2200" b="0" i="1" smtClean="0">
                            <a:latin typeface="Cambria Math" panose="02040503050406030204" pitchFamily="18" charset="0"/>
                            <a:ea typeface="隶书" panose="02010509060101010101" pitchFamily="49" charset="-122"/>
                          </a:rPr>
                          <m:t>𝑘</m:t>
                        </m:r>
                      </m:sub>
                    </m:sSub>
                    <m:d>
                      <m:dPr>
                        <m:ctrlPr>
                          <a:rPr kumimoji="0" lang="en-US" altLang="zh-CN" sz="2200" b="0" i="1" smtClean="0">
                            <a:latin typeface="Cambria Math" panose="02040503050406030204" pitchFamily="18" charset="0"/>
                            <a:ea typeface="隶书" panose="02010509060101010101" pitchFamily="49" charset="-122"/>
                          </a:rPr>
                        </m:ctrlPr>
                      </m:dPr>
                      <m:e>
                        <m:r>
                          <a:rPr kumimoji="0" lang="en-US" altLang="zh-CN" sz="2200" b="0" i="1" smtClean="0">
                            <a:latin typeface="Cambria Math" panose="02040503050406030204" pitchFamily="18" charset="0"/>
                            <a:ea typeface="隶书" panose="02010509060101010101" pitchFamily="49" charset="-122"/>
                          </a:rPr>
                          <m:t>𝑛</m:t>
                        </m:r>
                      </m:e>
                    </m:d>
                    <m:r>
                      <a:rPr kumimoji="0" lang="en-US" altLang="zh-CN" sz="2200" b="0" i="1" smtClean="0">
                        <a:latin typeface="Cambria Math" panose="02040503050406030204" pitchFamily="18" charset="0"/>
                        <a:ea typeface="隶书" panose="02010509060101010101" pitchFamily="49" charset="-122"/>
                      </a:rPr>
                      <m:t>=</m:t>
                    </m:r>
                    <m:nary>
                      <m:naryPr>
                        <m:chr m:val="∑"/>
                        <m:limLoc m:val="subSup"/>
                        <m:ctrlPr>
                          <a:rPr kumimoji="0" lang="en-US" altLang="zh-CN" sz="2200" b="0" i="1" smtClean="0">
                            <a:latin typeface="Cambria Math" panose="02040503050406030204" pitchFamily="18" charset="0"/>
                            <a:ea typeface="隶书" panose="02010509060101010101" pitchFamily="49" charset="-122"/>
                          </a:rPr>
                        </m:ctrlPr>
                      </m:naryPr>
                      <m:sub>
                        <m:r>
                          <m:rPr>
                            <m:brk m:alnAt="25"/>
                          </m:rPr>
                          <a:rPr kumimoji="0" lang="en-US" altLang="zh-CN" sz="2200" b="0" i="1" smtClean="0">
                            <a:latin typeface="Cambria Math" panose="02040503050406030204" pitchFamily="18" charset="0"/>
                            <a:ea typeface="隶书" panose="02010509060101010101" pitchFamily="49" charset="-122"/>
                          </a:rPr>
                          <m:t>𝑗</m:t>
                        </m:r>
                        <m:r>
                          <a:rPr kumimoji="0" lang="en-US" altLang="zh-CN" sz="2200" b="0" i="1" smtClean="0">
                            <a:latin typeface="Cambria Math" panose="02040503050406030204" pitchFamily="18" charset="0"/>
                            <a:ea typeface="隶书" panose="02010509060101010101" pitchFamily="49" charset="-122"/>
                          </a:rPr>
                          <m:t>=0</m:t>
                        </m:r>
                      </m:sub>
                      <m:sup>
                        <m:r>
                          <a:rPr kumimoji="0" lang="en-US" altLang="zh-CN" sz="2200" b="0" i="1" smtClean="0">
                            <a:latin typeface="Cambria Math" panose="02040503050406030204" pitchFamily="18" charset="0"/>
                            <a:ea typeface="隶书" panose="02010509060101010101" pitchFamily="49" charset="-122"/>
                          </a:rPr>
                          <m:t>𝑚</m:t>
                        </m:r>
                      </m:sup>
                      <m:e>
                        <m:sSub>
                          <m:sSubPr>
                            <m:ctrlPr>
                              <a:rPr kumimoji="0" lang="en-US" altLang="zh-CN" sz="2200" b="0" i="1" smtClean="0">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𝑤</m:t>
                            </m:r>
                          </m:e>
                          <m:sub>
                            <m:r>
                              <a:rPr kumimoji="0" lang="en-US" altLang="zh-CN" sz="2200" b="0" i="1" smtClean="0">
                                <a:latin typeface="Cambria Math" panose="02040503050406030204" pitchFamily="18" charset="0"/>
                                <a:ea typeface="隶书" panose="02010509060101010101" pitchFamily="49" charset="-122"/>
                              </a:rPr>
                              <m:t>𝑘𝑗</m:t>
                            </m:r>
                          </m:sub>
                        </m:sSub>
                        <m:d>
                          <m:dPr>
                            <m:ctrlPr>
                              <a:rPr kumimoji="0" lang="en-US" altLang="zh-CN" sz="2200" b="0" i="1" smtClean="0">
                                <a:latin typeface="Cambria Math" panose="02040503050406030204" pitchFamily="18" charset="0"/>
                                <a:ea typeface="隶书" panose="02010509060101010101" pitchFamily="49" charset="-122"/>
                              </a:rPr>
                            </m:ctrlPr>
                          </m:dPr>
                          <m:e>
                            <m:r>
                              <a:rPr kumimoji="0" lang="en-US" altLang="zh-CN" sz="2200" b="0" i="1" smtClean="0">
                                <a:latin typeface="Cambria Math" panose="02040503050406030204" pitchFamily="18" charset="0"/>
                                <a:ea typeface="隶书" panose="02010509060101010101" pitchFamily="49" charset="-122"/>
                              </a:rPr>
                              <m:t>𝑛</m:t>
                            </m:r>
                          </m:e>
                        </m:d>
                        <m:sSub>
                          <m:sSubPr>
                            <m:ctrlPr>
                              <a:rPr kumimoji="0" lang="en-US" altLang="zh-CN" sz="2200" b="0" i="1" smtClean="0">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𝑦</m:t>
                            </m:r>
                          </m:e>
                          <m:sub>
                            <m:r>
                              <a:rPr kumimoji="0" lang="en-US" altLang="zh-CN" sz="2200" b="0" i="1" smtClean="0">
                                <a:latin typeface="Cambria Math" panose="02040503050406030204" pitchFamily="18" charset="0"/>
                                <a:ea typeface="隶书" panose="02010509060101010101" pitchFamily="49" charset="-122"/>
                              </a:rPr>
                              <m:t>𝑗</m:t>
                            </m:r>
                          </m:sub>
                        </m:sSub>
                        <m:d>
                          <m:dPr>
                            <m:ctrlPr>
                              <a:rPr kumimoji="0" lang="en-US" altLang="zh-CN" sz="2200" b="0" i="1" smtClean="0">
                                <a:latin typeface="Cambria Math" panose="02040503050406030204" pitchFamily="18" charset="0"/>
                                <a:ea typeface="隶书" panose="02010509060101010101" pitchFamily="49" charset="-122"/>
                              </a:rPr>
                            </m:ctrlPr>
                          </m:dPr>
                          <m:e>
                            <m:r>
                              <a:rPr kumimoji="0" lang="en-US" altLang="zh-CN" sz="2200" b="0" i="1" smtClean="0">
                                <a:latin typeface="Cambria Math" panose="02040503050406030204" pitchFamily="18" charset="0"/>
                                <a:ea typeface="隶书" panose="02010509060101010101" pitchFamily="49" charset="-122"/>
                              </a:rPr>
                              <m:t>𝑛</m:t>
                            </m:r>
                          </m:e>
                        </m:d>
                      </m:e>
                    </m:nary>
                  </m:oMath>
                </a14:m>
                <a:r>
                  <a:rPr kumimoji="0" lang="en-US" altLang="zh-CN" sz="2200" b="0" dirty="0">
                    <a:latin typeface="隶书" panose="02010509060101010101" pitchFamily="49" charset="-122"/>
                    <a:ea typeface="隶书" panose="02010509060101010101" pitchFamily="49" charset="-122"/>
                  </a:rPr>
                  <a:t>      </a:t>
                </a:r>
                <a14:m>
                  <m:oMath xmlns:m="http://schemas.openxmlformats.org/officeDocument/2006/math">
                    <m:f>
                      <m:fPr>
                        <m:ctrlPr>
                          <a:rPr kumimoji="0" lang="en-US" altLang="zh-CN" sz="2200" b="0" i="1">
                            <a:latin typeface="Cambria Math" panose="02040503050406030204" pitchFamily="18" charset="0"/>
                            <a:ea typeface="隶书" panose="02010509060101010101" pitchFamily="49" charset="-122"/>
                          </a:rPr>
                        </m:ctrlPr>
                      </m:fPr>
                      <m:num>
                        <m:r>
                          <a:rPr kumimoji="0" lang="zh-CN" altLang="en-US" sz="2200" b="0" i="1">
                            <a:latin typeface="Cambria Math" panose="02040503050406030204" pitchFamily="18" charset="0"/>
                            <a:ea typeface="隶书" panose="02010509060101010101" pitchFamily="49" charset="-122"/>
                          </a:rPr>
                          <m:t>𝜕</m:t>
                        </m:r>
                        <m:sSub>
                          <m:sSubPr>
                            <m:ctrlPr>
                              <a:rPr kumimoji="0" lang="en-US" altLang="zh-CN" sz="2200" b="0" i="1">
                                <a:latin typeface="Cambria Math" panose="02040503050406030204" pitchFamily="18" charset="0"/>
                                <a:ea typeface="隶书" panose="02010509060101010101" pitchFamily="49" charset="-122"/>
                              </a:rPr>
                            </m:ctrlPr>
                          </m:sSubPr>
                          <m:e>
                            <m:r>
                              <a:rPr kumimoji="0" lang="en-US" altLang="zh-CN" sz="2200" b="0" i="1">
                                <a:latin typeface="Cambria Math" panose="02040503050406030204" pitchFamily="18" charset="0"/>
                                <a:ea typeface="隶书" panose="02010509060101010101" pitchFamily="49" charset="-122"/>
                              </a:rPr>
                              <m:t>𝑣</m:t>
                            </m:r>
                          </m:e>
                          <m:sub>
                            <m:r>
                              <a:rPr kumimoji="0" lang="en-US" altLang="zh-CN" sz="2200" b="0" i="1">
                                <a:latin typeface="Cambria Math" panose="02040503050406030204" pitchFamily="18" charset="0"/>
                                <a:ea typeface="隶书" panose="02010509060101010101" pitchFamily="49" charset="-122"/>
                              </a:rPr>
                              <m:t>𝑘</m:t>
                            </m:r>
                          </m:sub>
                        </m:sSub>
                        <m:d>
                          <m:dPr>
                            <m:ctrlPr>
                              <a:rPr kumimoji="0" lang="en-US" altLang="zh-CN" sz="2200" b="0" i="1">
                                <a:latin typeface="Cambria Math" panose="02040503050406030204" pitchFamily="18" charset="0"/>
                                <a:ea typeface="隶书" panose="02010509060101010101" pitchFamily="49" charset="-122"/>
                              </a:rPr>
                            </m:ctrlPr>
                          </m:dPr>
                          <m:e>
                            <m:r>
                              <a:rPr kumimoji="0" lang="en-US" altLang="zh-CN" sz="2200" b="0" i="1">
                                <a:latin typeface="Cambria Math" panose="02040503050406030204" pitchFamily="18" charset="0"/>
                                <a:ea typeface="隶书" panose="02010509060101010101" pitchFamily="49" charset="-122"/>
                              </a:rPr>
                              <m:t>𝑛</m:t>
                            </m:r>
                          </m:e>
                        </m:d>
                      </m:num>
                      <m:den>
                        <m:r>
                          <a:rPr kumimoji="0" lang="zh-CN" altLang="en-US" sz="2200" b="0" i="1">
                            <a:latin typeface="Cambria Math" panose="02040503050406030204" pitchFamily="18" charset="0"/>
                            <a:ea typeface="隶书" panose="02010509060101010101" pitchFamily="49" charset="-122"/>
                          </a:rPr>
                          <m:t>𝜕</m:t>
                        </m:r>
                        <m:sSub>
                          <m:sSubPr>
                            <m:ctrlPr>
                              <a:rPr kumimoji="0" lang="en-US" altLang="zh-CN" sz="2200" b="0" i="1">
                                <a:latin typeface="Cambria Math" panose="02040503050406030204" pitchFamily="18" charset="0"/>
                                <a:ea typeface="隶书" panose="02010509060101010101" pitchFamily="49" charset="-122"/>
                              </a:rPr>
                            </m:ctrlPr>
                          </m:sSubPr>
                          <m:e>
                            <m:r>
                              <a:rPr kumimoji="0" lang="en-US" altLang="zh-CN" sz="2200" b="0" i="1">
                                <a:latin typeface="Cambria Math" panose="02040503050406030204" pitchFamily="18" charset="0"/>
                                <a:ea typeface="隶书" panose="02010509060101010101" pitchFamily="49" charset="-122"/>
                              </a:rPr>
                              <m:t>𝑦</m:t>
                            </m:r>
                          </m:e>
                          <m:sub>
                            <m:r>
                              <a:rPr kumimoji="0" lang="en-US" altLang="zh-CN" sz="2200" b="0" i="1">
                                <a:latin typeface="Cambria Math" panose="02040503050406030204" pitchFamily="18" charset="0"/>
                                <a:ea typeface="隶书" panose="02010509060101010101" pitchFamily="49" charset="-122"/>
                              </a:rPr>
                              <m:t>𝑗</m:t>
                            </m:r>
                          </m:sub>
                        </m:sSub>
                        <m:d>
                          <m:dPr>
                            <m:ctrlPr>
                              <a:rPr kumimoji="0" lang="en-US" altLang="zh-CN" sz="2200" b="0" i="1">
                                <a:latin typeface="Cambria Math" panose="02040503050406030204" pitchFamily="18" charset="0"/>
                                <a:ea typeface="隶书" panose="02010509060101010101" pitchFamily="49" charset="-122"/>
                              </a:rPr>
                            </m:ctrlPr>
                          </m:dPr>
                          <m:e>
                            <m:r>
                              <a:rPr kumimoji="0" lang="en-US" altLang="zh-CN" sz="2200" b="0" i="1">
                                <a:latin typeface="Cambria Math" panose="02040503050406030204" pitchFamily="18" charset="0"/>
                                <a:ea typeface="隶书" panose="02010509060101010101" pitchFamily="49" charset="-122"/>
                              </a:rPr>
                              <m:t>𝑛</m:t>
                            </m:r>
                          </m:e>
                        </m:d>
                      </m:den>
                    </m:f>
                    <m:r>
                      <a:rPr kumimoji="0" lang="en-US" altLang="zh-CN" sz="2200" b="0" i="1" smtClean="0">
                        <a:latin typeface="Cambria Math" panose="02040503050406030204" pitchFamily="18" charset="0"/>
                        <a:ea typeface="隶书" panose="02010509060101010101" pitchFamily="49" charset="-122"/>
                      </a:rPr>
                      <m:t>=</m:t>
                    </m:r>
                    <m:sSub>
                      <m:sSubPr>
                        <m:ctrlPr>
                          <a:rPr kumimoji="0" lang="en-US" altLang="zh-CN" sz="2200" b="0" i="1" smtClean="0">
                            <a:latin typeface="Cambria Math" panose="02040503050406030204" pitchFamily="18" charset="0"/>
                            <a:ea typeface="隶书" panose="02010509060101010101" pitchFamily="49" charset="-122"/>
                          </a:rPr>
                        </m:ctrlPr>
                      </m:sSubPr>
                      <m:e>
                        <m:r>
                          <a:rPr kumimoji="0" lang="en-US" altLang="zh-CN" sz="2200" b="0" i="1" smtClean="0">
                            <a:latin typeface="Cambria Math" panose="02040503050406030204" pitchFamily="18" charset="0"/>
                            <a:ea typeface="隶书" panose="02010509060101010101" pitchFamily="49" charset="-122"/>
                          </a:rPr>
                          <m:t>𝑤</m:t>
                        </m:r>
                      </m:e>
                      <m:sub>
                        <m:r>
                          <a:rPr kumimoji="0" lang="en-US" altLang="zh-CN" sz="2200" b="0" i="1" smtClean="0">
                            <a:latin typeface="Cambria Math" panose="02040503050406030204" pitchFamily="18" charset="0"/>
                            <a:ea typeface="隶书" panose="02010509060101010101" pitchFamily="49" charset="-122"/>
                          </a:rPr>
                          <m:t>𝑘𝑗</m:t>
                        </m:r>
                      </m:sub>
                    </m:sSub>
                    <m:d>
                      <m:dPr>
                        <m:ctrlPr>
                          <a:rPr kumimoji="0" lang="en-US" altLang="zh-CN" sz="2200" b="0" i="1" smtClean="0">
                            <a:latin typeface="Cambria Math" panose="02040503050406030204" pitchFamily="18" charset="0"/>
                            <a:ea typeface="隶书" panose="02010509060101010101" pitchFamily="49" charset="-122"/>
                          </a:rPr>
                        </m:ctrlPr>
                      </m:dPr>
                      <m:e>
                        <m:r>
                          <a:rPr kumimoji="0" lang="en-US" altLang="zh-CN" sz="2200" b="0" i="1" smtClean="0">
                            <a:latin typeface="Cambria Math" panose="02040503050406030204" pitchFamily="18" charset="0"/>
                            <a:ea typeface="隶书" panose="02010509060101010101" pitchFamily="49" charset="-122"/>
                          </a:rPr>
                          <m:t>𝑛</m:t>
                        </m:r>
                      </m:e>
                    </m:d>
                  </m:oMath>
                </a14:m>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f>
                        <m:fPr>
                          <m:ctrlPr>
                            <a:rPr kumimoji="0" lang="en-US" altLang="zh-CN" sz="2600" b="0" i="1" smtClean="0">
                              <a:solidFill>
                                <a:srgbClr val="0000FF"/>
                              </a:solidFill>
                              <a:latin typeface="Cambria Math" panose="02040503050406030204" pitchFamily="18" charset="0"/>
                              <a:ea typeface="隶书" panose="02010509060101010101" pitchFamily="49" charset="-122"/>
                            </a:rPr>
                          </m:ctrlPr>
                        </m:fPr>
                        <m:num>
                          <m:r>
                            <a:rPr kumimoji="0" lang="zh-CN" altLang="en-US" sz="2600" b="0" i="1">
                              <a:solidFill>
                                <a:srgbClr val="0000FF"/>
                              </a:solidFill>
                              <a:latin typeface="Cambria Math" panose="02040503050406030204" pitchFamily="18" charset="0"/>
                              <a:ea typeface="隶书" panose="02010509060101010101" pitchFamily="49" charset="-122"/>
                            </a:rPr>
                            <m:t>𝜕𝜉</m:t>
                          </m:r>
                          <m:d>
                            <m:dPr>
                              <m:ctrlPr>
                                <a:rPr kumimoji="0" lang="en-US" altLang="zh-CN" sz="2600" b="0" i="1">
                                  <a:solidFill>
                                    <a:srgbClr val="0000FF"/>
                                  </a:solidFill>
                                  <a:latin typeface="Cambria Math" panose="02040503050406030204" pitchFamily="18" charset="0"/>
                                  <a:ea typeface="隶书" panose="02010509060101010101" pitchFamily="49" charset="-122"/>
                                </a:rPr>
                              </m:ctrlPr>
                            </m:dPr>
                            <m:e>
                              <m:r>
                                <a:rPr kumimoji="0" lang="en-US" altLang="zh-CN" sz="2600" b="0" i="1">
                                  <a:solidFill>
                                    <a:srgbClr val="0000FF"/>
                                  </a:solidFill>
                                  <a:latin typeface="Cambria Math" panose="02040503050406030204" pitchFamily="18" charset="0"/>
                                  <a:ea typeface="隶书" panose="02010509060101010101" pitchFamily="49" charset="-122"/>
                                </a:rPr>
                                <m:t>𝑛</m:t>
                              </m:r>
                            </m:e>
                          </m:d>
                        </m:num>
                        <m:den>
                          <m:r>
                            <a:rPr kumimoji="0" lang="zh-CN" altLang="en-US" sz="2600" b="0" i="1">
                              <a:solidFill>
                                <a:srgbClr val="0000FF"/>
                              </a:solidFill>
                              <a:latin typeface="Cambria Math" panose="02040503050406030204" pitchFamily="18" charset="0"/>
                              <a:ea typeface="隶书" panose="02010509060101010101" pitchFamily="49" charset="-122"/>
                            </a:rPr>
                            <m:t>𝜕</m:t>
                          </m:r>
                          <m:sSub>
                            <m:sSubPr>
                              <m:ctrlPr>
                                <a:rPr kumimoji="0" lang="en-US" altLang="zh-CN" sz="2600" b="0" i="1">
                                  <a:solidFill>
                                    <a:srgbClr val="0000FF"/>
                                  </a:solidFill>
                                  <a:latin typeface="Cambria Math" panose="02040503050406030204" pitchFamily="18" charset="0"/>
                                  <a:ea typeface="隶书" panose="02010509060101010101" pitchFamily="49" charset="-122"/>
                                </a:rPr>
                              </m:ctrlPr>
                            </m:sSubPr>
                            <m:e>
                              <m:r>
                                <a:rPr kumimoji="0" lang="en-US" altLang="zh-CN" sz="2600" b="0" i="1">
                                  <a:solidFill>
                                    <a:srgbClr val="0000FF"/>
                                  </a:solidFill>
                                  <a:latin typeface="Cambria Math" panose="02040503050406030204" pitchFamily="18" charset="0"/>
                                  <a:ea typeface="隶书" panose="02010509060101010101" pitchFamily="49" charset="-122"/>
                                </a:rPr>
                                <m:t>𝑦</m:t>
                              </m:r>
                            </m:e>
                            <m:sub>
                              <m:r>
                                <a:rPr kumimoji="0" lang="en-US" altLang="zh-CN" sz="2600" b="0" i="1">
                                  <a:solidFill>
                                    <a:srgbClr val="0000FF"/>
                                  </a:solidFill>
                                  <a:latin typeface="Cambria Math" panose="02040503050406030204" pitchFamily="18" charset="0"/>
                                  <a:ea typeface="隶书" panose="02010509060101010101" pitchFamily="49" charset="-122"/>
                                </a:rPr>
                                <m:t>𝑗</m:t>
                              </m:r>
                            </m:sub>
                          </m:sSub>
                          <m:d>
                            <m:dPr>
                              <m:ctrlPr>
                                <a:rPr kumimoji="0" lang="en-US" altLang="zh-CN" sz="2600" b="0" i="1">
                                  <a:solidFill>
                                    <a:srgbClr val="0000FF"/>
                                  </a:solidFill>
                                  <a:latin typeface="Cambria Math" panose="02040503050406030204" pitchFamily="18" charset="0"/>
                                  <a:ea typeface="隶书" panose="02010509060101010101" pitchFamily="49" charset="-122"/>
                                </a:rPr>
                              </m:ctrlPr>
                            </m:dPr>
                            <m:e>
                              <m:r>
                                <a:rPr kumimoji="0" lang="en-US" altLang="zh-CN" sz="2600" b="0" i="1">
                                  <a:solidFill>
                                    <a:srgbClr val="0000FF"/>
                                  </a:solidFill>
                                  <a:latin typeface="Cambria Math" panose="02040503050406030204" pitchFamily="18" charset="0"/>
                                  <a:ea typeface="隶书" panose="02010509060101010101" pitchFamily="49" charset="-122"/>
                                </a:rPr>
                                <m:t>𝑛</m:t>
                              </m:r>
                            </m:e>
                          </m:d>
                        </m:den>
                      </m:f>
                      <m:r>
                        <a:rPr kumimoji="0" lang="en-US" altLang="zh-CN" sz="2600" b="0" i="1">
                          <a:solidFill>
                            <a:srgbClr val="0000FF"/>
                          </a:solidFill>
                          <a:latin typeface="Cambria Math" panose="02040503050406030204" pitchFamily="18" charset="0"/>
                          <a:ea typeface="隶书" panose="02010509060101010101" pitchFamily="49" charset="-122"/>
                        </a:rPr>
                        <m:t>=−</m:t>
                      </m:r>
                      <m:nary>
                        <m:naryPr>
                          <m:chr m:val="∑"/>
                          <m:supHide m:val="on"/>
                          <m:ctrlPr>
                            <a:rPr kumimoji="0" lang="en-US" altLang="zh-CN" sz="2600" b="0" i="1">
                              <a:solidFill>
                                <a:srgbClr val="0000FF"/>
                              </a:solidFill>
                              <a:latin typeface="Cambria Math" panose="02040503050406030204" pitchFamily="18" charset="0"/>
                              <a:ea typeface="隶书" panose="02010509060101010101" pitchFamily="49" charset="-122"/>
                            </a:rPr>
                          </m:ctrlPr>
                        </m:naryPr>
                        <m:sub>
                          <m:r>
                            <m:rPr>
                              <m:brk m:alnAt="7"/>
                            </m:rPr>
                            <a:rPr kumimoji="0" lang="en-US" altLang="zh-CN" sz="2600" b="0" i="1">
                              <a:solidFill>
                                <a:srgbClr val="0000FF"/>
                              </a:solidFill>
                              <a:latin typeface="Cambria Math" panose="02040503050406030204" pitchFamily="18" charset="0"/>
                              <a:ea typeface="隶书" panose="02010509060101010101" pitchFamily="49" charset="-122"/>
                            </a:rPr>
                            <m:t>𝑘</m:t>
                          </m:r>
                        </m:sub>
                        <m:sup/>
                        <m:e>
                          <m:sSub>
                            <m:sSubPr>
                              <m:ctrlPr>
                                <a:rPr kumimoji="0" lang="en-US" altLang="zh-CN" sz="2600" b="0" i="1">
                                  <a:solidFill>
                                    <a:srgbClr val="0000FF"/>
                                  </a:solidFill>
                                  <a:latin typeface="Cambria Math" panose="02040503050406030204" pitchFamily="18" charset="0"/>
                                  <a:ea typeface="隶书" panose="02010509060101010101" pitchFamily="49" charset="-122"/>
                                </a:rPr>
                              </m:ctrlPr>
                            </m:sSubPr>
                            <m:e>
                              <m:r>
                                <a:rPr kumimoji="0" lang="en-US" altLang="zh-CN" sz="2600" b="0" i="1">
                                  <a:solidFill>
                                    <a:srgbClr val="0000FF"/>
                                  </a:solidFill>
                                  <a:latin typeface="Cambria Math" panose="02040503050406030204" pitchFamily="18" charset="0"/>
                                  <a:ea typeface="隶书" panose="02010509060101010101" pitchFamily="49" charset="-122"/>
                                </a:rPr>
                                <m:t>𝑒</m:t>
                              </m:r>
                            </m:e>
                            <m:sub>
                              <m:r>
                                <a:rPr kumimoji="0" lang="en-US" altLang="zh-CN" sz="2600" b="0" i="1">
                                  <a:solidFill>
                                    <a:srgbClr val="0000FF"/>
                                  </a:solidFill>
                                  <a:latin typeface="Cambria Math" panose="02040503050406030204" pitchFamily="18" charset="0"/>
                                  <a:ea typeface="隶书" panose="02010509060101010101" pitchFamily="49" charset="-122"/>
                                </a:rPr>
                                <m:t>𝑘</m:t>
                              </m:r>
                            </m:sub>
                          </m:sSub>
                          <m:d>
                            <m:dPr>
                              <m:ctrlPr>
                                <a:rPr kumimoji="0" lang="en-US" altLang="zh-CN" sz="2600" b="0" i="1">
                                  <a:solidFill>
                                    <a:srgbClr val="0000FF"/>
                                  </a:solidFill>
                                  <a:latin typeface="Cambria Math" panose="02040503050406030204" pitchFamily="18" charset="0"/>
                                  <a:ea typeface="隶书" panose="02010509060101010101" pitchFamily="49" charset="-122"/>
                                </a:rPr>
                              </m:ctrlPr>
                            </m:dPr>
                            <m:e>
                              <m:r>
                                <a:rPr kumimoji="0" lang="en-US" altLang="zh-CN" sz="2600" b="0" i="1">
                                  <a:solidFill>
                                    <a:srgbClr val="0000FF"/>
                                  </a:solidFill>
                                  <a:latin typeface="Cambria Math" panose="02040503050406030204" pitchFamily="18" charset="0"/>
                                  <a:ea typeface="隶书" panose="02010509060101010101" pitchFamily="49" charset="-122"/>
                                </a:rPr>
                                <m:t>𝑛</m:t>
                              </m:r>
                            </m:e>
                          </m:d>
                          <m:sSubSup>
                            <m:sSubSupPr>
                              <m:ctrlPr>
                                <a:rPr kumimoji="0" lang="en-US" altLang="zh-CN" sz="2600" b="0" i="1">
                                  <a:solidFill>
                                    <a:srgbClr val="0000FF"/>
                                  </a:solidFill>
                                  <a:latin typeface="Cambria Math" panose="02040503050406030204" pitchFamily="18" charset="0"/>
                                  <a:ea typeface="隶书" panose="02010509060101010101" pitchFamily="49" charset="-122"/>
                                </a:rPr>
                              </m:ctrlPr>
                            </m:sSubSupPr>
                            <m:e>
                              <m:r>
                                <a:rPr kumimoji="0" lang="zh-CN" altLang="en-US" sz="2600" b="0" i="1">
                                  <a:solidFill>
                                    <a:srgbClr val="0000FF"/>
                                  </a:solidFill>
                                  <a:latin typeface="Cambria Math" panose="02040503050406030204" pitchFamily="18" charset="0"/>
                                  <a:ea typeface="隶书" panose="02010509060101010101" pitchFamily="49" charset="-122"/>
                                </a:rPr>
                                <m:t>𝜑</m:t>
                              </m:r>
                            </m:e>
                            <m:sub>
                              <m:r>
                                <a:rPr kumimoji="0" lang="en-US" altLang="zh-CN" sz="2600" b="0" i="1">
                                  <a:solidFill>
                                    <a:srgbClr val="0000FF"/>
                                  </a:solidFill>
                                  <a:latin typeface="Cambria Math" panose="02040503050406030204" pitchFamily="18" charset="0"/>
                                  <a:ea typeface="隶书" panose="02010509060101010101" pitchFamily="49" charset="-122"/>
                                </a:rPr>
                                <m:t>𝑘</m:t>
                              </m:r>
                            </m:sub>
                            <m:sup>
                              <m:r>
                                <a:rPr kumimoji="0" lang="en-US" altLang="zh-CN" sz="2600" b="0" i="1">
                                  <a:solidFill>
                                    <a:srgbClr val="0000FF"/>
                                  </a:solidFill>
                                  <a:latin typeface="Cambria Math" panose="02040503050406030204" pitchFamily="18" charset="0"/>
                                  <a:ea typeface="隶书" panose="02010509060101010101" pitchFamily="49" charset="-122"/>
                                </a:rPr>
                                <m:t>′</m:t>
                              </m:r>
                            </m:sup>
                          </m:sSubSup>
                          <m:d>
                            <m:dPr>
                              <m:ctrlPr>
                                <a:rPr kumimoji="0" lang="en-US" altLang="zh-CN" sz="2600" b="0" i="1">
                                  <a:solidFill>
                                    <a:srgbClr val="0000FF"/>
                                  </a:solidFill>
                                  <a:latin typeface="Cambria Math" panose="02040503050406030204" pitchFamily="18" charset="0"/>
                                  <a:ea typeface="隶书" panose="02010509060101010101" pitchFamily="49" charset="-122"/>
                                </a:rPr>
                              </m:ctrlPr>
                            </m:dPr>
                            <m:e>
                              <m:sSub>
                                <m:sSubPr>
                                  <m:ctrlPr>
                                    <a:rPr kumimoji="0" lang="en-US" altLang="zh-CN" sz="2600" b="0" i="1">
                                      <a:solidFill>
                                        <a:srgbClr val="0000FF"/>
                                      </a:solidFill>
                                      <a:latin typeface="Cambria Math" panose="02040503050406030204" pitchFamily="18" charset="0"/>
                                      <a:ea typeface="隶书" panose="02010509060101010101" pitchFamily="49" charset="-122"/>
                                    </a:rPr>
                                  </m:ctrlPr>
                                </m:sSubPr>
                                <m:e>
                                  <m:r>
                                    <a:rPr kumimoji="0" lang="en-US" altLang="zh-CN" sz="2600" b="0" i="1">
                                      <a:solidFill>
                                        <a:srgbClr val="0000FF"/>
                                      </a:solidFill>
                                      <a:latin typeface="Cambria Math" panose="02040503050406030204" pitchFamily="18" charset="0"/>
                                      <a:ea typeface="隶书" panose="02010509060101010101" pitchFamily="49" charset="-122"/>
                                    </a:rPr>
                                    <m:t>𝑣</m:t>
                                  </m:r>
                                </m:e>
                                <m:sub>
                                  <m:r>
                                    <a:rPr kumimoji="0" lang="en-US" altLang="zh-CN" sz="2600" b="0" i="1">
                                      <a:solidFill>
                                        <a:srgbClr val="0000FF"/>
                                      </a:solidFill>
                                      <a:latin typeface="Cambria Math" panose="02040503050406030204" pitchFamily="18" charset="0"/>
                                      <a:ea typeface="隶书" panose="02010509060101010101" pitchFamily="49" charset="-122"/>
                                    </a:rPr>
                                    <m:t>𝑘</m:t>
                                  </m:r>
                                </m:sub>
                              </m:sSub>
                              <m:d>
                                <m:dPr>
                                  <m:ctrlPr>
                                    <a:rPr kumimoji="0" lang="en-US" altLang="zh-CN" sz="2600" b="0" i="1">
                                      <a:solidFill>
                                        <a:srgbClr val="0000FF"/>
                                      </a:solidFill>
                                      <a:latin typeface="Cambria Math" panose="02040503050406030204" pitchFamily="18" charset="0"/>
                                      <a:ea typeface="隶书" panose="02010509060101010101" pitchFamily="49" charset="-122"/>
                                    </a:rPr>
                                  </m:ctrlPr>
                                </m:dPr>
                                <m:e>
                                  <m:r>
                                    <a:rPr kumimoji="0" lang="en-US" altLang="zh-CN" sz="2600" b="0" i="1">
                                      <a:solidFill>
                                        <a:srgbClr val="0000FF"/>
                                      </a:solidFill>
                                      <a:latin typeface="Cambria Math" panose="02040503050406030204" pitchFamily="18" charset="0"/>
                                      <a:ea typeface="隶书" panose="02010509060101010101" pitchFamily="49" charset="-122"/>
                                    </a:rPr>
                                    <m:t>𝑛</m:t>
                                  </m:r>
                                </m:e>
                              </m:d>
                            </m:e>
                          </m:d>
                          <m:sSub>
                            <m:sSubPr>
                              <m:ctrlPr>
                                <a:rPr kumimoji="0" lang="en-US" altLang="zh-CN" sz="2600" b="0" i="1">
                                  <a:solidFill>
                                    <a:srgbClr val="0000FF"/>
                                  </a:solidFill>
                                  <a:latin typeface="Cambria Math" panose="02040503050406030204" pitchFamily="18" charset="0"/>
                                  <a:ea typeface="隶书" panose="02010509060101010101" pitchFamily="49" charset="-122"/>
                                </a:rPr>
                              </m:ctrlPr>
                            </m:sSubPr>
                            <m:e>
                              <m:r>
                                <a:rPr kumimoji="0" lang="en-US" altLang="zh-CN" sz="2600" b="0" i="1">
                                  <a:solidFill>
                                    <a:srgbClr val="0000FF"/>
                                  </a:solidFill>
                                  <a:latin typeface="Cambria Math" panose="02040503050406030204" pitchFamily="18" charset="0"/>
                                  <a:ea typeface="隶书" panose="02010509060101010101" pitchFamily="49" charset="-122"/>
                                </a:rPr>
                                <m:t>𝑤</m:t>
                              </m:r>
                            </m:e>
                            <m:sub>
                              <m:r>
                                <a:rPr kumimoji="0" lang="en-US" altLang="zh-CN" sz="2600" b="0" i="1">
                                  <a:solidFill>
                                    <a:srgbClr val="0000FF"/>
                                  </a:solidFill>
                                  <a:latin typeface="Cambria Math" panose="02040503050406030204" pitchFamily="18" charset="0"/>
                                  <a:ea typeface="隶书" panose="02010509060101010101" pitchFamily="49" charset="-122"/>
                                </a:rPr>
                                <m:t>𝑘𝑗</m:t>
                              </m:r>
                            </m:sub>
                          </m:sSub>
                          <m:d>
                            <m:dPr>
                              <m:ctrlPr>
                                <a:rPr kumimoji="0" lang="en-US" altLang="zh-CN" sz="2600" b="0" i="1">
                                  <a:solidFill>
                                    <a:srgbClr val="0000FF"/>
                                  </a:solidFill>
                                  <a:latin typeface="Cambria Math" panose="02040503050406030204" pitchFamily="18" charset="0"/>
                                  <a:ea typeface="隶书" panose="02010509060101010101" pitchFamily="49" charset="-122"/>
                                </a:rPr>
                              </m:ctrlPr>
                            </m:dPr>
                            <m:e>
                              <m:r>
                                <a:rPr kumimoji="0" lang="en-US" altLang="zh-CN" sz="2600" b="0" i="1">
                                  <a:solidFill>
                                    <a:srgbClr val="0000FF"/>
                                  </a:solidFill>
                                  <a:latin typeface="Cambria Math" panose="02040503050406030204" pitchFamily="18" charset="0"/>
                                  <a:ea typeface="隶书" panose="02010509060101010101" pitchFamily="49" charset="-122"/>
                                </a:rPr>
                                <m:t>𝑛</m:t>
                              </m:r>
                            </m:e>
                          </m:d>
                        </m:e>
                      </m:nary>
                      <m:r>
                        <a:rPr kumimoji="0" lang="en-US" altLang="zh-CN" sz="2600" b="0" i="1">
                          <a:solidFill>
                            <a:srgbClr val="0000FF"/>
                          </a:solidFill>
                          <a:latin typeface="Cambria Math" panose="02040503050406030204" pitchFamily="18" charset="0"/>
                          <a:ea typeface="隶书" panose="02010509060101010101" pitchFamily="49" charset="-122"/>
                        </a:rPr>
                        <m:t>=−</m:t>
                      </m:r>
                      <m:nary>
                        <m:naryPr>
                          <m:chr m:val="∑"/>
                          <m:supHide m:val="on"/>
                          <m:ctrlPr>
                            <a:rPr kumimoji="0" lang="en-US" altLang="zh-CN" sz="2600" b="0" i="1">
                              <a:solidFill>
                                <a:srgbClr val="0000FF"/>
                              </a:solidFill>
                              <a:latin typeface="Cambria Math" panose="02040503050406030204" pitchFamily="18" charset="0"/>
                              <a:ea typeface="隶书" panose="02010509060101010101" pitchFamily="49" charset="-122"/>
                            </a:rPr>
                          </m:ctrlPr>
                        </m:naryPr>
                        <m:sub>
                          <m:r>
                            <m:rPr>
                              <m:brk m:alnAt="7"/>
                            </m:rPr>
                            <a:rPr kumimoji="0" lang="en-US" altLang="zh-CN" sz="2600" b="0" i="1">
                              <a:solidFill>
                                <a:srgbClr val="0000FF"/>
                              </a:solidFill>
                              <a:latin typeface="Cambria Math" panose="02040503050406030204" pitchFamily="18" charset="0"/>
                              <a:ea typeface="隶书" panose="02010509060101010101" pitchFamily="49" charset="-122"/>
                            </a:rPr>
                            <m:t>𝑘</m:t>
                          </m:r>
                        </m:sub>
                        <m:sup/>
                        <m:e>
                          <m:sSub>
                            <m:sSubPr>
                              <m:ctrlPr>
                                <a:rPr kumimoji="0" lang="en-US" altLang="zh-CN" sz="2600" b="0" i="1">
                                  <a:solidFill>
                                    <a:srgbClr val="0000FF"/>
                                  </a:solidFill>
                                  <a:latin typeface="Cambria Math" panose="02040503050406030204" pitchFamily="18" charset="0"/>
                                  <a:ea typeface="隶书" panose="02010509060101010101" pitchFamily="49" charset="-122"/>
                                </a:rPr>
                              </m:ctrlPr>
                            </m:sSubPr>
                            <m:e>
                              <m:r>
                                <a:rPr kumimoji="0" lang="zh-CN" altLang="en-US" sz="2600" b="0" i="1">
                                  <a:solidFill>
                                    <a:srgbClr val="0000FF"/>
                                  </a:solidFill>
                                  <a:latin typeface="Cambria Math" panose="02040503050406030204" pitchFamily="18" charset="0"/>
                                  <a:ea typeface="隶书" panose="02010509060101010101" pitchFamily="49" charset="-122"/>
                                </a:rPr>
                                <m:t>𝛿</m:t>
                              </m:r>
                            </m:e>
                            <m:sub>
                              <m:r>
                                <a:rPr kumimoji="0" lang="en-US" altLang="zh-CN" sz="2600" b="0" i="1">
                                  <a:solidFill>
                                    <a:srgbClr val="0000FF"/>
                                  </a:solidFill>
                                  <a:latin typeface="Cambria Math" panose="02040503050406030204" pitchFamily="18" charset="0"/>
                                  <a:ea typeface="隶书" panose="02010509060101010101" pitchFamily="49" charset="-122"/>
                                </a:rPr>
                                <m:t>𝑘</m:t>
                              </m:r>
                            </m:sub>
                          </m:sSub>
                          <m:d>
                            <m:dPr>
                              <m:ctrlPr>
                                <a:rPr kumimoji="0" lang="en-US" altLang="zh-CN" sz="2600" b="0" i="1">
                                  <a:solidFill>
                                    <a:srgbClr val="0000FF"/>
                                  </a:solidFill>
                                  <a:latin typeface="Cambria Math" panose="02040503050406030204" pitchFamily="18" charset="0"/>
                                  <a:ea typeface="隶书" panose="02010509060101010101" pitchFamily="49" charset="-122"/>
                                </a:rPr>
                              </m:ctrlPr>
                            </m:dPr>
                            <m:e>
                              <m:r>
                                <a:rPr kumimoji="0" lang="en-US" altLang="zh-CN" sz="2600" b="0" i="1">
                                  <a:solidFill>
                                    <a:srgbClr val="0000FF"/>
                                  </a:solidFill>
                                  <a:latin typeface="Cambria Math" panose="02040503050406030204" pitchFamily="18" charset="0"/>
                                  <a:ea typeface="隶书" panose="02010509060101010101" pitchFamily="49" charset="-122"/>
                                </a:rPr>
                                <m:t>𝑛</m:t>
                              </m:r>
                            </m:e>
                          </m:d>
                        </m:e>
                      </m:nary>
                      <m:sSub>
                        <m:sSubPr>
                          <m:ctrlPr>
                            <a:rPr kumimoji="0" lang="en-US" altLang="zh-CN" sz="2600" b="0" i="1">
                              <a:solidFill>
                                <a:srgbClr val="0000FF"/>
                              </a:solidFill>
                              <a:latin typeface="Cambria Math" panose="02040503050406030204" pitchFamily="18" charset="0"/>
                              <a:ea typeface="隶书" panose="02010509060101010101" pitchFamily="49" charset="-122"/>
                            </a:rPr>
                          </m:ctrlPr>
                        </m:sSubPr>
                        <m:e>
                          <m:r>
                            <a:rPr kumimoji="0" lang="en-US" altLang="zh-CN" sz="2600" b="0" i="1">
                              <a:solidFill>
                                <a:srgbClr val="0000FF"/>
                              </a:solidFill>
                              <a:latin typeface="Cambria Math" panose="02040503050406030204" pitchFamily="18" charset="0"/>
                              <a:ea typeface="隶书" panose="02010509060101010101" pitchFamily="49" charset="-122"/>
                            </a:rPr>
                            <m:t>𝑤</m:t>
                          </m:r>
                        </m:e>
                        <m:sub>
                          <m:r>
                            <a:rPr kumimoji="0" lang="en-US" altLang="zh-CN" sz="2600" b="0" i="1">
                              <a:solidFill>
                                <a:srgbClr val="0000FF"/>
                              </a:solidFill>
                              <a:latin typeface="Cambria Math" panose="02040503050406030204" pitchFamily="18" charset="0"/>
                              <a:ea typeface="隶书" panose="02010509060101010101" pitchFamily="49" charset="-122"/>
                            </a:rPr>
                            <m:t>𝑘𝑗</m:t>
                          </m:r>
                        </m:sub>
                      </m:sSub>
                      <m:d>
                        <m:dPr>
                          <m:ctrlPr>
                            <a:rPr kumimoji="0" lang="en-US" altLang="zh-CN" sz="2600" b="0" i="1">
                              <a:solidFill>
                                <a:srgbClr val="0000FF"/>
                              </a:solidFill>
                              <a:latin typeface="Cambria Math" panose="02040503050406030204" pitchFamily="18" charset="0"/>
                              <a:ea typeface="隶书" panose="02010509060101010101" pitchFamily="49" charset="-122"/>
                            </a:rPr>
                          </m:ctrlPr>
                        </m:dPr>
                        <m:e>
                          <m:r>
                            <a:rPr kumimoji="0" lang="en-US" altLang="zh-CN" sz="2600" b="0" i="1">
                              <a:solidFill>
                                <a:srgbClr val="0000FF"/>
                              </a:solidFill>
                              <a:latin typeface="Cambria Math" panose="02040503050406030204" pitchFamily="18" charset="0"/>
                              <a:ea typeface="隶书" panose="02010509060101010101" pitchFamily="49" charset="-122"/>
                            </a:rPr>
                            <m:t>𝑛</m:t>
                          </m:r>
                        </m:e>
                      </m:d>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sSub>
                        <m:sSubPr>
                          <m:ctrlPr>
                            <a:rPr kumimoji="0" lang="en-US" altLang="zh-CN" sz="3000" b="0" i="1">
                              <a:latin typeface="Cambria Math" panose="02040503050406030204" pitchFamily="18" charset="0"/>
                              <a:ea typeface="隶书" panose="02010509060101010101" pitchFamily="49" charset="-122"/>
                            </a:rPr>
                          </m:ctrlPr>
                        </m:sSubPr>
                        <m:e>
                          <m:r>
                            <a:rPr kumimoji="0" lang="zh-CN" altLang="en-US" sz="3000" b="0" i="1">
                              <a:latin typeface="Cambria Math" panose="02040503050406030204" pitchFamily="18" charset="0"/>
                              <a:ea typeface="隶书" panose="02010509060101010101" pitchFamily="49" charset="-122"/>
                            </a:rPr>
                            <m:t>𝛿</m:t>
                          </m:r>
                        </m:e>
                        <m:sub>
                          <m:r>
                            <a:rPr kumimoji="0" lang="en-US" altLang="zh-CN" sz="3000" b="0" i="1">
                              <a:latin typeface="Cambria Math" panose="02040503050406030204" pitchFamily="18" charset="0"/>
                              <a:ea typeface="隶书" panose="02010509060101010101" pitchFamily="49" charset="-122"/>
                            </a:rPr>
                            <m:t>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r>
                        <a:rPr kumimoji="0" lang="en-US" altLang="zh-CN" sz="3000" b="0" i="1">
                          <a:latin typeface="Cambria Math" panose="02040503050406030204" pitchFamily="18" charset="0"/>
                          <a:ea typeface="隶书" panose="02010509060101010101" pitchFamily="49" charset="-122"/>
                        </a:rPr>
                        <m:t>=</m:t>
                      </m:r>
                      <m:sSubSup>
                        <m:sSubSupPr>
                          <m:ctrlPr>
                            <a:rPr kumimoji="0" lang="en-US" altLang="zh-CN" sz="3000" b="0" i="1">
                              <a:latin typeface="Cambria Math" panose="02040503050406030204" pitchFamily="18" charset="0"/>
                              <a:ea typeface="隶书" panose="02010509060101010101" pitchFamily="49" charset="-122"/>
                            </a:rPr>
                          </m:ctrlPr>
                        </m:sSubSupPr>
                        <m:e>
                          <m:r>
                            <a:rPr kumimoji="0" lang="zh-CN" altLang="en-US" sz="3000" b="0" i="1">
                              <a:latin typeface="Cambria Math" panose="02040503050406030204" pitchFamily="18" charset="0"/>
                              <a:ea typeface="隶书" panose="02010509060101010101" pitchFamily="49" charset="-122"/>
                            </a:rPr>
                            <m:t>𝜑</m:t>
                          </m:r>
                        </m:e>
                        <m:sub>
                          <m:r>
                            <a:rPr kumimoji="0" lang="en-US" altLang="zh-CN" sz="3000" b="0" i="1">
                              <a:latin typeface="Cambria Math" panose="02040503050406030204" pitchFamily="18" charset="0"/>
                              <a:ea typeface="隶书" panose="02010509060101010101" pitchFamily="49" charset="-122"/>
                            </a:rPr>
                            <m:t>𝑗</m:t>
                          </m:r>
                        </m:sub>
                        <m:sup>
                          <m:r>
                            <a:rPr kumimoji="0" lang="en-US" altLang="zh-CN" sz="3000" b="0" i="1">
                              <a:latin typeface="Cambria Math" panose="02040503050406030204" pitchFamily="18" charset="0"/>
                              <a:ea typeface="隶书" panose="02010509060101010101" pitchFamily="49" charset="-122"/>
                            </a:rPr>
                            <m:t>′</m:t>
                          </m:r>
                        </m:sup>
                      </m:sSubSup>
                      <m:d>
                        <m:dPr>
                          <m:ctrlPr>
                            <a:rPr kumimoji="0" lang="en-US" altLang="zh-CN" sz="3000" b="0" i="1">
                              <a:latin typeface="Cambria Math" panose="02040503050406030204" pitchFamily="18" charset="0"/>
                              <a:ea typeface="隶书" panose="02010509060101010101" pitchFamily="49" charset="-122"/>
                            </a:rPr>
                          </m:ctrlPr>
                        </m:dPr>
                        <m:e>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𝑣</m:t>
                              </m:r>
                            </m:e>
                            <m:sub>
                              <m:r>
                                <a:rPr kumimoji="0" lang="en-US" altLang="zh-CN" sz="3000" b="0" i="1">
                                  <a:latin typeface="Cambria Math" panose="02040503050406030204" pitchFamily="18" charset="0"/>
                                  <a:ea typeface="隶书" panose="02010509060101010101" pitchFamily="49" charset="-122"/>
                                </a:rPr>
                                <m:t>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e>
                      </m:d>
                      <m:nary>
                        <m:naryPr>
                          <m:chr m:val="∑"/>
                          <m:supHide m:val="on"/>
                          <m:ctrlPr>
                            <a:rPr kumimoji="0" lang="en-US" altLang="zh-CN" sz="3000" b="0" i="1">
                              <a:latin typeface="Cambria Math" panose="02040503050406030204" pitchFamily="18" charset="0"/>
                              <a:ea typeface="隶书" panose="02010509060101010101" pitchFamily="49" charset="-122"/>
                            </a:rPr>
                          </m:ctrlPr>
                        </m:naryPr>
                        <m:sub>
                          <m:r>
                            <m:rPr>
                              <m:brk m:alnAt="7"/>
                            </m:rPr>
                            <a:rPr kumimoji="0" lang="en-US" altLang="zh-CN" sz="3000" b="0" i="1">
                              <a:latin typeface="Cambria Math" panose="02040503050406030204" pitchFamily="18" charset="0"/>
                              <a:ea typeface="隶书" panose="02010509060101010101" pitchFamily="49" charset="-122"/>
                            </a:rPr>
                            <m:t>𝑘</m:t>
                          </m:r>
                        </m:sub>
                        <m:sup/>
                        <m:e>
                          <m:sSub>
                            <m:sSubPr>
                              <m:ctrlPr>
                                <a:rPr kumimoji="0" lang="en-US" altLang="zh-CN" sz="3000" b="0" i="1">
                                  <a:latin typeface="Cambria Math" panose="02040503050406030204" pitchFamily="18" charset="0"/>
                                  <a:ea typeface="隶书" panose="02010509060101010101" pitchFamily="49" charset="-122"/>
                                </a:rPr>
                              </m:ctrlPr>
                            </m:sSubPr>
                            <m:e>
                              <m:r>
                                <a:rPr kumimoji="0" lang="zh-CN" altLang="en-US" sz="3000" b="0" i="1">
                                  <a:latin typeface="Cambria Math" panose="02040503050406030204" pitchFamily="18" charset="0"/>
                                  <a:ea typeface="隶书" panose="02010509060101010101" pitchFamily="49" charset="-122"/>
                                </a:rPr>
                                <m:t>𝛿</m:t>
                              </m:r>
                            </m:e>
                            <m:sub>
                              <m:r>
                                <a:rPr kumimoji="0" lang="en-US" altLang="zh-CN" sz="3000" b="0" i="1">
                                  <a:latin typeface="Cambria Math" panose="02040503050406030204" pitchFamily="18" charset="0"/>
                                  <a:ea typeface="隶书" panose="02010509060101010101" pitchFamily="49" charset="-122"/>
                                </a:rPr>
                                <m:t>𝑘</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e>
                      </m:nary>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𝑤</m:t>
                          </m:r>
                        </m:e>
                        <m:sub>
                          <m:r>
                            <a:rPr kumimoji="0" lang="en-US" altLang="zh-CN" sz="3000" b="0" i="1">
                              <a:latin typeface="Cambria Math" panose="02040503050406030204" pitchFamily="18" charset="0"/>
                              <a:ea typeface="隶书" panose="02010509060101010101" pitchFamily="49" charset="-122"/>
                            </a:rPr>
                            <m:t>𝑘𝑗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412775"/>
                <a:ext cx="8569077" cy="5308699"/>
              </a:xfrm>
              <a:prstGeom prst="rect">
                <a:avLst/>
              </a:prstGeom>
              <a:blipFill>
                <a:blip r:embed="rId2"/>
                <a:stretch>
                  <a:fillRect l="-1494" t="-2411"/>
                </a:stretch>
              </a:blipFill>
            </p:spPr>
            <p:txBody>
              <a:bodyPr/>
              <a:lstStyle/>
              <a:p>
                <a:r>
                  <a:rPr lang="zh-CN" altLang="en-US">
                    <a:noFill/>
                  </a:rPr>
                  <a:t> </a:t>
                </a:r>
              </a:p>
            </p:txBody>
          </p:sp>
        </mc:Fallback>
      </mc:AlternateContent>
      <p:sp>
        <p:nvSpPr>
          <p:cNvPr id="3" name="Text Placeholder 2"/>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433250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691680" y="3501008"/>
            <a:ext cx="45561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spcBef>
                <a:spcPct val="50000"/>
              </a:spcBef>
              <a:defRPr/>
            </a:pPr>
            <a:r>
              <a:rPr lang="zh-CN" altLang="en-US" sz="3200" b="0" dirty="0">
                <a:solidFill>
                  <a:schemeClr val="tx2">
                    <a:lumMod val="75000"/>
                  </a:schemeClr>
                </a:solidFill>
              </a:rPr>
              <a:t>二、神经网络控制概述</a:t>
            </a:r>
            <a:endParaRPr lang="zh-CN" altLang="en-US" sz="3200" b="0" dirty="0">
              <a:solidFill>
                <a:schemeClr val="tx2">
                  <a:lumMod val="75000"/>
                </a:schemeClr>
              </a:solidFill>
              <a:latin typeface="隶书" pitchFamily="49" charset="-122"/>
            </a:endParaRPr>
          </a:p>
        </p:txBody>
      </p:sp>
      <p:sp>
        <p:nvSpPr>
          <p:cNvPr id="5" name="Text Box 4"/>
          <p:cNvSpPr txBox="1">
            <a:spLocks noChangeArrowheads="1"/>
          </p:cNvSpPr>
          <p:nvPr/>
        </p:nvSpPr>
        <p:spPr bwMode="auto">
          <a:xfrm>
            <a:off x="1691680" y="4212208"/>
            <a:ext cx="51323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tx2">
                    <a:lumMod val="75000"/>
                  </a:schemeClr>
                </a:solidFill>
              </a:rPr>
              <a:t>三</a:t>
            </a:r>
            <a:r>
              <a:rPr lang="zh-CN" altLang="en-US" sz="3200" b="0" dirty="0">
                <a:solidFill>
                  <a:schemeClr val="tx2">
                    <a:lumMod val="75000"/>
                  </a:schemeClr>
                </a:solidFill>
                <a:ea typeface="楷体_GB2312" pitchFamily="49" charset="-122"/>
              </a:rPr>
              <a:t>、</a:t>
            </a:r>
            <a:r>
              <a:rPr lang="zh-CN" altLang="en-US" sz="3200" b="0" dirty="0">
                <a:solidFill>
                  <a:schemeClr val="tx2">
                    <a:lumMod val="75000"/>
                  </a:schemeClr>
                </a:solidFill>
              </a:rPr>
              <a:t>神经网络建模</a:t>
            </a:r>
            <a:endParaRPr lang="en-US" altLang="zh-CN" sz="3200" b="0" dirty="0">
              <a:solidFill>
                <a:schemeClr val="tx2">
                  <a:lumMod val="75000"/>
                </a:schemeClr>
              </a:solidFill>
            </a:endParaRPr>
          </a:p>
        </p:txBody>
      </p:sp>
      <p:sp>
        <p:nvSpPr>
          <p:cNvPr id="6" name="Text Box 5"/>
          <p:cNvSpPr txBox="1">
            <a:spLocks noChangeArrowheads="1"/>
          </p:cNvSpPr>
          <p:nvPr/>
        </p:nvSpPr>
        <p:spPr bwMode="auto">
          <a:xfrm>
            <a:off x="1691680" y="4923408"/>
            <a:ext cx="48434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tx2">
                    <a:lumMod val="75000"/>
                  </a:schemeClr>
                </a:solidFill>
              </a:rPr>
              <a:t>四、神经网络控制</a:t>
            </a:r>
            <a:endParaRPr lang="zh-CN" altLang="en-US" sz="3200" b="0" dirty="0">
              <a:solidFill>
                <a:schemeClr val="tx2">
                  <a:lumMod val="75000"/>
                </a:schemeClr>
              </a:solidFill>
              <a:latin typeface="隶书" pitchFamily="49" charset="-122"/>
            </a:endParaRPr>
          </a:p>
        </p:txBody>
      </p:sp>
      <p:sp>
        <p:nvSpPr>
          <p:cNvPr id="8" name="Rectangle 9"/>
          <p:cNvSpPr>
            <a:spLocks noGrp="1" noChangeArrowheads="1"/>
          </p:cNvSpPr>
          <p:nvPr>
            <p:ph type="title" idx="4294967295"/>
          </p:nvPr>
        </p:nvSpPr>
        <p:spPr>
          <a:xfrm>
            <a:off x="0" y="1190625"/>
            <a:ext cx="7772400" cy="1143000"/>
          </a:xfrm>
        </p:spPr>
        <p:txBody>
          <a:bodyPr/>
          <a:lstStyle/>
          <a:p>
            <a:pPr eaLnBrk="1" hangingPunct="1">
              <a:defRPr/>
            </a:pPr>
            <a:r>
              <a:rPr lang="zh-CN" altLang="en-US" dirty="0">
                <a:solidFill>
                  <a:schemeClr val="tx2">
                    <a:lumMod val="75000"/>
                  </a:schemeClr>
                </a:solidFill>
                <a:ea typeface="隶书" pitchFamily="49" charset="-122"/>
              </a:rPr>
              <a:t>本讲的主要内容</a:t>
            </a:r>
            <a:endParaRPr lang="zh-CN" altLang="en-US" dirty="0">
              <a:solidFill>
                <a:schemeClr val="tx2">
                  <a:lumMod val="75000"/>
                </a:schemeClr>
              </a:solidFill>
            </a:endParaRPr>
          </a:p>
        </p:txBody>
      </p:sp>
      <p:sp>
        <p:nvSpPr>
          <p:cNvPr id="7174" name="灯片编号占位符 9"/>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0C1F1DE-8601-4E45-AE10-B24C3544E738}" type="slidenum">
              <a:rPr lang="zh-CN" altLang="en-US" sz="1200">
                <a:solidFill>
                  <a:srgbClr val="898989"/>
                </a:solidFill>
                <a:latin typeface="Times New Roman" panose="02020603050405020304" pitchFamily="18" charset="0"/>
              </a:rPr>
              <a:pPr>
                <a:spcBef>
                  <a:spcPct val="0"/>
                </a:spcBef>
                <a:buFontTx/>
                <a:buNone/>
              </a:pPr>
              <a:t>3</a:t>
            </a:fld>
            <a:endParaRPr lang="en-US" altLang="zh-CN" sz="1200">
              <a:solidFill>
                <a:srgbClr val="898989"/>
              </a:solidFill>
              <a:latin typeface="Times New Roman" panose="02020603050405020304" pitchFamily="18" charset="0"/>
            </a:endParaRPr>
          </a:p>
        </p:txBody>
      </p:sp>
      <p:sp>
        <p:nvSpPr>
          <p:cNvPr id="7" name="Text Box 3"/>
          <p:cNvSpPr txBox="1">
            <a:spLocks noChangeArrowheads="1"/>
          </p:cNvSpPr>
          <p:nvPr/>
        </p:nvSpPr>
        <p:spPr bwMode="auto">
          <a:xfrm>
            <a:off x="1691680" y="2850927"/>
            <a:ext cx="45561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spcBef>
                <a:spcPct val="50000"/>
              </a:spcBef>
              <a:defRPr/>
            </a:pPr>
            <a:r>
              <a:rPr lang="zh-CN" altLang="en-US" sz="3200" b="0" dirty="0">
                <a:solidFill>
                  <a:schemeClr val="tx2">
                    <a:lumMod val="75000"/>
                  </a:schemeClr>
                </a:solidFill>
              </a:rPr>
              <a:t>一、人工神经网络简介</a:t>
            </a:r>
            <a:endParaRPr lang="zh-CN" altLang="en-US" sz="3200" b="0" dirty="0">
              <a:solidFill>
                <a:schemeClr val="tx2">
                  <a:lumMod val="75000"/>
                </a:schemeClr>
              </a:solidFill>
              <a:latin typeface="隶书"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30</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412776"/>
                <a:ext cx="8569077" cy="3727550"/>
              </a:xfrm>
              <a:prstGeom prst="rect">
                <a:avLst/>
              </a:prstGeom>
            </p:spPr>
            <p:txBody>
              <a:bodyPr>
                <a:normAutofit fontScale="925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endParaRPr kumimoji="0" lang="en-US" altLang="zh-CN" sz="3000" b="0" i="1" dirty="0">
                  <a:latin typeface="Cambria Math" panose="02040503050406030204" pitchFamily="18" charset="0"/>
                  <a:ea typeface="Cambria Math" panose="02040503050406030204" pitchFamily="18" charset="0"/>
                </a:endParaRPr>
              </a:p>
              <a:p>
                <a:pPr marL="0" indent="0">
                  <a:buNone/>
                  <a:defRPr/>
                </a:pPr>
                <a14:m>
                  <m:oMathPara xmlns:m="http://schemas.openxmlformats.org/officeDocument/2006/math">
                    <m:oMathParaPr>
                      <m:jc m:val="centerGroup"/>
                    </m:oMathParaPr>
                    <m:oMath xmlns:m="http://schemas.openxmlformats.org/officeDocument/2006/math">
                      <m:d>
                        <m:dPr>
                          <m:ctrlPr>
                            <a:rPr kumimoji="0" lang="en-US" altLang="zh-CN" sz="3000" b="0" i="1" smtClean="0">
                              <a:latin typeface="Cambria Math" panose="02040503050406030204" pitchFamily="18" charset="0"/>
                              <a:ea typeface="Cambria Math" panose="02040503050406030204" pitchFamily="18" charset="0"/>
                            </a:rPr>
                          </m:ctrlPr>
                        </m:dPr>
                        <m:e>
                          <m:eqArr>
                            <m:eqArrPr>
                              <m:ctrlPr>
                                <a:rPr kumimoji="0" lang="zh-CN" altLang="en-US" sz="3000" b="0" i="1">
                                  <a:latin typeface="Cambria Math" panose="02040503050406030204" pitchFamily="18" charset="0"/>
                                  <a:ea typeface="Cambria Math" panose="02040503050406030204" pitchFamily="18" charset="0"/>
                                </a:rPr>
                              </m:ctrlPr>
                            </m:eqArrPr>
                            <m:e>
                              <m:r>
                                <a:rPr kumimoji="0" lang="zh-CN" altLang="en-US" sz="3000" b="0" i="1">
                                  <a:latin typeface="Cambria Math" panose="02040503050406030204" pitchFamily="18" charset="0"/>
                                  <a:ea typeface="Cambria Math" panose="02040503050406030204" pitchFamily="18" charset="0"/>
                                </a:rPr>
                                <m:t>校正</m:t>
                              </m:r>
                            </m:e>
                            <m:e>
                              <m:r>
                                <a:rPr kumimoji="0" lang="zh-CN" altLang="en-US" sz="3000" b="0" i="1" smtClean="0">
                                  <a:latin typeface="Cambria Math" panose="02040503050406030204" pitchFamily="18" charset="0"/>
                                  <a:ea typeface="Cambria Math" panose="02040503050406030204" pitchFamily="18" charset="0"/>
                                </a:rPr>
                                <m:t>权值</m:t>
                              </m:r>
                            </m:e>
                            <m:e>
                              <m:r>
                                <m:rPr>
                                  <m:sty m:val="p"/>
                                </m:rPr>
                                <a:rPr kumimoji="0" lang="el-GR" altLang="zh-CN" sz="3000" b="0" i="1" smtClean="0">
                                  <a:latin typeface="Cambria Math" panose="02040503050406030204" pitchFamily="18" charset="0"/>
                                  <a:ea typeface="Cambria Math" panose="02040503050406030204" pitchFamily="18" charset="0"/>
                                </a:rPr>
                                <m:t>Δ</m:t>
                              </m:r>
                              <m:sSub>
                                <m:sSubPr>
                                  <m:ctrlPr>
                                    <a:rPr kumimoji="0" lang="el-GR" altLang="zh-CN" sz="3000" b="0" i="1" smtClean="0">
                                      <a:latin typeface="Cambria Math" panose="02040503050406030204" pitchFamily="18" charset="0"/>
                                      <a:ea typeface="Cambria Math" panose="02040503050406030204" pitchFamily="18" charset="0"/>
                                    </a:rPr>
                                  </m:ctrlPr>
                                </m:sSubPr>
                                <m:e>
                                  <m:r>
                                    <a:rPr kumimoji="0" lang="en-US" altLang="zh-CN" sz="3000" b="0" i="1" smtClean="0">
                                      <a:latin typeface="Cambria Math" panose="02040503050406030204" pitchFamily="18" charset="0"/>
                                      <a:ea typeface="Cambria Math" panose="02040503050406030204" pitchFamily="18" charset="0"/>
                                    </a:rPr>
                                    <m:t>𝑤</m:t>
                                  </m:r>
                                </m:e>
                                <m:sub>
                                  <m:r>
                                    <a:rPr kumimoji="0" lang="en-US" altLang="zh-CN" sz="3000" b="0" i="1" smtClean="0">
                                      <a:latin typeface="Cambria Math" panose="02040503050406030204" pitchFamily="18" charset="0"/>
                                      <a:ea typeface="Cambria Math" panose="02040503050406030204" pitchFamily="18" charset="0"/>
                                    </a:rPr>
                                    <m:t>𝑗𝑖</m:t>
                                  </m:r>
                                </m:sub>
                              </m:sSub>
                              <m:r>
                                <a:rPr kumimoji="0" lang="en-US" altLang="zh-CN" sz="3000" b="0" i="1" smtClean="0">
                                  <a:latin typeface="Cambria Math" panose="02040503050406030204" pitchFamily="18" charset="0"/>
                                  <a:ea typeface="Cambria Math" panose="02040503050406030204" pitchFamily="18" charset="0"/>
                                </a:rPr>
                                <m:t>(</m:t>
                              </m:r>
                              <m:r>
                                <a:rPr kumimoji="0" lang="en-US" altLang="zh-CN" sz="3000" b="0" i="1" smtClean="0">
                                  <a:latin typeface="Cambria Math" panose="02040503050406030204" pitchFamily="18" charset="0"/>
                                  <a:ea typeface="Cambria Math" panose="02040503050406030204" pitchFamily="18" charset="0"/>
                                </a:rPr>
                                <m:t>𝑛</m:t>
                              </m:r>
                              <m:r>
                                <a:rPr kumimoji="0" lang="en-US" altLang="zh-CN" sz="3000" b="0" i="1" smtClean="0">
                                  <a:latin typeface="Cambria Math" panose="02040503050406030204" pitchFamily="18" charset="0"/>
                                  <a:ea typeface="Cambria Math" panose="02040503050406030204" pitchFamily="18" charset="0"/>
                                </a:rPr>
                                <m:t>)</m:t>
                              </m:r>
                            </m:e>
                          </m:eqArr>
                        </m:e>
                      </m:d>
                      <m:r>
                        <a:rPr kumimoji="0" lang="en-US" altLang="zh-CN" sz="3000" b="0" i="1" smtClean="0">
                          <a:latin typeface="Cambria Math" panose="02040503050406030204" pitchFamily="18" charset="0"/>
                          <a:ea typeface="Cambria Math" panose="02040503050406030204" pitchFamily="18" charset="0"/>
                        </a:rPr>
                        <m:t>=</m:t>
                      </m:r>
                      <m:d>
                        <m:dPr>
                          <m:ctrlPr>
                            <a:rPr kumimoji="0" lang="en-US" altLang="zh-CN" sz="3000" b="0" i="1" smtClean="0">
                              <a:latin typeface="Cambria Math" panose="02040503050406030204" pitchFamily="18" charset="0"/>
                              <a:ea typeface="Cambria Math" panose="02040503050406030204" pitchFamily="18" charset="0"/>
                            </a:rPr>
                          </m:ctrlPr>
                        </m:dPr>
                        <m:e>
                          <m:eqArr>
                            <m:eqArrPr>
                              <m:ctrlPr>
                                <a:rPr kumimoji="0" lang="zh-CN" altLang="en-US" sz="3000" b="0" i="1">
                                  <a:latin typeface="Cambria Math" panose="02040503050406030204" pitchFamily="18" charset="0"/>
                                  <a:ea typeface="Cambria Math" panose="02040503050406030204" pitchFamily="18" charset="0"/>
                                </a:rPr>
                              </m:ctrlPr>
                            </m:eqArrPr>
                            <m:e>
                              <m:r>
                                <a:rPr kumimoji="0" lang="zh-CN" altLang="en-US" sz="3000" b="0" i="1">
                                  <a:latin typeface="Cambria Math" panose="02040503050406030204" pitchFamily="18" charset="0"/>
                                  <a:ea typeface="Cambria Math" panose="02040503050406030204" pitchFamily="18" charset="0"/>
                                </a:rPr>
                                <m:t>学习</m:t>
                              </m:r>
                              <m:r>
                                <a:rPr kumimoji="0" lang="zh-CN" altLang="en-US" sz="3000" b="0" i="1" smtClean="0">
                                  <a:latin typeface="Cambria Math" panose="02040503050406030204" pitchFamily="18" charset="0"/>
                                  <a:ea typeface="Cambria Math" panose="02040503050406030204" pitchFamily="18" charset="0"/>
                                </a:rPr>
                                <m:t>率</m:t>
                              </m:r>
                            </m:e>
                            <m:e>
                              <m:r>
                                <a:rPr kumimoji="0" lang="zh-CN" altLang="en-US" sz="3000" b="0" i="1">
                                  <a:latin typeface="Cambria Math" panose="02040503050406030204" pitchFamily="18" charset="0"/>
                                  <a:ea typeface="Cambria Math" panose="02040503050406030204" pitchFamily="18" charset="0"/>
                                </a:rPr>
                                <m:t>参数</m:t>
                              </m:r>
                            </m:e>
                            <m:e>
                              <m:r>
                                <a:rPr kumimoji="0" lang="zh-CN" altLang="en-US" sz="3000" b="0" i="1" smtClean="0">
                                  <a:latin typeface="Cambria Math" panose="02040503050406030204" pitchFamily="18" charset="0"/>
                                  <a:ea typeface="Cambria Math" panose="02040503050406030204" pitchFamily="18" charset="0"/>
                                </a:rPr>
                                <m:t>𝜂</m:t>
                              </m:r>
                            </m:e>
                          </m:eqArr>
                        </m:e>
                      </m:d>
                      <m:r>
                        <a:rPr kumimoji="0" lang="en-US" altLang="zh-CN" sz="3000" b="0" i="1" smtClean="0">
                          <a:latin typeface="Cambria Math" panose="02040503050406030204" pitchFamily="18" charset="0"/>
                          <a:ea typeface="Cambria Math" panose="02040503050406030204" pitchFamily="18" charset="0"/>
                        </a:rPr>
                        <m:t>∙</m:t>
                      </m:r>
                      <m:d>
                        <m:dPr>
                          <m:ctrlPr>
                            <a:rPr kumimoji="0" lang="en-US" altLang="zh-CN" sz="3000" b="0" i="1" smtClean="0">
                              <a:latin typeface="Cambria Math" panose="02040503050406030204" pitchFamily="18" charset="0"/>
                              <a:ea typeface="Cambria Math" panose="02040503050406030204" pitchFamily="18" charset="0"/>
                            </a:rPr>
                          </m:ctrlPr>
                        </m:dPr>
                        <m:e>
                          <m:eqArr>
                            <m:eqArrPr>
                              <m:ctrlPr>
                                <a:rPr kumimoji="0" lang="zh-CN" altLang="en-US" sz="3000" b="0" i="1">
                                  <a:latin typeface="Cambria Math" panose="02040503050406030204" pitchFamily="18" charset="0"/>
                                  <a:ea typeface="Cambria Math" panose="02040503050406030204" pitchFamily="18" charset="0"/>
                                </a:rPr>
                              </m:ctrlPr>
                            </m:eqArrPr>
                            <m:e>
                              <m:r>
                                <a:rPr kumimoji="0" lang="zh-CN" altLang="en-US" sz="3000" b="0" i="1">
                                  <a:latin typeface="Cambria Math" panose="02040503050406030204" pitchFamily="18" charset="0"/>
                                  <a:ea typeface="Cambria Math" panose="02040503050406030204" pitchFamily="18" charset="0"/>
                                </a:rPr>
                                <m:t>局部</m:t>
                              </m:r>
                            </m:e>
                            <m:e>
                              <m:r>
                                <a:rPr kumimoji="0" lang="zh-CN" altLang="en-US" sz="3000" b="0" i="1" smtClean="0">
                                  <a:latin typeface="Cambria Math" panose="02040503050406030204" pitchFamily="18" charset="0"/>
                                  <a:ea typeface="Cambria Math" panose="02040503050406030204" pitchFamily="18" charset="0"/>
                                </a:rPr>
                                <m:t>梯度</m:t>
                              </m:r>
                            </m:e>
                            <m:e>
                              <m:sSub>
                                <m:sSubPr>
                                  <m:ctrlPr>
                                    <a:rPr kumimoji="0" lang="en-US" altLang="zh-CN" sz="3000" b="0" i="1">
                                      <a:latin typeface="Cambria Math" panose="02040503050406030204" pitchFamily="18" charset="0"/>
                                      <a:ea typeface="Cambria Math" panose="02040503050406030204" pitchFamily="18" charset="0"/>
                                    </a:rPr>
                                  </m:ctrlPr>
                                </m:sSubPr>
                                <m:e>
                                  <m:r>
                                    <a:rPr kumimoji="0" lang="zh-CN" altLang="en-US" sz="3000" b="0" i="1">
                                      <a:latin typeface="Cambria Math" panose="02040503050406030204" pitchFamily="18" charset="0"/>
                                      <a:ea typeface="Cambria Math" panose="02040503050406030204" pitchFamily="18" charset="0"/>
                                    </a:rPr>
                                    <m:t>𝛿</m:t>
                                  </m:r>
                                </m:e>
                                <m:sub>
                                  <m:r>
                                    <a:rPr kumimoji="0" lang="en-US" altLang="zh-CN" sz="3000" b="0" i="1">
                                      <a:latin typeface="Cambria Math" panose="02040503050406030204" pitchFamily="18" charset="0"/>
                                      <a:ea typeface="Cambria Math" panose="02040503050406030204" pitchFamily="18" charset="0"/>
                                    </a:rPr>
                                    <m:t>𝑗</m:t>
                                  </m:r>
                                </m:sub>
                              </m:sSub>
                              <m:d>
                                <m:dPr>
                                  <m:ctrlPr>
                                    <a:rPr kumimoji="0" lang="en-US" altLang="zh-CN" sz="3000" b="0" i="1">
                                      <a:latin typeface="Cambria Math" panose="02040503050406030204" pitchFamily="18" charset="0"/>
                                      <a:ea typeface="Cambria Math" panose="02040503050406030204" pitchFamily="18" charset="0"/>
                                    </a:rPr>
                                  </m:ctrlPr>
                                </m:dPr>
                                <m:e>
                                  <m:r>
                                    <a:rPr kumimoji="0" lang="en-US" altLang="zh-CN" sz="3000" b="0" i="1">
                                      <a:latin typeface="Cambria Math" panose="02040503050406030204" pitchFamily="18" charset="0"/>
                                      <a:ea typeface="Cambria Math" panose="02040503050406030204" pitchFamily="18" charset="0"/>
                                    </a:rPr>
                                    <m:t>𝑛</m:t>
                                  </m:r>
                                </m:e>
                              </m:d>
                            </m:e>
                          </m:eqArr>
                        </m:e>
                      </m:d>
                      <m:r>
                        <a:rPr kumimoji="0" lang="en-US" altLang="zh-CN" sz="3000" b="0" i="1" smtClean="0">
                          <a:latin typeface="Cambria Math" panose="02040503050406030204" pitchFamily="18" charset="0"/>
                          <a:ea typeface="Cambria Math" panose="02040503050406030204" pitchFamily="18" charset="0"/>
                        </a:rPr>
                        <m:t>∙</m:t>
                      </m:r>
                      <m:d>
                        <m:dPr>
                          <m:ctrlPr>
                            <a:rPr kumimoji="0" lang="en-US" altLang="zh-CN" sz="3000" b="0" i="1" smtClean="0">
                              <a:latin typeface="Cambria Math" panose="02040503050406030204" pitchFamily="18" charset="0"/>
                              <a:ea typeface="Cambria Math" panose="02040503050406030204" pitchFamily="18" charset="0"/>
                            </a:rPr>
                          </m:ctrlPr>
                        </m:dPr>
                        <m:e>
                          <m:eqArr>
                            <m:eqArrPr>
                              <m:ctrlPr>
                                <a:rPr kumimoji="0" lang="zh-CN" altLang="en-US" sz="3000" b="0" i="1">
                                  <a:latin typeface="Cambria Math" panose="02040503050406030204" pitchFamily="18" charset="0"/>
                                  <a:ea typeface="Cambria Math" panose="02040503050406030204" pitchFamily="18" charset="0"/>
                                </a:rPr>
                              </m:ctrlPr>
                            </m:eqArrPr>
                            <m:e>
                              <m:r>
                                <a:rPr kumimoji="0" lang="zh-CN" altLang="en-US" sz="3000" b="0" i="1">
                                  <a:latin typeface="Cambria Math" panose="02040503050406030204" pitchFamily="18" charset="0"/>
                                  <a:ea typeface="Cambria Math" panose="02040503050406030204" pitchFamily="18" charset="0"/>
                                </a:rPr>
                                <m:t>神经</m:t>
                              </m:r>
                              <m:r>
                                <a:rPr kumimoji="0" lang="zh-CN" altLang="en-US" sz="3000" b="0" i="1" smtClean="0">
                                  <a:latin typeface="Cambria Math" panose="02040503050406030204" pitchFamily="18" charset="0"/>
                                  <a:ea typeface="Cambria Math" panose="02040503050406030204" pitchFamily="18" charset="0"/>
                                </a:rPr>
                                <m:t>元</m:t>
                              </m:r>
                              <m:r>
                                <a:rPr kumimoji="0" lang="en-US" altLang="zh-CN" sz="3000" b="0" i="1" smtClean="0">
                                  <a:latin typeface="Cambria Math" panose="02040503050406030204" pitchFamily="18" charset="0"/>
                                  <a:ea typeface="Cambria Math" panose="02040503050406030204" pitchFamily="18" charset="0"/>
                                </a:rPr>
                                <m:t>𝑗</m:t>
                              </m:r>
                            </m:e>
                            <m:e>
                              <m:r>
                                <a:rPr kumimoji="0" lang="zh-CN" altLang="en-US" sz="3000" b="0" i="1">
                                  <a:latin typeface="Cambria Math" panose="02040503050406030204" pitchFamily="18" charset="0"/>
                                  <a:ea typeface="Cambria Math" panose="02040503050406030204" pitchFamily="18" charset="0"/>
                                </a:rPr>
                                <m:t>输入</m:t>
                              </m:r>
                              <m:r>
                                <a:rPr kumimoji="0" lang="zh-CN" altLang="en-US" sz="3000" b="0" i="1" smtClean="0">
                                  <a:latin typeface="Cambria Math" panose="02040503050406030204" pitchFamily="18" charset="0"/>
                                  <a:ea typeface="Cambria Math" panose="02040503050406030204" pitchFamily="18" charset="0"/>
                                </a:rPr>
                                <m:t>信号</m:t>
                              </m:r>
                            </m:e>
                            <m:e>
                              <m:sSub>
                                <m:sSubPr>
                                  <m:ctrlPr>
                                    <a:rPr kumimoji="0" lang="en-US" altLang="zh-CN" sz="3000" b="0" i="1" smtClean="0">
                                      <a:latin typeface="Cambria Math" panose="02040503050406030204" pitchFamily="18" charset="0"/>
                                      <a:ea typeface="Cambria Math" panose="02040503050406030204" pitchFamily="18" charset="0"/>
                                    </a:rPr>
                                  </m:ctrlPr>
                                </m:sSubPr>
                                <m:e>
                                  <m:r>
                                    <a:rPr kumimoji="0" lang="en-US" altLang="zh-CN" sz="3000" b="0" i="1" smtClean="0">
                                      <a:latin typeface="Cambria Math" panose="02040503050406030204" pitchFamily="18" charset="0"/>
                                      <a:ea typeface="Cambria Math" panose="02040503050406030204" pitchFamily="18" charset="0"/>
                                    </a:rPr>
                                    <m:t>𝑦</m:t>
                                  </m:r>
                                </m:e>
                                <m:sub>
                                  <m:r>
                                    <a:rPr kumimoji="0" lang="en-US" altLang="zh-CN" sz="3000" b="0" i="1" smtClean="0">
                                      <a:latin typeface="Cambria Math" panose="02040503050406030204" pitchFamily="18" charset="0"/>
                                      <a:ea typeface="Cambria Math" panose="02040503050406030204" pitchFamily="18" charset="0"/>
                                    </a:rPr>
                                    <m:t>𝑖</m:t>
                                  </m:r>
                                </m:sub>
                              </m:sSub>
                              <m:r>
                                <a:rPr kumimoji="0" lang="en-US" altLang="zh-CN" sz="3000" b="0" i="1" smtClean="0">
                                  <a:latin typeface="Cambria Math" panose="02040503050406030204" pitchFamily="18" charset="0"/>
                                  <a:ea typeface="Cambria Math" panose="02040503050406030204" pitchFamily="18" charset="0"/>
                                </a:rPr>
                                <m:t>(</m:t>
                              </m:r>
                              <m:r>
                                <a:rPr kumimoji="0" lang="en-US" altLang="zh-CN" sz="3000" b="0" i="1" smtClean="0">
                                  <a:latin typeface="Cambria Math" panose="02040503050406030204" pitchFamily="18" charset="0"/>
                                  <a:ea typeface="Cambria Math" panose="02040503050406030204" pitchFamily="18" charset="0"/>
                                </a:rPr>
                                <m:t>𝑛</m:t>
                              </m:r>
                              <m:r>
                                <a:rPr kumimoji="0" lang="en-US" altLang="zh-CN" sz="3000" b="0" i="1" smtClean="0">
                                  <a:latin typeface="Cambria Math" panose="02040503050406030204" pitchFamily="18" charset="0"/>
                                  <a:ea typeface="Cambria Math" panose="02040503050406030204" pitchFamily="18" charset="0"/>
                                </a:rPr>
                                <m:t>)</m:t>
                              </m:r>
                            </m:e>
                          </m:eqArr>
                        </m:e>
                      </m:d>
                    </m:oMath>
                  </m:oMathPara>
                </a14:m>
                <a:endParaRPr kumimoji="0" lang="en-US" altLang="zh-CN" sz="3000" b="0" i="1" dirty="0">
                  <a:latin typeface="Cambria Math" panose="02040503050406030204" pitchFamily="18" charset="0"/>
                  <a:ea typeface="Cambria Math" panose="02040503050406030204" pitchFamily="18" charset="0"/>
                </a:endParaRPr>
              </a:p>
              <a:p>
                <a:pPr marL="0" indent="0">
                  <a:buNone/>
                  <a:defRPr/>
                </a:pPr>
                <a14:m>
                  <m:oMathPara xmlns:m="http://schemas.openxmlformats.org/officeDocument/2006/math">
                    <m:oMathParaPr>
                      <m:jc m:val="centerGroup"/>
                    </m:oMathParaPr>
                    <m:oMath xmlns:m="http://schemas.openxmlformats.org/officeDocument/2006/math">
                      <m:sSub>
                        <m:sSubPr>
                          <m:ctrlPr>
                            <a:rPr kumimoji="0" lang="en-US" altLang="zh-CN" sz="3000" b="0" i="1">
                              <a:latin typeface="Cambria Math" panose="02040503050406030204" pitchFamily="18" charset="0"/>
                              <a:ea typeface="Cambria Math" panose="02040503050406030204" pitchFamily="18" charset="0"/>
                            </a:rPr>
                          </m:ctrlPr>
                        </m:sSubPr>
                        <m:e>
                          <m:r>
                            <a:rPr kumimoji="0" lang="zh-CN" altLang="en-US" sz="3000" b="0" i="1">
                              <a:latin typeface="Cambria Math" panose="02040503050406030204" pitchFamily="18" charset="0"/>
                              <a:ea typeface="Cambria Math" panose="02040503050406030204" pitchFamily="18" charset="0"/>
                            </a:rPr>
                            <m:t>𝛿</m:t>
                          </m:r>
                        </m:e>
                        <m:sub>
                          <m:r>
                            <a:rPr kumimoji="0" lang="en-US" altLang="zh-CN" sz="3000" b="0" i="1">
                              <a:latin typeface="Cambria Math" panose="02040503050406030204" pitchFamily="18" charset="0"/>
                              <a:ea typeface="Cambria Math" panose="02040503050406030204" pitchFamily="18" charset="0"/>
                            </a:rPr>
                            <m:t>𝑗</m:t>
                          </m:r>
                        </m:sub>
                      </m:sSub>
                      <m:d>
                        <m:dPr>
                          <m:ctrlPr>
                            <a:rPr kumimoji="0" lang="en-US" altLang="zh-CN" sz="3000" b="0" i="1">
                              <a:latin typeface="Cambria Math" panose="02040503050406030204" pitchFamily="18" charset="0"/>
                              <a:ea typeface="Cambria Math" panose="02040503050406030204" pitchFamily="18" charset="0"/>
                            </a:rPr>
                          </m:ctrlPr>
                        </m:dPr>
                        <m:e>
                          <m:r>
                            <a:rPr kumimoji="0" lang="en-US" altLang="zh-CN" sz="3000" b="0" i="1">
                              <a:latin typeface="Cambria Math" panose="02040503050406030204" pitchFamily="18" charset="0"/>
                              <a:ea typeface="Cambria Math" panose="02040503050406030204" pitchFamily="18" charset="0"/>
                            </a:rPr>
                            <m:t>𝑛</m:t>
                          </m:r>
                        </m:e>
                      </m:d>
                      <m:r>
                        <a:rPr kumimoji="0" lang="en-US" altLang="zh-CN" sz="3000" b="0" i="1">
                          <a:latin typeface="Cambria Math" panose="02040503050406030204" pitchFamily="18" charset="0"/>
                          <a:ea typeface="隶书" panose="02010509060101010101" pitchFamily="49" charset="-122"/>
                        </a:rPr>
                        <m:t>=</m:t>
                      </m:r>
                      <m:sSubSup>
                        <m:sSubSupPr>
                          <m:ctrlPr>
                            <a:rPr kumimoji="0" lang="en-US" altLang="zh-CN" sz="3000" b="0" i="1">
                              <a:latin typeface="Cambria Math" panose="02040503050406030204" pitchFamily="18" charset="0"/>
                              <a:ea typeface="隶书" panose="02010509060101010101" pitchFamily="49" charset="-122"/>
                            </a:rPr>
                          </m:ctrlPr>
                        </m:sSubSupPr>
                        <m:e>
                          <m:r>
                            <a:rPr kumimoji="0" lang="zh-CN" altLang="en-US" sz="3000" b="0" i="1">
                              <a:latin typeface="Cambria Math" panose="02040503050406030204" pitchFamily="18" charset="0"/>
                              <a:ea typeface="隶书" panose="02010509060101010101" pitchFamily="49" charset="-122"/>
                            </a:rPr>
                            <m:t>𝜑</m:t>
                          </m:r>
                        </m:e>
                        <m:sub>
                          <m:r>
                            <a:rPr kumimoji="0" lang="en-US" altLang="zh-CN" sz="3000" b="0" i="1">
                              <a:latin typeface="Cambria Math" panose="02040503050406030204" pitchFamily="18" charset="0"/>
                              <a:ea typeface="隶书" panose="02010509060101010101" pitchFamily="49" charset="-122"/>
                            </a:rPr>
                            <m:t>𝑗</m:t>
                          </m:r>
                        </m:sub>
                        <m:sup>
                          <m:r>
                            <a:rPr kumimoji="0" lang="en-US" altLang="zh-CN" sz="3000" b="0" i="1">
                              <a:latin typeface="Cambria Math" panose="02040503050406030204" pitchFamily="18" charset="0"/>
                              <a:ea typeface="隶书" panose="02010509060101010101" pitchFamily="49" charset="-122"/>
                            </a:rPr>
                            <m:t>′</m:t>
                          </m:r>
                        </m:sup>
                      </m:sSubSup>
                      <m:d>
                        <m:dPr>
                          <m:ctrlPr>
                            <a:rPr kumimoji="0" lang="en-US" altLang="zh-CN" sz="3000" b="0" i="1">
                              <a:latin typeface="Cambria Math" panose="02040503050406030204" pitchFamily="18" charset="0"/>
                              <a:ea typeface="隶书" panose="02010509060101010101" pitchFamily="49" charset="-122"/>
                            </a:rPr>
                          </m:ctrlPr>
                        </m:dPr>
                        <m:e>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𝑣</m:t>
                              </m:r>
                            </m:e>
                            <m:sub>
                              <m:r>
                                <a:rPr kumimoji="0" lang="en-US" altLang="zh-CN" sz="3000" b="0" i="1">
                                  <a:latin typeface="Cambria Math" panose="02040503050406030204" pitchFamily="18" charset="0"/>
                                  <a:ea typeface="隶书" panose="02010509060101010101" pitchFamily="49" charset="-122"/>
                                </a:rPr>
                                <m:t>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e>
                      </m:d>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𝑒</m:t>
                          </m:r>
                        </m:e>
                        <m:sub>
                          <m:r>
                            <a:rPr kumimoji="0" lang="en-US" altLang="zh-CN" sz="3000" b="0" i="1">
                              <a:latin typeface="Cambria Math" panose="02040503050406030204" pitchFamily="18" charset="0"/>
                              <a:ea typeface="隶书" panose="02010509060101010101" pitchFamily="49" charset="-122"/>
                            </a:rPr>
                            <m:t>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sSub>
                        <m:sSubPr>
                          <m:ctrlPr>
                            <a:rPr kumimoji="0" lang="en-US" altLang="zh-CN" sz="3000" b="0" i="1">
                              <a:latin typeface="Cambria Math" panose="02040503050406030204" pitchFamily="18" charset="0"/>
                              <a:ea typeface="隶书" panose="02010509060101010101" pitchFamily="49" charset="-122"/>
                            </a:rPr>
                          </m:ctrlPr>
                        </m:sSubPr>
                        <m:e>
                          <m:r>
                            <a:rPr kumimoji="0" lang="zh-CN" altLang="en-US" sz="3000" b="0" i="1">
                              <a:latin typeface="Cambria Math" panose="02040503050406030204" pitchFamily="18" charset="0"/>
                              <a:ea typeface="隶书" panose="02010509060101010101" pitchFamily="49" charset="-122"/>
                            </a:rPr>
                            <m:t>𝛿</m:t>
                          </m:r>
                        </m:e>
                        <m:sub>
                          <m:r>
                            <a:rPr kumimoji="0" lang="en-US" altLang="zh-CN" sz="3000" b="0" i="1" smtClean="0">
                              <a:latin typeface="Cambria Math" panose="02040503050406030204" pitchFamily="18" charset="0"/>
                              <a:ea typeface="隶书" panose="02010509060101010101" pitchFamily="49" charset="-122"/>
                            </a:rPr>
                            <m:t>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sSubSup>
                        <m:sSubSupPr>
                          <m:ctrlPr>
                            <a:rPr kumimoji="0" lang="en-US" altLang="zh-CN" sz="3000" b="0" i="1">
                              <a:latin typeface="Cambria Math" panose="02040503050406030204" pitchFamily="18" charset="0"/>
                              <a:ea typeface="隶书" panose="02010509060101010101" pitchFamily="49" charset="-122"/>
                            </a:rPr>
                          </m:ctrlPr>
                        </m:sSubSupPr>
                        <m:e>
                          <m:r>
                            <a:rPr kumimoji="0" lang="zh-CN" altLang="en-US" sz="3000" b="0" i="1">
                              <a:latin typeface="Cambria Math" panose="02040503050406030204" pitchFamily="18" charset="0"/>
                              <a:ea typeface="隶书" panose="02010509060101010101" pitchFamily="49" charset="-122"/>
                            </a:rPr>
                            <m:t>𝜑</m:t>
                          </m:r>
                        </m:e>
                        <m:sub>
                          <m:r>
                            <a:rPr kumimoji="0" lang="en-US" altLang="zh-CN" sz="3000" b="0" i="1" smtClean="0">
                              <a:latin typeface="Cambria Math" panose="02040503050406030204" pitchFamily="18" charset="0"/>
                              <a:ea typeface="隶书" panose="02010509060101010101" pitchFamily="49" charset="-122"/>
                            </a:rPr>
                            <m:t>𝑗</m:t>
                          </m:r>
                        </m:sub>
                        <m:sup>
                          <m:r>
                            <a:rPr kumimoji="0" lang="en-US" altLang="zh-CN" sz="3000" b="0" i="1">
                              <a:latin typeface="Cambria Math" panose="02040503050406030204" pitchFamily="18" charset="0"/>
                              <a:ea typeface="隶书" panose="02010509060101010101" pitchFamily="49" charset="-122"/>
                            </a:rPr>
                            <m:t>′</m:t>
                          </m:r>
                        </m:sup>
                      </m:sSubSup>
                      <m:d>
                        <m:dPr>
                          <m:ctrlPr>
                            <a:rPr kumimoji="0" lang="en-US" altLang="zh-CN" sz="3000" b="0" i="1">
                              <a:latin typeface="Cambria Math" panose="02040503050406030204" pitchFamily="18" charset="0"/>
                              <a:ea typeface="隶书" panose="02010509060101010101" pitchFamily="49" charset="-122"/>
                            </a:rPr>
                          </m:ctrlPr>
                        </m:dPr>
                        <m:e>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𝑣</m:t>
                              </m:r>
                            </m:e>
                            <m:sub>
                              <m:r>
                                <a:rPr kumimoji="0" lang="en-US" altLang="zh-CN" sz="3000" b="0" i="1" smtClean="0">
                                  <a:latin typeface="Cambria Math" panose="02040503050406030204" pitchFamily="18" charset="0"/>
                                  <a:ea typeface="隶书" panose="02010509060101010101" pitchFamily="49" charset="-122"/>
                                </a:rPr>
                                <m:t>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e>
                      </m:d>
                      <m:nary>
                        <m:naryPr>
                          <m:chr m:val="∑"/>
                          <m:supHide m:val="on"/>
                          <m:ctrlPr>
                            <a:rPr kumimoji="0" lang="en-US" altLang="zh-CN" sz="3000" b="0" i="1">
                              <a:latin typeface="Cambria Math" panose="02040503050406030204" pitchFamily="18" charset="0"/>
                              <a:ea typeface="隶书" panose="02010509060101010101" pitchFamily="49" charset="-122"/>
                            </a:rPr>
                          </m:ctrlPr>
                        </m:naryPr>
                        <m:sub>
                          <m:r>
                            <m:rPr>
                              <m:brk m:alnAt="7"/>
                            </m:rPr>
                            <a:rPr kumimoji="0" lang="en-US" altLang="zh-CN" sz="3000" b="0" i="1">
                              <a:latin typeface="Cambria Math" panose="02040503050406030204" pitchFamily="18" charset="0"/>
                              <a:ea typeface="隶书" panose="02010509060101010101" pitchFamily="49" charset="-122"/>
                            </a:rPr>
                            <m:t>𝑘</m:t>
                          </m:r>
                        </m:sub>
                        <m:sup/>
                        <m:e>
                          <m:sSub>
                            <m:sSubPr>
                              <m:ctrlPr>
                                <a:rPr kumimoji="0" lang="en-US" altLang="zh-CN" sz="3000" b="0" i="1">
                                  <a:latin typeface="Cambria Math" panose="02040503050406030204" pitchFamily="18" charset="0"/>
                                  <a:ea typeface="隶书" panose="02010509060101010101" pitchFamily="49" charset="-122"/>
                                </a:rPr>
                              </m:ctrlPr>
                            </m:sSubPr>
                            <m:e>
                              <m:r>
                                <a:rPr kumimoji="0" lang="zh-CN" altLang="en-US" sz="3000" b="0" i="1">
                                  <a:latin typeface="Cambria Math" panose="02040503050406030204" pitchFamily="18" charset="0"/>
                                  <a:ea typeface="隶书" panose="02010509060101010101" pitchFamily="49" charset="-122"/>
                                </a:rPr>
                                <m:t>𝛿</m:t>
                              </m:r>
                            </m:e>
                            <m:sub>
                              <m:r>
                                <a:rPr kumimoji="0" lang="en-US" altLang="zh-CN" sz="3000" b="0" i="1">
                                  <a:latin typeface="Cambria Math" panose="02040503050406030204" pitchFamily="18" charset="0"/>
                                  <a:ea typeface="隶书" panose="02010509060101010101" pitchFamily="49" charset="-122"/>
                                </a:rPr>
                                <m:t>𝑘</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e>
                      </m:nary>
                      <m:sSub>
                        <m:sSubPr>
                          <m:ctrlPr>
                            <a:rPr kumimoji="0" lang="en-US" altLang="zh-CN" sz="3000" b="0" i="1">
                              <a:latin typeface="Cambria Math" panose="02040503050406030204" pitchFamily="18" charset="0"/>
                              <a:ea typeface="隶书" panose="02010509060101010101" pitchFamily="49" charset="-122"/>
                            </a:rPr>
                          </m:ctrlPr>
                        </m:sSubPr>
                        <m:e>
                          <m:r>
                            <a:rPr kumimoji="0" lang="en-US" altLang="zh-CN" sz="3000" b="0" i="1">
                              <a:latin typeface="Cambria Math" panose="02040503050406030204" pitchFamily="18" charset="0"/>
                              <a:ea typeface="隶书" panose="02010509060101010101" pitchFamily="49" charset="-122"/>
                            </a:rPr>
                            <m:t>𝑤</m:t>
                          </m:r>
                        </m:e>
                        <m:sub>
                          <m:r>
                            <a:rPr kumimoji="0" lang="en-US" altLang="zh-CN" sz="3000" b="0" i="1">
                              <a:latin typeface="Cambria Math" panose="02040503050406030204" pitchFamily="18" charset="0"/>
                              <a:ea typeface="隶书" panose="02010509060101010101" pitchFamily="49" charset="-122"/>
                            </a:rPr>
                            <m:t>𝑘𝑗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412776"/>
                <a:ext cx="8569077" cy="3727550"/>
              </a:xfrm>
              <a:prstGeom prst="rect">
                <a:avLst/>
              </a:prstGeom>
              <a:blipFill>
                <a:blip r:embed="rId2"/>
                <a:stretch>
                  <a:fillRect/>
                </a:stretch>
              </a:blipFill>
            </p:spPr>
            <p:txBody>
              <a:bodyPr/>
              <a:lstStyle/>
              <a:p>
                <a:r>
                  <a:rPr lang="zh-CN" altLang="en-US">
                    <a:noFill/>
                  </a:rPr>
                  <a:t> </a:t>
                </a:r>
              </a:p>
            </p:txBody>
          </p:sp>
        </mc:Fallback>
      </mc:AlternateContent>
      <p:pic>
        <p:nvPicPr>
          <p:cNvPr id="3" name="Picture 2"/>
          <p:cNvPicPr>
            <a:picLocks noChangeAspect="1"/>
          </p:cNvPicPr>
          <p:nvPr/>
        </p:nvPicPr>
        <p:blipFill>
          <a:blip r:embed="rId3"/>
          <a:stretch>
            <a:fillRect/>
          </a:stretch>
        </p:blipFill>
        <p:spPr>
          <a:xfrm>
            <a:off x="251520" y="4719838"/>
            <a:ext cx="2910600" cy="2057000"/>
          </a:xfrm>
          <a:prstGeom prst="rect">
            <a:avLst/>
          </a:prstGeom>
        </p:spPr>
      </p:pic>
      <p:sp>
        <p:nvSpPr>
          <p:cNvPr id="8" name="文本占位符 3"/>
          <p:cNvSpPr>
            <a:spLocks noGrp="1"/>
          </p:cNvSpPr>
          <p:nvPr>
            <p:ph type="body" sz="quarter" idx="14"/>
          </p:nvPr>
        </p:nvSpPr>
        <p:spPr>
          <a:xfrm>
            <a:off x="6444209" y="51135"/>
            <a:ext cx="2520280" cy="433387"/>
          </a:xfrm>
        </p:spPr>
        <p:txBody>
          <a:bodyPr/>
          <a:lstStyle/>
          <a:p>
            <a:endParaRPr lang="zh-CN" altLang="en-US" dirty="0"/>
          </a:p>
        </p:txBody>
      </p:sp>
    </p:spTree>
    <p:extLst>
      <p:ext uri="{BB962C8B-B14F-4D97-AF65-F5344CB8AC3E}">
        <p14:creationId xmlns:p14="http://schemas.microsoft.com/office/powerpoint/2010/main" val="3410819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31</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412775"/>
                <a:ext cx="8569077" cy="5308699"/>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kumimoji="0" lang="zh-CN" altLang="en-US" sz="3000" b="0" dirty="0">
                    <a:latin typeface="隶书" panose="02010509060101010101" pitchFamily="49" charset="-122"/>
                    <a:ea typeface="隶书" panose="02010509060101010101" pitchFamily="49" charset="-122"/>
                  </a:rPr>
                  <a:t>反向传播算法步骤归纳</a:t>
                </a:r>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en-US" altLang="zh-CN" sz="3000" b="0" dirty="0">
                    <a:latin typeface="隶书" panose="02010509060101010101" pitchFamily="49" charset="-122"/>
                    <a:ea typeface="隶书" panose="02010509060101010101" pitchFamily="49" charset="-122"/>
                  </a:rPr>
                  <a:t>1</a:t>
                </a:r>
                <a:r>
                  <a:rPr kumimoji="0" lang="zh-CN" altLang="en-US" sz="3000" b="0" dirty="0">
                    <a:latin typeface="隶书" panose="02010509060101010101" pitchFamily="49" charset="-122"/>
                    <a:ea typeface="隶书" panose="02010509060101010101" pitchFamily="49" charset="-122"/>
                  </a:rPr>
                  <a:t>、初始化，选择合适的网络结构，置所有可调参数（权值和阈值）为均匀分布的较小的值</a:t>
                </a:r>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en-US" altLang="zh-CN" sz="3000" b="0" dirty="0">
                    <a:latin typeface="隶书" panose="02010509060101010101" pitchFamily="49" charset="-122"/>
                    <a:ea typeface="隶书" panose="02010509060101010101" pitchFamily="49" charset="-122"/>
                  </a:rPr>
                  <a:t>2</a:t>
                </a:r>
                <a:r>
                  <a:rPr kumimoji="0" lang="zh-CN" altLang="en-US" sz="3000" b="0" dirty="0">
                    <a:latin typeface="隶书" panose="02010509060101010101" pitchFamily="49" charset="-122"/>
                    <a:ea typeface="隶书" panose="02010509060101010101" pitchFamily="49" charset="-122"/>
                  </a:rPr>
                  <a:t>、对每个样本做如下计算：</a:t>
                </a:r>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en-US" altLang="zh-CN" sz="3000" b="0" dirty="0">
                    <a:latin typeface="隶书" panose="02010509060101010101" pitchFamily="49" charset="-122"/>
                    <a:ea typeface="隶书" panose="02010509060101010101" pitchFamily="49" charset="-122"/>
                  </a:rPr>
                  <a:t>①</a:t>
                </a:r>
                <a:r>
                  <a:rPr kumimoji="0" lang="zh-CN" altLang="en-US" sz="3000" b="0" dirty="0">
                    <a:latin typeface="隶书" panose="02010509060101010101" pitchFamily="49" charset="-122"/>
                    <a:ea typeface="隶书" panose="02010509060101010101" pitchFamily="49" charset="-122"/>
                  </a:rPr>
                  <a:t>前向计算：对第</a:t>
                </a:r>
                <a14:m>
                  <m:oMath xmlns:m="http://schemas.openxmlformats.org/officeDocument/2006/math">
                    <m:r>
                      <a:rPr kumimoji="0" lang="en-US" altLang="zh-CN" sz="3000" b="0" i="1" smtClean="0">
                        <a:latin typeface="Cambria Math" panose="02040503050406030204" pitchFamily="18" charset="0"/>
                        <a:ea typeface="隶书" panose="02010509060101010101" pitchFamily="49" charset="-122"/>
                      </a:rPr>
                      <m:t>𝑙</m:t>
                    </m:r>
                    <m:r>
                      <a:rPr kumimoji="0" lang="zh-CN" altLang="en-US" sz="3000" b="0" i="1">
                        <a:latin typeface="Cambria Math" panose="02040503050406030204" pitchFamily="18" charset="0"/>
                        <a:ea typeface="隶书" panose="02010509060101010101" pitchFamily="49" charset="-122"/>
                      </a:rPr>
                      <m:t>层</m:t>
                    </m:r>
                  </m:oMath>
                </a14:m>
                <a:r>
                  <a:rPr kumimoji="0" lang="zh-CN" altLang="en-US" sz="3000" b="0" dirty="0">
                    <a:latin typeface="隶书" panose="02010509060101010101" pitchFamily="49" charset="-122"/>
                    <a:ea typeface="隶书" panose="02010509060101010101" pitchFamily="49" charset="-122"/>
                  </a:rPr>
                  <a:t>第</a:t>
                </a:r>
                <a14:m>
                  <m:oMath xmlns:m="http://schemas.openxmlformats.org/officeDocument/2006/math">
                    <m:r>
                      <a:rPr kumimoji="0" lang="en-US" altLang="zh-CN" sz="3000" b="0" i="1" dirty="0" smtClean="0">
                        <a:latin typeface="Cambria Math" panose="02040503050406030204" pitchFamily="18" charset="0"/>
                        <a:ea typeface="隶书" panose="02010509060101010101" pitchFamily="49" charset="-122"/>
                      </a:rPr>
                      <m:t>𝑗</m:t>
                    </m:r>
                  </m:oMath>
                </a14:m>
                <a:r>
                  <a:rPr kumimoji="0" lang="zh-CN" altLang="en-US" sz="3000" b="0" dirty="0">
                    <a:latin typeface="隶书" panose="02010509060101010101" pitchFamily="49" charset="-122"/>
                    <a:ea typeface="隶书" panose="02010509060101010101" pitchFamily="49" charset="-122"/>
                  </a:rPr>
                  <a:t>单元</a:t>
                </a:r>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sSubSup>
                        <m:sSubSupPr>
                          <m:ctrlPr>
                            <a:rPr kumimoji="0" lang="en-US" altLang="zh-CN" sz="2600" b="0" i="1" smtClean="0">
                              <a:latin typeface="Cambria Math" panose="02040503050406030204" pitchFamily="18" charset="0"/>
                              <a:ea typeface="隶书" panose="02010509060101010101" pitchFamily="49" charset="-122"/>
                            </a:rPr>
                          </m:ctrlPr>
                        </m:sSubSupPr>
                        <m:e>
                          <m:r>
                            <a:rPr kumimoji="0" lang="en-US" altLang="zh-CN" sz="2600" b="0" i="1" smtClean="0">
                              <a:latin typeface="Cambria Math" panose="02040503050406030204" pitchFamily="18" charset="0"/>
                              <a:ea typeface="隶书" panose="02010509060101010101" pitchFamily="49" charset="-122"/>
                            </a:rPr>
                            <m:t>𝑣</m:t>
                          </m:r>
                        </m:e>
                        <m:sub>
                          <m:r>
                            <a:rPr kumimoji="0" lang="en-US" altLang="zh-CN" sz="2600" b="0" i="1" smtClean="0">
                              <a:latin typeface="Cambria Math" panose="02040503050406030204" pitchFamily="18" charset="0"/>
                              <a:ea typeface="隶书" panose="02010509060101010101" pitchFamily="49" charset="-122"/>
                            </a:rPr>
                            <m:t>𝑗</m:t>
                          </m:r>
                        </m:sub>
                        <m:sup>
                          <m:d>
                            <m:dPr>
                              <m:ctrlPr>
                                <a:rPr kumimoji="0" lang="en-US" altLang="zh-CN" sz="2600" b="0" i="1" smtClean="0">
                                  <a:latin typeface="Cambria Math" panose="02040503050406030204" pitchFamily="18" charset="0"/>
                                  <a:ea typeface="隶书" panose="02010509060101010101" pitchFamily="49" charset="-122"/>
                                </a:rPr>
                              </m:ctrlPr>
                            </m:dPr>
                            <m:e>
                              <m:r>
                                <a:rPr kumimoji="0" lang="en-US" altLang="zh-CN" sz="2600" b="0" i="1" smtClean="0">
                                  <a:latin typeface="Cambria Math" panose="02040503050406030204" pitchFamily="18" charset="0"/>
                                  <a:ea typeface="隶书" panose="02010509060101010101" pitchFamily="49" charset="-122"/>
                                </a:rPr>
                                <m:t>𝑙</m:t>
                              </m:r>
                            </m:e>
                          </m:d>
                        </m:sup>
                      </m:sSubSup>
                      <m:d>
                        <m:dPr>
                          <m:ctrlPr>
                            <a:rPr kumimoji="0" lang="en-US" altLang="zh-CN" sz="2600" b="0" i="1" smtClean="0">
                              <a:latin typeface="Cambria Math" panose="02040503050406030204" pitchFamily="18" charset="0"/>
                              <a:ea typeface="隶书" panose="02010509060101010101" pitchFamily="49" charset="-122"/>
                            </a:rPr>
                          </m:ctrlPr>
                        </m:dPr>
                        <m:e>
                          <m:r>
                            <a:rPr kumimoji="0" lang="en-US" altLang="zh-CN" sz="2600" b="0" i="1" smtClean="0">
                              <a:latin typeface="Cambria Math" panose="02040503050406030204" pitchFamily="18" charset="0"/>
                              <a:ea typeface="隶书" panose="02010509060101010101" pitchFamily="49" charset="-122"/>
                            </a:rPr>
                            <m:t>𝑛</m:t>
                          </m:r>
                        </m:e>
                      </m:d>
                      <m:r>
                        <a:rPr kumimoji="0" lang="en-US" altLang="zh-CN" sz="2600" b="0" i="1" smtClean="0">
                          <a:latin typeface="Cambria Math" panose="02040503050406030204" pitchFamily="18" charset="0"/>
                          <a:ea typeface="隶书" panose="02010509060101010101" pitchFamily="49" charset="-122"/>
                        </a:rPr>
                        <m:t>=</m:t>
                      </m:r>
                      <m:nary>
                        <m:naryPr>
                          <m:chr m:val="∑"/>
                          <m:limLoc m:val="subSup"/>
                          <m:ctrlPr>
                            <a:rPr kumimoji="0" lang="en-US" altLang="zh-CN" sz="2600" b="0" i="1" smtClean="0">
                              <a:latin typeface="Cambria Math" panose="02040503050406030204" pitchFamily="18" charset="0"/>
                              <a:ea typeface="隶书" panose="02010509060101010101" pitchFamily="49" charset="-122"/>
                            </a:rPr>
                          </m:ctrlPr>
                        </m:naryPr>
                        <m:sub>
                          <m:r>
                            <m:rPr>
                              <m:brk m:alnAt="25"/>
                            </m:rPr>
                            <a:rPr kumimoji="0" lang="en-US" altLang="zh-CN" sz="2600" b="0" i="1" smtClean="0">
                              <a:latin typeface="Cambria Math" panose="02040503050406030204" pitchFamily="18" charset="0"/>
                              <a:ea typeface="隶书" panose="02010509060101010101" pitchFamily="49" charset="-122"/>
                            </a:rPr>
                            <m:t>𝑖</m:t>
                          </m:r>
                          <m:r>
                            <a:rPr kumimoji="0" lang="en-US" altLang="zh-CN" sz="2600" b="0" i="1" smtClean="0">
                              <a:latin typeface="Cambria Math" panose="02040503050406030204" pitchFamily="18" charset="0"/>
                              <a:ea typeface="隶书" panose="02010509060101010101" pitchFamily="49" charset="-122"/>
                            </a:rPr>
                            <m:t>=0</m:t>
                          </m:r>
                        </m:sub>
                        <m:sup>
                          <m:r>
                            <a:rPr kumimoji="0" lang="en-US" altLang="zh-CN" sz="2600" b="0" i="1" smtClean="0">
                              <a:latin typeface="Cambria Math" panose="02040503050406030204" pitchFamily="18" charset="0"/>
                              <a:ea typeface="隶书" panose="02010509060101010101" pitchFamily="49" charset="-122"/>
                            </a:rPr>
                            <m:t>𝑝</m:t>
                          </m:r>
                        </m:sup>
                        <m:e>
                          <m:sSubSup>
                            <m:sSubSupPr>
                              <m:ctrlPr>
                                <a:rPr kumimoji="0" lang="en-US" altLang="zh-CN" sz="2600" b="0" i="1" smtClean="0">
                                  <a:latin typeface="Cambria Math" panose="02040503050406030204" pitchFamily="18" charset="0"/>
                                  <a:ea typeface="隶书" panose="02010509060101010101" pitchFamily="49" charset="-122"/>
                                </a:rPr>
                              </m:ctrlPr>
                            </m:sSubSupPr>
                            <m:e>
                              <m:r>
                                <a:rPr kumimoji="0" lang="en-US" altLang="zh-CN" sz="2600" b="0" i="1" smtClean="0">
                                  <a:latin typeface="Cambria Math" panose="02040503050406030204" pitchFamily="18" charset="0"/>
                                  <a:ea typeface="隶书" panose="02010509060101010101" pitchFamily="49" charset="-122"/>
                                </a:rPr>
                                <m:t>𝑤</m:t>
                              </m:r>
                            </m:e>
                            <m:sub>
                              <m:r>
                                <a:rPr kumimoji="0" lang="en-US" altLang="zh-CN" sz="2600" b="0" i="1" smtClean="0">
                                  <a:latin typeface="Cambria Math" panose="02040503050406030204" pitchFamily="18" charset="0"/>
                                  <a:ea typeface="隶书" panose="02010509060101010101" pitchFamily="49" charset="-122"/>
                                </a:rPr>
                                <m:t>𝑗𝑖</m:t>
                              </m:r>
                            </m:sub>
                            <m:sup>
                              <m:d>
                                <m:dPr>
                                  <m:ctrlPr>
                                    <a:rPr kumimoji="0" lang="en-US" altLang="zh-CN" sz="2600" b="0" i="1" smtClean="0">
                                      <a:latin typeface="Cambria Math" panose="02040503050406030204" pitchFamily="18" charset="0"/>
                                      <a:ea typeface="隶书" panose="02010509060101010101" pitchFamily="49" charset="-122"/>
                                    </a:rPr>
                                  </m:ctrlPr>
                                </m:dPr>
                                <m:e>
                                  <m:r>
                                    <a:rPr kumimoji="0" lang="en-US" altLang="zh-CN" sz="2600" b="0" i="1" smtClean="0">
                                      <a:latin typeface="Cambria Math" panose="02040503050406030204" pitchFamily="18" charset="0"/>
                                      <a:ea typeface="隶书" panose="02010509060101010101" pitchFamily="49" charset="-122"/>
                                    </a:rPr>
                                    <m:t>𝑙</m:t>
                                  </m:r>
                                </m:e>
                              </m:d>
                            </m:sup>
                          </m:sSubSup>
                          <m:d>
                            <m:dPr>
                              <m:ctrlPr>
                                <a:rPr kumimoji="0" lang="en-US" altLang="zh-CN" sz="2600" b="0" i="1" smtClean="0">
                                  <a:latin typeface="Cambria Math" panose="02040503050406030204" pitchFamily="18" charset="0"/>
                                  <a:ea typeface="隶书" panose="02010509060101010101" pitchFamily="49" charset="-122"/>
                                </a:rPr>
                              </m:ctrlPr>
                            </m:dPr>
                            <m:e>
                              <m:r>
                                <a:rPr kumimoji="0" lang="en-US" altLang="zh-CN" sz="2600" b="0" i="1" smtClean="0">
                                  <a:latin typeface="Cambria Math" panose="02040503050406030204" pitchFamily="18" charset="0"/>
                                  <a:ea typeface="隶书" panose="02010509060101010101" pitchFamily="49" charset="-122"/>
                                </a:rPr>
                                <m:t>𝑛</m:t>
                              </m:r>
                            </m:e>
                          </m:d>
                        </m:e>
                      </m:nary>
                      <m:sSubSup>
                        <m:sSubSupPr>
                          <m:ctrlPr>
                            <a:rPr kumimoji="0" lang="en-US" altLang="zh-CN" sz="2600" b="0" i="1">
                              <a:latin typeface="Cambria Math" panose="02040503050406030204" pitchFamily="18" charset="0"/>
                              <a:ea typeface="隶书" panose="02010509060101010101" pitchFamily="49" charset="-122"/>
                            </a:rPr>
                          </m:ctrlPr>
                        </m:sSubSupPr>
                        <m:e>
                          <m:r>
                            <a:rPr kumimoji="0" lang="en-US" altLang="zh-CN" sz="2600" b="0" i="1" smtClean="0">
                              <a:latin typeface="Cambria Math" panose="02040503050406030204" pitchFamily="18" charset="0"/>
                              <a:ea typeface="隶书" panose="02010509060101010101" pitchFamily="49" charset="-122"/>
                            </a:rPr>
                            <m:t>𝑦</m:t>
                          </m:r>
                        </m:e>
                        <m:sub>
                          <m:r>
                            <a:rPr kumimoji="0" lang="en-US" altLang="zh-CN" sz="2600" b="0" i="1">
                              <a:latin typeface="Cambria Math" panose="02040503050406030204" pitchFamily="18" charset="0"/>
                              <a:ea typeface="隶书" panose="02010509060101010101" pitchFamily="49" charset="-122"/>
                            </a:rPr>
                            <m:t>𝑖</m:t>
                          </m:r>
                        </m:sub>
                        <m:sup>
                          <m:d>
                            <m:dPr>
                              <m:ctrlPr>
                                <a:rPr kumimoji="0" lang="en-US" altLang="zh-CN" sz="2600" b="0" i="1">
                                  <a:latin typeface="Cambria Math" panose="02040503050406030204" pitchFamily="18" charset="0"/>
                                  <a:ea typeface="隶书" panose="02010509060101010101" pitchFamily="49" charset="-122"/>
                                </a:rPr>
                              </m:ctrlPr>
                            </m:dPr>
                            <m:e>
                              <m:r>
                                <a:rPr kumimoji="0" lang="en-US" altLang="zh-CN" sz="2600" b="0" i="1">
                                  <a:latin typeface="Cambria Math" panose="02040503050406030204" pitchFamily="18" charset="0"/>
                                  <a:ea typeface="隶书" panose="02010509060101010101" pitchFamily="49" charset="-122"/>
                                </a:rPr>
                                <m:t>𝑙</m:t>
                              </m:r>
                              <m:r>
                                <a:rPr kumimoji="0" lang="en-US" altLang="zh-CN" sz="2600" b="0" i="1" smtClean="0">
                                  <a:latin typeface="Cambria Math" panose="02040503050406030204" pitchFamily="18" charset="0"/>
                                  <a:ea typeface="隶书" panose="02010509060101010101" pitchFamily="49" charset="-122"/>
                                </a:rPr>
                                <m:t>−1</m:t>
                              </m:r>
                            </m:e>
                          </m:d>
                        </m:sup>
                      </m:sSubSup>
                      <m:d>
                        <m:dPr>
                          <m:ctrlPr>
                            <a:rPr kumimoji="0" lang="en-US" altLang="zh-CN" sz="2600" b="0" i="1">
                              <a:latin typeface="Cambria Math" panose="02040503050406030204" pitchFamily="18" charset="0"/>
                              <a:ea typeface="隶书" panose="02010509060101010101" pitchFamily="49" charset="-122"/>
                            </a:rPr>
                          </m:ctrlPr>
                        </m:dPr>
                        <m:e>
                          <m:r>
                            <a:rPr kumimoji="0" lang="en-US" altLang="zh-CN" sz="2600" b="0" i="1">
                              <a:latin typeface="Cambria Math" panose="02040503050406030204" pitchFamily="18" charset="0"/>
                              <a:ea typeface="隶书" panose="02010509060101010101" pitchFamily="49" charset="-122"/>
                            </a:rPr>
                            <m:t>𝑛</m:t>
                          </m:r>
                        </m:e>
                      </m:d>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zh-CN" altLang="en-US" sz="3000" b="0" dirty="0">
                    <a:latin typeface="隶书" panose="02010509060101010101" pitchFamily="49" charset="-122"/>
                    <a:ea typeface="隶书" panose="02010509060101010101" pitchFamily="49" charset="-122"/>
                  </a:rPr>
                  <a:t>如单元</a:t>
                </a:r>
                <a14:m>
                  <m:oMath xmlns:m="http://schemas.openxmlformats.org/officeDocument/2006/math">
                    <m:r>
                      <a:rPr kumimoji="0" lang="en-US" altLang="zh-CN" sz="3000" b="0" i="1" smtClean="0">
                        <a:latin typeface="Cambria Math" panose="02040503050406030204" pitchFamily="18" charset="0"/>
                        <a:ea typeface="隶书" panose="02010509060101010101" pitchFamily="49" charset="-122"/>
                      </a:rPr>
                      <m:t>𝑗</m:t>
                    </m:r>
                  </m:oMath>
                </a14:m>
                <a:r>
                  <a:rPr kumimoji="0" lang="zh-CN" altLang="en-US" sz="3000" b="0" dirty="0">
                    <a:latin typeface="隶书" panose="02010509060101010101" pitchFamily="49" charset="-122"/>
                    <a:ea typeface="隶书" panose="02010509060101010101" pitchFamily="49" charset="-122"/>
                  </a:rPr>
                  <a:t>的激活函数为</a:t>
                </a:r>
                <a:r>
                  <a:rPr kumimoji="0" lang="en-US" altLang="zh-CN" sz="3000" b="0" dirty="0">
                    <a:latin typeface="隶书" panose="02010509060101010101" pitchFamily="49" charset="-122"/>
                    <a:ea typeface="隶书" panose="02010509060101010101" pitchFamily="49" charset="-122"/>
                  </a:rPr>
                  <a:t>Sigmoid</a:t>
                </a:r>
                <a:r>
                  <a:rPr kumimoji="0" lang="zh-CN" altLang="en-US" sz="3000" b="0" dirty="0">
                    <a:latin typeface="隶书" panose="02010509060101010101" pitchFamily="49" charset="-122"/>
                    <a:ea typeface="隶书" panose="02010509060101010101" pitchFamily="49" charset="-122"/>
                  </a:rPr>
                  <a:t>函数，则</a:t>
                </a:r>
                <a:endParaRPr kumimoji="0" lang="en-US" altLang="zh-CN" sz="3000" b="0" dirty="0">
                  <a:latin typeface="隶书" panose="02010509060101010101" pitchFamily="49" charset="-122"/>
                  <a:ea typeface="隶书" panose="02010509060101010101" pitchFamily="49" charset="-122"/>
                </a:endParaRPr>
              </a:p>
              <a:p>
                <a:pPr marL="0" indent="0">
                  <a:buNone/>
                  <a:defRPr/>
                </a:pPr>
                <a14:m>
                  <m:oMath xmlns:m="http://schemas.openxmlformats.org/officeDocument/2006/math">
                    <m:sSubSup>
                      <m:sSubSupPr>
                        <m:ctrlPr>
                          <a:rPr kumimoji="0" lang="en-US" altLang="zh-CN" sz="2400" b="0" i="1">
                            <a:latin typeface="Cambria Math" panose="02040503050406030204" pitchFamily="18" charset="0"/>
                            <a:ea typeface="隶书" panose="02010509060101010101" pitchFamily="49" charset="-122"/>
                          </a:rPr>
                        </m:ctrlPr>
                      </m:sSubSupPr>
                      <m:e>
                        <m:r>
                          <a:rPr kumimoji="0" lang="en-US" altLang="zh-CN" sz="2400" b="0" i="1">
                            <a:latin typeface="Cambria Math" panose="02040503050406030204" pitchFamily="18" charset="0"/>
                            <a:ea typeface="隶书" panose="02010509060101010101" pitchFamily="49" charset="-122"/>
                          </a:rPr>
                          <m:t>𝑦</m:t>
                        </m:r>
                      </m:e>
                      <m:sub>
                        <m:r>
                          <a:rPr kumimoji="0" lang="en-US" altLang="zh-CN" sz="2400" b="0" i="1" smtClean="0">
                            <a:latin typeface="Cambria Math" panose="02040503050406030204" pitchFamily="18" charset="0"/>
                            <a:ea typeface="隶书" panose="02010509060101010101" pitchFamily="49" charset="-122"/>
                          </a:rPr>
                          <m:t>𝑗</m:t>
                        </m:r>
                      </m:sub>
                      <m:sup>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𝑙</m:t>
                            </m:r>
                          </m:e>
                        </m:d>
                      </m:sup>
                    </m:sSubSup>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𝑛</m:t>
                        </m:r>
                      </m:e>
                    </m:d>
                    <m:r>
                      <a:rPr kumimoji="0" lang="en-US" altLang="zh-CN" sz="2400" b="0" i="1" smtClean="0">
                        <a:latin typeface="Cambria Math" panose="02040503050406030204" pitchFamily="18" charset="0"/>
                        <a:ea typeface="隶书" panose="02010509060101010101" pitchFamily="49" charset="-122"/>
                      </a:rPr>
                      <m:t>=</m:t>
                    </m:r>
                    <m:f>
                      <m:fPr>
                        <m:ctrlPr>
                          <a:rPr kumimoji="0" lang="en-US" altLang="zh-CN" sz="2400" b="0" i="1" smtClean="0">
                            <a:latin typeface="Cambria Math" panose="02040503050406030204" pitchFamily="18" charset="0"/>
                            <a:ea typeface="隶书" panose="02010509060101010101" pitchFamily="49" charset="-122"/>
                          </a:rPr>
                        </m:ctrlPr>
                      </m:fPr>
                      <m:num>
                        <m:r>
                          <a:rPr kumimoji="0" lang="en-US" altLang="zh-CN" sz="2400" b="0" i="1" smtClean="0">
                            <a:latin typeface="Cambria Math" panose="02040503050406030204" pitchFamily="18" charset="0"/>
                            <a:ea typeface="隶书" panose="02010509060101010101" pitchFamily="49" charset="-122"/>
                          </a:rPr>
                          <m:t>1</m:t>
                        </m:r>
                      </m:num>
                      <m:den>
                        <m:r>
                          <a:rPr kumimoji="0" lang="en-US" altLang="zh-CN" sz="2400" b="0" i="1" smtClean="0">
                            <a:latin typeface="Cambria Math" panose="02040503050406030204" pitchFamily="18" charset="0"/>
                            <a:ea typeface="隶书" panose="02010509060101010101" pitchFamily="49" charset="-122"/>
                          </a:rPr>
                          <m:t>1+</m:t>
                        </m:r>
                        <m:sSup>
                          <m:sSupPr>
                            <m:ctrlPr>
                              <a:rPr kumimoji="0" lang="en-US" altLang="zh-CN" sz="2400" b="0" i="1" smtClean="0">
                                <a:latin typeface="Cambria Math" panose="02040503050406030204" pitchFamily="18" charset="0"/>
                                <a:ea typeface="隶书" panose="02010509060101010101" pitchFamily="49" charset="-122"/>
                              </a:rPr>
                            </m:ctrlPr>
                          </m:sSupPr>
                          <m:e>
                            <m:r>
                              <a:rPr kumimoji="0" lang="en-US" altLang="zh-CN" sz="2400" b="0" i="1" smtClean="0">
                                <a:latin typeface="Cambria Math" panose="02040503050406030204" pitchFamily="18" charset="0"/>
                                <a:ea typeface="隶书" panose="02010509060101010101" pitchFamily="49" charset="-122"/>
                              </a:rPr>
                              <m:t>𝑒</m:t>
                            </m:r>
                          </m:e>
                          <m:sup>
                            <m:r>
                              <a:rPr kumimoji="0" lang="en-US" altLang="zh-CN" sz="2400" b="0" i="1" smtClean="0">
                                <a:latin typeface="Cambria Math" panose="02040503050406030204" pitchFamily="18" charset="0"/>
                                <a:ea typeface="隶书" panose="02010509060101010101" pitchFamily="49" charset="-122"/>
                              </a:rPr>
                              <m:t>−</m:t>
                            </m:r>
                            <m:sSubSup>
                              <m:sSubSupPr>
                                <m:ctrlPr>
                                  <a:rPr kumimoji="0" lang="en-US" altLang="zh-CN" sz="2400" b="0" i="1">
                                    <a:latin typeface="Cambria Math" panose="02040503050406030204" pitchFamily="18" charset="0"/>
                                    <a:ea typeface="隶书" panose="02010509060101010101" pitchFamily="49" charset="-122"/>
                                  </a:rPr>
                                </m:ctrlPr>
                              </m:sSubSupPr>
                              <m:e>
                                <m:r>
                                  <a:rPr kumimoji="0" lang="en-US" altLang="zh-CN" sz="2400" b="0" i="1">
                                    <a:latin typeface="Cambria Math" panose="02040503050406030204" pitchFamily="18" charset="0"/>
                                    <a:ea typeface="隶书" panose="02010509060101010101" pitchFamily="49" charset="-122"/>
                                  </a:rPr>
                                  <m:t>𝑣</m:t>
                                </m:r>
                              </m:e>
                              <m:sub>
                                <m:r>
                                  <a:rPr kumimoji="0" lang="en-US" altLang="zh-CN" sz="2400" b="0" i="1">
                                    <a:latin typeface="Cambria Math" panose="02040503050406030204" pitchFamily="18" charset="0"/>
                                    <a:ea typeface="隶书" panose="02010509060101010101" pitchFamily="49" charset="-122"/>
                                  </a:rPr>
                                  <m:t>𝑗</m:t>
                                </m:r>
                              </m:sub>
                              <m:sup>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𝑙</m:t>
                                    </m:r>
                                  </m:e>
                                </m:d>
                              </m:sup>
                            </m:sSubSup>
                            <m:d>
                              <m:dPr>
                                <m:ctrlPr>
                                  <a:rPr kumimoji="0" lang="en-US" altLang="zh-CN" sz="2400" b="0" i="1">
                                    <a:latin typeface="Cambria Math" panose="02040503050406030204" pitchFamily="18" charset="0"/>
                                    <a:ea typeface="隶书" panose="02010509060101010101" pitchFamily="49" charset="-122"/>
                                  </a:rPr>
                                </m:ctrlPr>
                              </m:dPr>
                              <m:e>
                                <m:r>
                                  <a:rPr kumimoji="0" lang="en-US" altLang="zh-CN" sz="2400" b="0" i="1">
                                    <a:latin typeface="Cambria Math" panose="02040503050406030204" pitchFamily="18" charset="0"/>
                                    <a:ea typeface="隶书" panose="02010509060101010101" pitchFamily="49" charset="-122"/>
                                  </a:rPr>
                                  <m:t>𝑛</m:t>
                                </m:r>
                              </m:e>
                            </m:d>
                          </m:sup>
                        </m:sSup>
                      </m:den>
                    </m:f>
                  </m:oMath>
                </a14:m>
                <a:r>
                  <a:rPr kumimoji="0" lang="en-US" altLang="zh-CN" sz="2400" b="0" dirty="0">
                    <a:latin typeface="隶书" panose="02010509060101010101" pitchFamily="49" charset="-122"/>
                    <a:ea typeface="隶书" panose="02010509060101010101" pitchFamily="49" charset="-122"/>
                  </a:rPr>
                  <a:t>   </a:t>
                </a:r>
                <a14:m>
                  <m:oMath xmlns:m="http://schemas.openxmlformats.org/officeDocument/2006/math">
                    <m:sSubSup>
                      <m:sSubSupPr>
                        <m:ctrlPr>
                          <a:rPr kumimoji="0" lang="en-US" altLang="zh-CN" sz="2000" b="0" i="1" dirty="0" smtClean="0">
                            <a:latin typeface="Cambria Math" panose="02040503050406030204" pitchFamily="18" charset="0"/>
                            <a:ea typeface="隶书" panose="02010509060101010101" pitchFamily="49" charset="-122"/>
                          </a:rPr>
                        </m:ctrlPr>
                      </m:sSubSupPr>
                      <m:e>
                        <m:r>
                          <a:rPr kumimoji="0" lang="zh-CN" altLang="en-US" sz="2000" b="0" i="1" dirty="0" smtClean="0">
                            <a:latin typeface="Cambria Math" panose="02040503050406030204" pitchFamily="18" charset="0"/>
                            <a:ea typeface="隶书" panose="02010509060101010101" pitchFamily="49" charset="-122"/>
                          </a:rPr>
                          <m:t>𝜑</m:t>
                        </m:r>
                      </m:e>
                      <m:sub>
                        <m:r>
                          <a:rPr kumimoji="0" lang="en-US" altLang="zh-CN" sz="2000" b="0" i="1" dirty="0" smtClean="0">
                            <a:latin typeface="Cambria Math" panose="02040503050406030204" pitchFamily="18" charset="0"/>
                            <a:ea typeface="隶书" panose="02010509060101010101" pitchFamily="49" charset="-122"/>
                          </a:rPr>
                          <m:t>𝑗</m:t>
                        </m:r>
                      </m:sub>
                      <m:sup>
                        <m:r>
                          <a:rPr kumimoji="0" lang="en-US" altLang="zh-CN" sz="2000" b="0" i="1" dirty="0" smtClean="0">
                            <a:latin typeface="Cambria Math" panose="02040503050406030204" pitchFamily="18" charset="0"/>
                            <a:ea typeface="隶书" panose="02010509060101010101" pitchFamily="49" charset="-122"/>
                          </a:rPr>
                          <m:t>′</m:t>
                        </m:r>
                      </m:sup>
                    </m:sSubSup>
                    <m:d>
                      <m:dPr>
                        <m:ctrlPr>
                          <a:rPr kumimoji="0" lang="en-US" altLang="zh-CN" sz="2000" b="0" i="1" dirty="0" smtClean="0">
                            <a:latin typeface="Cambria Math" panose="02040503050406030204" pitchFamily="18" charset="0"/>
                            <a:ea typeface="隶书" panose="02010509060101010101" pitchFamily="49" charset="-122"/>
                          </a:rPr>
                        </m:ctrlPr>
                      </m:dPr>
                      <m:e>
                        <m:sSub>
                          <m:sSubPr>
                            <m:ctrlPr>
                              <a:rPr kumimoji="0" lang="en-US" altLang="zh-CN" sz="2000" b="0" i="1" dirty="0" smtClean="0">
                                <a:latin typeface="Cambria Math" panose="02040503050406030204" pitchFamily="18" charset="0"/>
                                <a:ea typeface="隶书" panose="02010509060101010101" pitchFamily="49" charset="-122"/>
                              </a:rPr>
                            </m:ctrlPr>
                          </m:sSubPr>
                          <m:e>
                            <m:r>
                              <a:rPr kumimoji="0" lang="en-US" altLang="zh-CN" sz="2000" b="0" i="1" dirty="0" smtClean="0">
                                <a:latin typeface="Cambria Math" panose="02040503050406030204" pitchFamily="18" charset="0"/>
                                <a:ea typeface="隶书" panose="02010509060101010101" pitchFamily="49" charset="-122"/>
                              </a:rPr>
                              <m:t>𝑣</m:t>
                            </m:r>
                          </m:e>
                          <m:sub>
                            <m:r>
                              <a:rPr kumimoji="0" lang="en-US" altLang="zh-CN" sz="2000" b="0" i="1" dirty="0" smtClean="0">
                                <a:latin typeface="Cambria Math" panose="02040503050406030204" pitchFamily="18" charset="0"/>
                                <a:ea typeface="隶书" panose="02010509060101010101" pitchFamily="49" charset="-122"/>
                              </a:rPr>
                              <m:t>𝑗</m:t>
                            </m:r>
                          </m:sub>
                        </m:sSub>
                        <m:d>
                          <m:dPr>
                            <m:ctrlPr>
                              <a:rPr kumimoji="0" lang="en-US" altLang="zh-CN" sz="2000" b="0" i="1" dirty="0" smtClean="0">
                                <a:latin typeface="Cambria Math" panose="02040503050406030204" pitchFamily="18" charset="0"/>
                                <a:ea typeface="隶书" panose="02010509060101010101" pitchFamily="49" charset="-122"/>
                              </a:rPr>
                            </m:ctrlPr>
                          </m:dPr>
                          <m:e>
                            <m:r>
                              <a:rPr kumimoji="0" lang="en-US" altLang="zh-CN" sz="2000" b="0" i="1" dirty="0" smtClean="0">
                                <a:latin typeface="Cambria Math" panose="02040503050406030204" pitchFamily="18" charset="0"/>
                                <a:ea typeface="隶书" panose="02010509060101010101" pitchFamily="49" charset="-122"/>
                              </a:rPr>
                              <m:t>𝑛</m:t>
                            </m:r>
                          </m:e>
                        </m:d>
                      </m:e>
                    </m:d>
                    <m:r>
                      <a:rPr kumimoji="0" lang="en-US" altLang="zh-CN" sz="2000" b="0" i="1" dirty="0" smtClean="0">
                        <a:latin typeface="Cambria Math" panose="02040503050406030204" pitchFamily="18" charset="0"/>
                        <a:ea typeface="隶书" panose="02010509060101010101" pitchFamily="49" charset="-122"/>
                      </a:rPr>
                      <m:t>=</m:t>
                    </m:r>
                    <m:f>
                      <m:fPr>
                        <m:ctrlPr>
                          <a:rPr kumimoji="0" lang="en-US" altLang="zh-CN" sz="2000" b="0" i="1" dirty="0" smtClean="0">
                            <a:latin typeface="Cambria Math" panose="02040503050406030204" pitchFamily="18" charset="0"/>
                            <a:ea typeface="隶书" panose="02010509060101010101" pitchFamily="49" charset="-122"/>
                          </a:rPr>
                        </m:ctrlPr>
                      </m:fPr>
                      <m:num>
                        <m:r>
                          <a:rPr kumimoji="0" lang="zh-CN" altLang="en-US" sz="2000" b="0" i="1" dirty="0" smtClean="0">
                            <a:latin typeface="Cambria Math" panose="02040503050406030204" pitchFamily="18" charset="0"/>
                            <a:ea typeface="隶书" panose="02010509060101010101" pitchFamily="49" charset="-122"/>
                          </a:rPr>
                          <m:t>𝜕</m:t>
                        </m:r>
                        <m:sSubSup>
                          <m:sSubSupPr>
                            <m:ctrlPr>
                              <a:rPr kumimoji="0" lang="en-US" altLang="zh-CN" sz="2000" b="0" i="1">
                                <a:latin typeface="Cambria Math" panose="02040503050406030204" pitchFamily="18" charset="0"/>
                                <a:ea typeface="隶书" panose="02010509060101010101" pitchFamily="49" charset="-122"/>
                              </a:rPr>
                            </m:ctrlPr>
                          </m:sSubSupPr>
                          <m:e>
                            <m:r>
                              <a:rPr kumimoji="0" lang="en-US" altLang="zh-CN" sz="2000" b="0" i="1">
                                <a:latin typeface="Cambria Math" panose="02040503050406030204" pitchFamily="18" charset="0"/>
                                <a:ea typeface="隶书" panose="02010509060101010101" pitchFamily="49" charset="-122"/>
                              </a:rPr>
                              <m:t>𝑦</m:t>
                            </m:r>
                          </m:e>
                          <m:sub>
                            <m:r>
                              <a:rPr kumimoji="0" lang="en-US" altLang="zh-CN" sz="2000" b="0" i="1">
                                <a:latin typeface="Cambria Math" panose="02040503050406030204" pitchFamily="18" charset="0"/>
                                <a:ea typeface="隶书" panose="02010509060101010101" pitchFamily="49" charset="-122"/>
                              </a:rPr>
                              <m:t>𝑗</m:t>
                            </m:r>
                          </m:sub>
                          <m:sup>
                            <m:d>
                              <m:dPr>
                                <m:ctrlPr>
                                  <a:rPr kumimoji="0" lang="en-US" altLang="zh-CN" sz="2000" b="0" i="1">
                                    <a:latin typeface="Cambria Math" panose="02040503050406030204" pitchFamily="18" charset="0"/>
                                    <a:ea typeface="隶书" panose="02010509060101010101" pitchFamily="49" charset="-122"/>
                                  </a:rPr>
                                </m:ctrlPr>
                              </m:dPr>
                              <m:e>
                                <m:r>
                                  <a:rPr kumimoji="0" lang="en-US" altLang="zh-CN" sz="2000" b="0" i="1">
                                    <a:latin typeface="Cambria Math" panose="02040503050406030204" pitchFamily="18" charset="0"/>
                                    <a:ea typeface="隶书" panose="02010509060101010101" pitchFamily="49" charset="-122"/>
                                  </a:rPr>
                                  <m:t>𝑙</m:t>
                                </m:r>
                              </m:e>
                            </m:d>
                          </m:sup>
                        </m:sSubSup>
                        <m:d>
                          <m:dPr>
                            <m:ctrlPr>
                              <a:rPr kumimoji="0" lang="en-US" altLang="zh-CN" sz="2000" b="0" i="1">
                                <a:latin typeface="Cambria Math" panose="02040503050406030204" pitchFamily="18" charset="0"/>
                                <a:ea typeface="隶书" panose="02010509060101010101" pitchFamily="49" charset="-122"/>
                              </a:rPr>
                            </m:ctrlPr>
                          </m:dPr>
                          <m:e>
                            <m:r>
                              <a:rPr kumimoji="0" lang="en-US" altLang="zh-CN" sz="2000" b="0" i="1">
                                <a:latin typeface="Cambria Math" panose="02040503050406030204" pitchFamily="18" charset="0"/>
                                <a:ea typeface="隶书" panose="02010509060101010101" pitchFamily="49" charset="-122"/>
                              </a:rPr>
                              <m:t>𝑛</m:t>
                            </m:r>
                          </m:e>
                        </m:d>
                      </m:num>
                      <m:den>
                        <m:r>
                          <a:rPr kumimoji="0" lang="zh-CN" altLang="en-US" sz="2000" b="0" i="1" dirty="0" smtClean="0">
                            <a:latin typeface="Cambria Math" panose="02040503050406030204" pitchFamily="18" charset="0"/>
                            <a:ea typeface="隶书" panose="02010509060101010101" pitchFamily="49" charset="-122"/>
                          </a:rPr>
                          <m:t>𝜕</m:t>
                        </m:r>
                        <m:sSub>
                          <m:sSubPr>
                            <m:ctrlPr>
                              <a:rPr kumimoji="0" lang="en-US" altLang="zh-CN" sz="2000" b="0" i="1" dirty="0">
                                <a:latin typeface="Cambria Math" panose="02040503050406030204" pitchFamily="18" charset="0"/>
                                <a:ea typeface="隶书" panose="02010509060101010101" pitchFamily="49" charset="-122"/>
                              </a:rPr>
                            </m:ctrlPr>
                          </m:sSubPr>
                          <m:e>
                            <m:r>
                              <a:rPr kumimoji="0" lang="en-US" altLang="zh-CN" sz="2000" b="0" i="1" dirty="0">
                                <a:latin typeface="Cambria Math" panose="02040503050406030204" pitchFamily="18" charset="0"/>
                                <a:ea typeface="隶书" panose="02010509060101010101" pitchFamily="49" charset="-122"/>
                              </a:rPr>
                              <m:t>𝑣</m:t>
                            </m:r>
                          </m:e>
                          <m:sub>
                            <m:r>
                              <a:rPr kumimoji="0" lang="en-US" altLang="zh-CN" sz="2000" b="0" i="1" dirty="0">
                                <a:latin typeface="Cambria Math" panose="02040503050406030204" pitchFamily="18" charset="0"/>
                                <a:ea typeface="隶书" panose="02010509060101010101" pitchFamily="49" charset="-122"/>
                              </a:rPr>
                              <m:t>𝑗</m:t>
                            </m:r>
                          </m:sub>
                        </m:sSub>
                        <m:d>
                          <m:dPr>
                            <m:ctrlPr>
                              <a:rPr kumimoji="0" lang="en-US" altLang="zh-CN" sz="2000" b="0" i="1" dirty="0">
                                <a:latin typeface="Cambria Math" panose="02040503050406030204" pitchFamily="18" charset="0"/>
                                <a:ea typeface="隶书" panose="02010509060101010101" pitchFamily="49" charset="-122"/>
                              </a:rPr>
                            </m:ctrlPr>
                          </m:dPr>
                          <m:e>
                            <m:r>
                              <a:rPr kumimoji="0" lang="en-US" altLang="zh-CN" sz="2000" b="0" i="1" dirty="0">
                                <a:latin typeface="Cambria Math" panose="02040503050406030204" pitchFamily="18" charset="0"/>
                                <a:ea typeface="隶书" panose="02010509060101010101" pitchFamily="49" charset="-122"/>
                              </a:rPr>
                              <m:t>𝑛</m:t>
                            </m:r>
                          </m:e>
                        </m:d>
                      </m:den>
                    </m:f>
                    <m:r>
                      <a:rPr kumimoji="0" lang="en-US" altLang="zh-CN" sz="2000" b="0" i="1" dirty="0" smtClean="0">
                        <a:latin typeface="Cambria Math" panose="02040503050406030204" pitchFamily="18" charset="0"/>
                        <a:ea typeface="隶书" panose="02010509060101010101" pitchFamily="49" charset="-122"/>
                      </a:rPr>
                      <m:t>=</m:t>
                    </m:r>
                    <m:sSubSup>
                      <m:sSubSupPr>
                        <m:ctrlPr>
                          <a:rPr kumimoji="0" lang="en-US" altLang="zh-CN" sz="2000" b="0" i="1">
                            <a:latin typeface="Cambria Math" panose="02040503050406030204" pitchFamily="18" charset="0"/>
                            <a:ea typeface="隶书" panose="02010509060101010101" pitchFamily="49" charset="-122"/>
                          </a:rPr>
                        </m:ctrlPr>
                      </m:sSubSupPr>
                      <m:e>
                        <m:r>
                          <a:rPr kumimoji="0" lang="en-US" altLang="zh-CN" sz="2000" b="0" i="1">
                            <a:latin typeface="Cambria Math" panose="02040503050406030204" pitchFamily="18" charset="0"/>
                            <a:ea typeface="隶书" panose="02010509060101010101" pitchFamily="49" charset="-122"/>
                          </a:rPr>
                          <m:t>𝑦</m:t>
                        </m:r>
                      </m:e>
                      <m:sub>
                        <m:r>
                          <a:rPr kumimoji="0" lang="en-US" altLang="zh-CN" sz="2000" b="0" i="1">
                            <a:latin typeface="Cambria Math" panose="02040503050406030204" pitchFamily="18" charset="0"/>
                            <a:ea typeface="隶书" panose="02010509060101010101" pitchFamily="49" charset="-122"/>
                          </a:rPr>
                          <m:t>𝑗</m:t>
                        </m:r>
                      </m:sub>
                      <m:sup>
                        <m:d>
                          <m:dPr>
                            <m:ctrlPr>
                              <a:rPr kumimoji="0" lang="en-US" altLang="zh-CN" sz="2000" b="0" i="1">
                                <a:latin typeface="Cambria Math" panose="02040503050406030204" pitchFamily="18" charset="0"/>
                                <a:ea typeface="隶书" panose="02010509060101010101" pitchFamily="49" charset="-122"/>
                              </a:rPr>
                            </m:ctrlPr>
                          </m:dPr>
                          <m:e>
                            <m:r>
                              <a:rPr kumimoji="0" lang="en-US" altLang="zh-CN" sz="2000" b="0" i="1">
                                <a:latin typeface="Cambria Math" panose="02040503050406030204" pitchFamily="18" charset="0"/>
                                <a:ea typeface="隶书" panose="02010509060101010101" pitchFamily="49" charset="-122"/>
                              </a:rPr>
                              <m:t>𝑙</m:t>
                            </m:r>
                          </m:e>
                        </m:d>
                      </m:sup>
                    </m:sSubSup>
                    <m:d>
                      <m:dPr>
                        <m:ctrlPr>
                          <a:rPr kumimoji="0" lang="en-US" altLang="zh-CN" sz="2000" b="0" i="1">
                            <a:latin typeface="Cambria Math" panose="02040503050406030204" pitchFamily="18" charset="0"/>
                            <a:ea typeface="隶书" panose="02010509060101010101" pitchFamily="49" charset="-122"/>
                          </a:rPr>
                        </m:ctrlPr>
                      </m:dPr>
                      <m:e>
                        <m:r>
                          <a:rPr kumimoji="0" lang="en-US" altLang="zh-CN" sz="2000" b="0" i="1">
                            <a:latin typeface="Cambria Math" panose="02040503050406030204" pitchFamily="18" charset="0"/>
                            <a:ea typeface="隶书" panose="02010509060101010101" pitchFamily="49" charset="-122"/>
                          </a:rPr>
                          <m:t>𝑛</m:t>
                        </m:r>
                      </m:e>
                    </m:d>
                    <m:d>
                      <m:dPr>
                        <m:ctrlPr>
                          <a:rPr kumimoji="0" lang="en-US" altLang="zh-CN" sz="2000" b="0" i="1" smtClean="0">
                            <a:latin typeface="Cambria Math" panose="02040503050406030204" pitchFamily="18" charset="0"/>
                            <a:ea typeface="隶书" panose="02010509060101010101" pitchFamily="49" charset="-122"/>
                          </a:rPr>
                        </m:ctrlPr>
                      </m:dPr>
                      <m:e>
                        <m:r>
                          <a:rPr kumimoji="0" lang="en-US" altLang="zh-CN" sz="2000" b="0" i="1" smtClean="0">
                            <a:latin typeface="Cambria Math" panose="02040503050406030204" pitchFamily="18" charset="0"/>
                            <a:ea typeface="隶书" panose="02010509060101010101" pitchFamily="49" charset="-122"/>
                          </a:rPr>
                          <m:t>1</m:t>
                        </m:r>
                        <m:r>
                          <a:rPr kumimoji="0" lang="en-US" altLang="zh-CN" sz="2000" b="0" i="1">
                            <a:latin typeface="Cambria Math" panose="02040503050406030204" pitchFamily="18" charset="0"/>
                            <a:ea typeface="隶书" panose="02010509060101010101" pitchFamily="49" charset="-122"/>
                          </a:rPr>
                          <m:t>−</m:t>
                        </m:r>
                        <m:sSubSup>
                          <m:sSubSupPr>
                            <m:ctrlPr>
                              <a:rPr kumimoji="0" lang="en-US" altLang="zh-CN" sz="2000" b="0" i="1">
                                <a:latin typeface="Cambria Math" panose="02040503050406030204" pitchFamily="18" charset="0"/>
                                <a:ea typeface="隶书" panose="02010509060101010101" pitchFamily="49" charset="-122"/>
                              </a:rPr>
                            </m:ctrlPr>
                          </m:sSubSupPr>
                          <m:e>
                            <m:r>
                              <a:rPr kumimoji="0" lang="en-US" altLang="zh-CN" sz="2000" b="0" i="1">
                                <a:latin typeface="Cambria Math" panose="02040503050406030204" pitchFamily="18" charset="0"/>
                                <a:ea typeface="隶书" panose="02010509060101010101" pitchFamily="49" charset="-122"/>
                              </a:rPr>
                              <m:t>𝑦</m:t>
                            </m:r>
                          </m:e>
                          <m:sub>
                            <m:r>
                              <a:rPr kumimoji="0" lang="en-US" altLang="zh-CN" sz="2000" b="0" i="1">
                                <a:latin typeface="Cambria Math" panose="02040503050406030204" pitchFamily="18" charset="0"/>
                                <a:ea typeface="隶书" panose="02010509060101010101" pitchFamily="49" charset="-122"/>
                              </a:rPr>
                              <m:t>𝑗</m:t>
                            </m:r>
                          </m:sub>
                          <m:sup>
                            <m:d>
                              <m:dPr>
                                <m:ctrlPr>
                                  <a:rPr kumimoji="0" lang="en-US" altLang="zh-CN" sz="2000" b="0" i="1">
                                    <a:latin typeface="Cambria Math" panose="02040503050406030204" pitchFamily="18" charset="0"/>
                                    <a:ea typeface="隶书" panose="02010509060101010101" pitchFamily="49" charset="-122"/>
                                  </a:rPr>
                                </m:ctrlPr>
                              </m:dPr>
                              <m:e>
                                <m:r>
                                  <a:rPr kumimoji="0" lang="en-US" altLang="zh-CN" sz="2000" b="0" i="1">
                                    <a:latin typeface="Cambria Math" panose="02040503050406030204" pitchFamily="18" charset="0"/>
                                    <a:ea typeface="隶书" panose="02010509060101010101" pitchFamily="49" charset="-122"/>
                                  </a:rPr>
                                  <m:t>𝑙</m:t>
                                </m:r>
                              </m:e>
                            </m:d>
                          </m:sup>
                        </m:sSubSup>
                        <m:d>
                          <m:dPr>
                            <m:ctrlPr>
                              <a:rPr kumimoji="0" lang="en-US" altLang="zh-CN" sz="2000" b="0" i="1">
                                <a:latin typeface="Cambria Math" panose="02040503050406030204" pitchFamily="18" charset="0"/>
                                <a:ea typeface="隶书" panose="02010509060101010101" pitchFamily="49" charset="-122"/>
                              </a:rPr>
                            </m:ctrlPr>
                          </m:dPr>
                          <m:e>
                            <m:r>
                              <a:rPr kumimoji="0" lang="en-US" altLang="zh-CN" sz="2000" b="0" i="1">
                                <a:latin typeface="Cambria Math" panose="02040503050406030204" pitchFamily="18" charset="0"/>
                                <a:ea typeface="隶书" panose="02010509060101010101" pitchFamily="49" charset="-122"/>
                              </a:rPr>
                              <m:t>𝑛</m:t>
                            </m:r>
                          </m:e>
                        </m:d>
                      </m:e>
                    </m:d>
                  </m:oMath>
                </a14:m>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412775"/>
                <a:ext cx="8569077" cy="5308699"/>
              </a:xfrm>
              <a:prstGeom prst="rect">
                <a:avLst/>
              </a:prstGeom>
              <a:blipFill>
                <a:blip r:embed="rId2"/>
                <a:stretch>
                  <a:fillRect l="-1707" t="-1493"/>
                </a:stretch>
              </a:blipFill>
            </p:spPr>
            <p:txBody>
              <a:bodyPr/>
              <a:lstStyle/>
              <a:p>
                <a:r>
                  <a:rPr lang="zh-CN" altLang="en-US">
                    <a:noFill/>
                  </a:rPr>
                  <a:t> </a:t>
                </a:r>
              </a:p>
            </p:txBody>
          </p:sp>
        </mc:Fallback>
      </mc:AlternateContent>
      <p:sp>
        <p:nvSpPr>
          <p:cNvPr id="3" name="Text Placeholder 2"/>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529972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20" name="文本占位符 3"/>
          <p:cNvSpPr>
            <a:spLocks noGrp="1"/>
          </p:cNvSpPr>
          <p:nvPr>
            <p:ph type="body" sz="quarter" idx="14"/>
          </p:nvPr>
        </p:nvSpPr>
        <p:spPr>
          <a:xfrm>
            <a:off x="7164388" y="50800"/>
            <a:ext cx="1800225" cy="433388"/>
          </a:xfrm>
        </p:spPr>
        <p:txBody>
          <a:bodyPr/>
          <a:lstStyle/>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32</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412775"/>
                <a:ext cx="8569077" cy="5308699"/>
              </a:xfrm>
              <a:prstGeom prst="rect">
                <a:avLst/>
              </a:prstGeom>
            </p:spPr>
            <p:txBody>
              <a:bodyPr>
                <a:normAutofit fontScale="70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kumimoji="0" lang="zh-CN" altLang="en-US" sz="3000" b="0" dirty="0">
                    <a:latin typeface="隶书" panose="02010509060101010101" pitchFamily="49" charset="-122"/>
                    <a:ea typeface="隶书" panose="02010509060101010101" pitchFamily="49" charset="-122"/>
                  </a:rPr>
                  <a:t>若神经元</a:t>
                </a:r>
                <a14:m>
                  <m:oMath xmlns:m="http://schemas.openxmlformats.org/officeDocument/2006/math">
                    <m:r>
                      <a:rPr kumimoji="0" lang="en-US" altLang="zh-CN" sz="3000" b="0" i="1" smtClean="0">
                        <a:latin typeface="Cambria Math" panose="02040503050406030204" pitchFamily="18" charset="0"/>
                        <a:ea typeface="隶书" panose="02010509060101010101" pitchFamily="49" charset="-122"/>
                      </a:rPr>
                      <m:t>𝑗</m:t>
                    </m:r>
                    <m:r>
                      <a:rPr kumimoji="0" lang="zh-CN" altLang="en-US" sz="3000" b="0" i="1">
                        <a:latin typeface="Cambria Math" panose="02040503050406030204" pitchFamily="18" charset="0"/>
                        <a:ea typeface="隶书" panose="02010509060101010101" pitchFamily="49" charset="-122"/>
                      </a:rPr>
                      <m:t>属于</m:t>
                    </m:r>
                  </m:oMath>
                </a14:m>
                <a:r>
                  <a:rPr kumimoji="0" lang="zh-CN" altLang="en-US" sz="3000" b="0" dirty="0">
                    <a:latin typeface="隶书" panose="02010509060101010101" pitchFamily="49" charset="-122"/>
                    <a:ea typeface="隶书" panose="02010509060101010101" pitchFamily="49" charset="-122"/>
                  </a:rPr>
                  <a:t>第一隐层</a:t>
                </a:r>
                <a14:m>
                  <m:oMath xmlns:m="http://schemas.openxmlformats.org/officeDocument/2006/math">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𝑙</m:t>
                        </m:r>
                        <m:r>
                          <a:rPr kumimoji="0" lang="en-US" altLang="zh-CN" sz="3000" b="0" i="1" smtClean="0">
                            <a:latin typeface="Cambria Math" panose="02040503050406030204" pitchFamily="18" charset="0"/>
                            <a:ea typeface="隶书" panose="02010509060101010101" pitchFamily="49" charset="-122"/>
                          </a:rPr>
                          <m:t>=1</m:t>
                        </m:r>
                      </m:e>
                    </m:d>
                    <m:r>
                      <a:rPr kumimoji="0" lang="zh-CN" altLang="en-US" sz="3000" b="0" i="1">
                        <a:latin typeface="Cambria Math" panose="02040503050406030204" pitchFamily="18" charset="0"/>
                        <a:ea typeface="隶书" panose="02010509060101010101" pitchFamily="49" charset="-122"/>
                      </a:rPr>
                      <m:t>，</m:t>
                    </m:r>
                  </m:oMath>
                </a14:m>
                <a:r>
                  <a:rPr kumimoji="0" lang="zh-CN" altLang="en-US" sz="3000" b="0" dirty="0">
                    <a:latin typeface="隶书" panose="02010509060101010101" pitchFamily="49" charset="-122"/>
                    <a:ea typeface="隶书" panose="02010509060101010101" pitchFamily="49" charset="-122"/>
                  </a:rPr>
                  <a:t>则有</a:t>
                </a:r>
                <a:endParaRPr kumimoji="0" lang="en-US" altLang="zh-CN" sz="3000" b="0" i="1" dirty="0">
                  <a:latin typeface="Cambria Math" panose="02040503050406030204" pitchFamily="18" charset="0"/>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sSubSup>
                        <m:sSubSupPr>
                          <m:ctrlPr>
                            <a:rPr kumimoji="0" lang="en-US" altLang="zh-CN" sz="3000" b="0" i="1" smtClean="0">
                              <a:latin typeface="Cambria Math" panose="02040503050406030204" pitchFamily="18" charset="0"/>
                              <a:ea typeface="隶书" panose="02010509060101010101" pitchFamily="49" charset="-122"/>
                            </a:rPr>
                          </m:ctrlPr>
                        </m:sSubSupPr>
                        <m:e>
                          <m:r>
                            <a:rPr kumimoji="0" lang="en-US" altLang="zh-CN" sz="3000" b="0" i="1" smtClean="0">
                              <a:latin typeface="Cambria Math" panose="02040503050406030204" pitchFamily="18" charset="0"/>
                              <a:ea typeface="隶书" panose="02010509060101010101" pitchFamily="49" charset="-122"/>
                            </a:rPr>
                            <m:t>𝑦</m:t>
                          </m:r>
                        </m:e>
                        <m:sub>
                          <m:r>
                            <a:rPr kumimoji="0" lang="en-US" altLang="zh-CN" sz="3000" b="0" i="1" smtClean="0">
                              <a:latin typeface="Cambria Math" panose="02040503050406030204" pitchFamily="18" charset="0"/>
                              <a:ea typeface="隶书" panose="02010509060101010101" pitchFamily="49" charset="-122"/>
                            </a:rPr>
                            <m:t>𝑗</m:t>
                          </m:r>
                        </m:sub>
                        <m:sup>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0</m:t>
                              </m:r>
                            </m:e>
                          </m:d>
                        </m:sup>
                      </m:sSubSup>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r>
                        <a:rPr kumimoji="0" lang="en-US" altLang="zh-CN" sz="3000" b="0" i="1" smtClean="0">
                          <a:latin typeface="Cambria Math" panose="02040503050406030204" pitchFamily="18" charset="0"/>
                          <a:ea typeface="隶书" panose="02010509060101010101" pitchFamily="49" charset="-122"/>
                        </a:rPr>
                        <m:t>𝑥</m:t>
                      </m:r>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zh-CN" altLang="en-US" sz="3000" b="0" dirty="0">
                    <a:latin typeface="隶书" panose="02010509060101010101" pitchFamily="49" charset="-122"/>
                    <a:ea typeface="隶书" panose="02010509060101010101" pitchFamily="49" charset="-122"/>
                  </a:rPr>
                  <a:t>若神经元</a:t>
                </a:r>
                <a14:m>
                  <m:oMath xmlns:m="http://schemas.openxmlformats.org/officeDocument/2006/math">
                    <m:r>
                      <a:rPr kumimoji="0" lang="en-US" altLang="zh-CN" sz="3000" b="0" i="1">
                        <a:latin typeface="Cambria Math" panose="02040503050406030204" pitchFamily="18" charset="0"/>
                        <a:ea typeface="隶书" panose="02010509060101010101" pitchFamily="49" charset="-122"/>
                      </a:rPr>
                      <m:t>𝑗</m:t>
                    </m:r>
                    <m:r>
                      <a:rPr kumimoji="0" lang="zh-CN" altLang="en-US" sz="3000" b="0" i="1">
                        <a:latin typeface="Cambria Math" panose="02040503050406030204" pitchFamily="18" charset="0"/>
                        <a:ea typeface="隶书" panose="02010509060101010101" pitchFamily="49" charset="-122"/>
                      </a:rPr>
                      <m:t>属于</m:t>
                    </m:r>
                  </m:oMath>
                </a14:m>
                <a:r>
                  <a:rPr kumimoji="0" lang="zh-CN" altLang="en-US" sz="3000" b="0" dirty="0">
                    <a:latin typeface="隶书" panose="02010509060101010101" pitchFamily="49" charset="-122"/>
                    <a:ea typeface="隶书" panose="02010509060101010101" pitchFamily="49" charset="-122"/>
                  </a:rPr>
                  <a:t>输出层</a:t>
                </a:r>
                <a14:m>
                  <m:oMath xmlns:m="http://schemas.openxmlformats.org/officeDocument/2006/math">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𝑙</m:t>
                        </m:r>
                        <m:r>
                          <a:rPr kumimoji="0" lang="en-US" altLang="zh-CN" sz="3000" b="0" i="1">
                            <a:latin typeface="Cambria Math" panose="02040503050406030204" pitchFamily="18" charset="0"/>
                            <a:ea typeface="隶书" panose="02010509060101010101" pitchFamily="49" charset="-122"/>
                          </a:rPr>
                          <m:t>=</m:t>
                        </m:r>
                        <m:r>
                          <a:rPr kumimoji="0" lang="en-US" altLang="zh-CN" sz="3000" b="0" i="1" smtClean="0">
                            <a:latin typeface="Cambria Math" panose="02040503050406030204" pitchFamily="18" charset="0"/>
                            <a:ea typeface="隶书" panose="02010509060101010101" pitchFamily="49" charset="-122"/>
                          </a:rPr>
                          <m:t>𝐿</m:t>
                        </m:r>
                      </m:e>
                    </m:d>
                  </m:oMath>
                </a14:m>
                <a:endParaRPr kumimoji="0" lang="en-US" altLang="zh-CN" sz="3000" b="0" dirty="0">
                  <a:latin typeface="隶书" panose="02010509060101010101" pitchFamily="49" charset="-122"/>
                  <a:ea typeface="隶书" panose="02010509060101010101" pitchFamily="49" charset="-122"/>
                </a:endParaRPr>
              </a:p>
              <a:p>
                <a:pPr marL="0" indent="0">
                  <a:buNone/>
                  <a:defRPr/>
                </a:pPr>
                <a14:m>
                  <m:oMath xmlns:m="http://schemas.openxmlformats.org/officeDocument/2006/math">
                    <m:sSubSup>
                      <m:sSubSupPr>
                        <m:ctrlPr>
                          <a:rPr kumimoji="0" lang="en-US" altLang="zh-CN" sz="3000" b="0" i="1">
                            <a:latin typeface="Cambria Math" panose="02040503050406030204" pitchFamily="18" charset="0"/>
                            <a:ea typeface="隶书" panose="02010509060101010101" pitchFamily="49" charset="-122"/>
                          </a:rPr>
                        </m:ctrlPr>
                      </m:sSubSupPr>
                      <m:e>
                        <m:r>
                          <a:rPr kumimoji="0" lang="en-US" altLang="zh-CN" sz="3000" b="0" i="1">
                            <a:latin typeface="Cambria Math" panose="02040503050406030204" pitchFamily="18" charset="0"/>
                            <a:ea typeface="隶书" panose="02010509060101010101" pitchFamily="49" charset="-122"/>
                          </a:rPr>
                          <m:t>𝑦</m:t>
                        </m:r>
                      </m:e>
                      <m:sub>
                        <m:r>
                          <a:rPr kumimoji="0" lang="en-US" altLang="zh-CN" sz="3000" b="0" i="1">
                            <a:latin typeface="Cambria Math" panose="02040503050406030204" pitchFamily="18" charset="0"/>
                            <a:ea typeface="隶书" panose="02010509060101010101" pitchFamily="49" charset="-122"/>
                          </a:rPr>
                          <m:t>𝑗</m:t>
                        </m:r>
                      </m:sub>
                      <m: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𝐿</m:t>
                            </m:r>
                          </m:e>
                        </m:d>
                      </m:sup>
                    </m:sSub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r>
                      <a:rPr kumimoji="0" lang="en-US" altLang="zh-CN" sz="3000" b="0" i="1">
                        <a:latin typeface="Cambria Math" panose="02040503050406030204" pitchFamily="18" charset="0"/>
                        <a:ea typeface="隶书" panose="02010509060101010101" pitchFamily="49" charset="-122"/>
                      </a:rPr>
                      <m:t>=</m:t>
                    </m:r>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𝑜</m:t>
                        </m:r>
                      </m:e>
                      <m:sub>
                        <m:r>
                          <a:rPr kumimoji="0" lang="en-US" altLang="zh-CN" sz="3000" b="0" i="1" smtClean="0">
                            <a:latin typeface="Cambria Math" panose="02040503050406030204" pitchFamily="18" charset="0"/>
                            <a:ea typeface="隶书" panose="02010509060101010101" pitchFamily="49" charset="-122"/>
                          </a:rPr>
                          <m:t>𝑗</m:t>
                        </m:r>
                      </m:sub>
                    </m:sSub>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oMath>
                </a14:m>
                <a:r>
                  <a:rPr kumimoji="0" lang="en-US" altLang="zh-CN" sz="3000" b="0" dirty="0">
                    <a:latin typeface="隶书" panose="02010509060101010101" pitchFamily="49" charset="-122"/>
                    <a:ea typeface="隶书" panose="02010509060101010101" pitchFamily="49" charset="-122"/>
                  </a:rPr>
                  <a:t> </a:t>
                </a:r>
                <a:r>
                  <a:rPr kumimoji="0" lang="zh-CN" altLang="en-US" sz="3000" b="0" dirty="0">
                    <a:latin typeface="隶书" panose="02010509060101010101" pitchFamily="49" charset="-122"/>
                    <a:ea typeface="隶书" panose="02010509060101010101" pitchFamily="49" charset="-122"/>
                  </a:rPr>
                  <a:t>且 </a:t>
                </a:r>
                <a14:m>
                  <m:oMath xmlns:m="http://schemas.openxmlformats.org/officeDocument/2006/math">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𝑒</m:t>
                        </m:r>
                      </m:e>
                      <m:sub>
                        <m:r>
                          <a:rPr kumimoji="0" lang="en-US" altLang="zh-CN" sz="3000" b="0" i="1" smtClean="0">
                            <a:latin typeface="Cambria Math" panose="02040503050406030204" pitchFamily="18" charset="0"/>
                            <a:ea typeface="隶书" panose="02010509060101010101" pitchFamily="49" charset="-122"/>
                          </a:rPr>
                          <m:t>𝑗</m:t>
                        </m:r>
                      </m:sub>
                    </m:sSub>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𝑑</m:t>
                        </m:r>
                      </m:e>
                      <m:sub>
                        <m:r>
                          <a:rPr kumimoji="0" lang="en-US" altLang="zh-CN" sz="3000" b="0" i="1" smtClean="0">
                            <a:latin typeface="Cambria Math" panose="02040503050406030204" pitchFamily="18" charset="0"/>
                            <a:ea typeface="隶书" panose="02010509060101010101" pitchFamily="49" charset="-122"/>
                          </a:rPr>
                          <m:t>𝑗</m:t>
                        </m:r>
                      </m:sub>
                    </m:sSub>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sSub>
                      <m:sSubPr>
                        <m:ctrlPr>
                          <a:rPr kumimoji="0" lang="en-US" altLang="zh-CN" sz="3000" b="0" i="1" smtClean="0">
                            <a:latin typeface="Cambria Math" panose="02040503050406030204" pitchFamily="18" charset="0"/>
                            <a:ea typeface="隶书" panose="02010509060101010101" pitchFamily="49" charset="-122"/>
                          </a:rPr>
                        </m:ctrlPr>
                      </m:sSubPr>
                      <m:e>
                        <m:r>
                          <a:rPr kumimoji="0" lang="en-US" altLang="zh-CN" sz="3000" b="0" i="1" smtClean="0">
                            <a:latin typeface="Cambria Math" panose="02040503050406030204" pitchFamily="18" charset="0"/>
                            <a:ea typeface="隶书" panose="02010509060101010101" pitchFamily="49" charset="-122"/>
                          </a:rPr>
                          <m:t>𝑜</m:t>
                        </m:r>
                      </m:e>
                      <m:sub>
                        <m:r>
                          <a:rPr kumimoji="0" lang="en-US" altLang="zh-CN" sz="3000" b="0" i="1" smtClean="0">
                            <a:latin typeface="Cambria Math" panose="02040503050406030204" pitchFamily="18" charset="0"/>
                            <a:ea typeface="隶书" panose="02010509060101010101" pitchFamily="49" charset="-122"/>
                          </a:rPr>
                          <m:t>𝑗</m:t>
                        </m:r>
                      </m:sub>
                    </m:sSub>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oMath>
                </a14:m>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en-US" altLang="zh-CN" sz="3000" b="0" dirty="0">
                    <a:latin typeface="隶书" panose="02010509060101010101" pitchFamily="49" charset="-122"/>
                    <a:ea typeface="隶书" panose="02010509060101010101" pitchFamily="49" charset="-122"/>
                  </a:rPr>
                  <a:t>② </a:t>
                </a:r>
                <a:r>
                  <a:rPr kumimoji="0" lang="zh-CN" altLang="en-US" sz="3000" b="0" dirty="0">
                    <a:latin typeface="隶书" panose="02010509060101010101" pitchFamily="49" charset="-122"/>
                    <a:ea typeface="隶书" panose="02010509060101010101" pitchFamily="49" charset="-122"/>
                  </a:rPr>
                  <a:t>反向计算</a:t>
                </a:r>
                <a14:m>
                  <m:oMath xmlns:m="http://schemas.openxmlformats.org/officeDocument/2006/math">
                    <m:r>
                      <a:rPr kumimoji="0" lang="zh-CN" altLang="en-US" sz="3000" b="0" i="1" smtClean="0">
                        <a:latin typeface="Cambria Math" panose="02040503050406030204" pitchFamily="18" charset="0"/>
                        <a:ea typeface="隶书" panose="02010509060101010101" pitchFamily="49" charset="-122"/>
                      </a:rPr>
                      <m:t>𝛿</m:t>
                    </m:r>
                    <m:r>
                      <a:rPr kumimoji="0" lang="zh-CN" altLang="en-US" sz="3000" b="0" i="1">
                        <a:latin typeface="Cambria Math" panose="02040503050406030204" pitchFamily="18" charset="0"/>
                        <a:ea typeface="隶书" panose="02010509060101010101" pitchFamily="49" charset="-122"/>
                      </a:rPr>
                      <m:t>：</m:t>
                    </m:r>
                  </m:oMath>
                </a14:m>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sSubSup>
                        <m:sSubSupPr>
                          <m:ctrlPr>
                            <a:rPr kumimoji="0" lang="en-US" altLang="zh-CN" sz="3000" b="0" i="1" smtClean="0">
                              <a:latin typeface="Cambria Math" panose="02040503050406030204" pitchFamily="18" charset="0"/>
                              <a:ea typeface="隶书" panose="02010509060101010101" pitchFamily="49" charset="-122"/>
                            </a:rPr>
                          </m:ctrlPr>
                        </m:sSubSupPr>
                        <m:e>
                          <m:r>
                            <a:rPr kumimoji="0" lang="zh-CN" altLang="en-US" sz="3000" b="0" i="1" smtClean="0">
                              <a:latin typeface="Cambria Math" panose="02040503050406030204" pitchFamily="18" charset="0"/>
                              <a:ea typeface="隶书" panose="02010509060101010101" pitchFamily="49" charset="-122"/>
                            </a:rPr>
                            <m:t>𝛿</m:t>
                          </m:r>
                        </m:e>
                        <m:sub>
                          <m:r>
                            <a:rPr kumimoji="0" lang="en-US" altLang="zh-CN" sz="3000" b="0" i="1" smtClean="0">
                              <a:latin typeface="Cambria Math" panose="02040503050406030204" pitchFamily="18" charset="0"/>
                              <a:ea typeface="隶书" panose="02010509060101010101" pitchFamily="49" charset="-122"/>
                            </a:rPr>
                            <m:t>𝑗</m:t>
                          </m:r>
                        </m:sub>
                        <m:sup>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𝑙</m:t>
                              </m:r>
                            </m:e>
                          </m:d>
                        </m:sup>
                      </m:sSubSup>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d>
                        <m:dPr>
                          <m:begChr m:val="{"/>
                          <m:endChr m:val=""/>
                          <m:ctrlPr>
                            <a:rPr kumimoji="0" lang="en-US" altLang="zh-CN" sz="3000" b="0" i="1" smtClean="0">
                              <a:latin typeface="Cambria Math" panose="02040503050406030204" pitchFamily="18" charset="0"/>
                              <a:ea typeface="隶书" panose="02010509060101010101" pitchFamily="49" charset="-122"/>
                            </a:rPr>
                          </m:ctrlPr>
                        </m:dPr>
                        <m:e>
                          <m:eqArr>
                            <m:eqArrPr>
                              <m:ctrlPr>
                                <a:rPr kumimoji="0" lang="en-US" altLang="zh-CN" sz="3000" b="0" i="1" smtClean="0">
                                  <a:latin typeface="Cambria Math" panose="02040503050406030204" pitchFamily="18" charset="0"/>
                                  <a:ea typeface="隶书" panose="02010509060101010101" pitchFamily="49" charset="-122"/>
                                </a:rPr>
                              </m:ctrlPr>
                            </m:eqArrPr>
                            <m:e>
                              <m:sSubSup>
                                <m:sSubSupPr>
                                  <m:ctrlPr>
                                    <a:rPr kumimoji="0" lang="en-US" altLang="zh-CN" sz="3000" b="0" i="1" smtClean="0">
                                      <a:latin typeface="Cambria Math" panose="02040503050406030204" pitchFamily="18" charset="0"/>
                                      <a:ea typeface="隶书" panose="02010509060101010101" pitchFamily="49" charset="-122"/>
                                    </a:rPr>
                                  </m:ctrlPr>
                                </m:sSubSupPr>
                                <m:e>
                                  <m:r>
                                    <a:rPr kumimoji="0" lang="en-US" altLang="zh-CN" sz="3000" b="0" i="1" smtClean="0">
                                      <a:latin typeface="Cambria Math" panose="02040503050406030204" pitchFamily="18" charset="0"/>
                                      <a:ea typeface="隶书" panose="02010509060101010101" pitchFamily="49" charset="-122"/>
                                    </a:rPr>
                                    <m:t>𝑒</m:t>
                                  </m:r>
                                </m:e>
                                <m:sub>
                                  <m:r>
                                    <a:rPr kumimoji="0" lang="en-US" altLang="zh-CN" sz="3000" b="0" i="1" smtClean="0">
                                      <a:latin typeface="Cambria Math" panose="02040503050406030204" pitchFamily="18" charset="0"/>
                                      <a:ea typeface="隶书" panose="02010509060101010101" pitchFamily="49" charset="-122"/>
                                    </a:rPr>
                                    <m:t>𝑗</m:t>
                                  </m:r>
                                </m:sub>
                                <m:sup>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𝐿</m:t>
                                      </m:r>
                                    </m:e>
                                  </m:d>
                                </m:sup>
                              </m:sSubSup>
                              <m:sSubSup>
                                <m:sSubSupPr>
                                  <m:ctrlPr>
                                    <a:rPr kumimoji="0" lang="en-US" altLang="zh-CN" sz="3000" b="0" i="1">
                                      <a:latin typeface="Cambria Math" panose="02040503050406030204" pitchFamily="18" charset="0"/>
                                      <a:ea typeface="隶书" panose="02010509060101010101" pitchFamily="49" charset="-122"/>
                                    </a:rPr>
                                  </m:ctrlPr>
                                </m:sSubSupPr>
                                <m:e>
                                  <m:r>
                                    <a:rPr kumimoji="0" lang="zh-CN" altLang="en-US" sz="3000" b="0" i="1">
                                      <a:latin typeface="Cambria Math" panose="02040503050406030204" pitchFamily="18" charset="0"/>
                                      <a:ea typeface="隶书" panose="02010509060101010101" pitchFamily="49" charset="-122"/>
                                    </a:rPr>
                                    <m:t>𝜑</m:t>
                                  </m:r>
                                </m:e>
                                <m:sub>
                                  <m:r>
                                    <a:rPr kumimoji="0" lang="en-US" altLang="zh-CN" sz="3000" b="0" i="1" smtClean="0">
                                      <a:latin typeface="Cambria Math" panose="02040503050406030204" pitchFamily="18" charset="0"/>
                                      <a:ea typeface="隶书" panose="02010509060101010101" pitchFamily="49" charset="-122"/>
                                    </a:rPr>
                                    <m:t>𝑗</m:t>
                                  </m:r>
                                </m:sub>
                                <m:sup>
                                  <m:r>
                                    <a:rPr kumimoji="0" lang="en-US" altLang="zh-CN" sz="3000" b="0" i="1">
                                      <a:latin typeface="Cambria Math" panose="02040503050406030204" pitchFamily="18" charset="0"/>
                                      <a:ea typeface="隶书" panose="02010509060101010101" pitchFamily="49" charset="-122"/>
                                    </a:rPr>
                                    <m:t>′</m:t>
                                  </m:r>
                                </m:sup>
                              </m:sSubSup>
                              <m:d>
                                <m:dPr>
                                  <m:ctrlPr>
                                    <a:rPr kumimoji="0" lang="en-US" altLang="zh-CN" sz="3000" b="0" i="1">
                                      <a:latin typeface="Cambria Math" panose="02040503050406030204" pitchFamily="18" charset="0"/>
                                      <a:ea typeface="隶书" panose="02010509060101010101" pitchFamily="49" charset="-122"/>
                                    </a:rPr>
                                  </m:ctrlPr>
                                </m:dPr>
                                <m:e>
                                  <m:sSubSup>
                                    <m:sSubSupPr>
                                      <m:ctrlPr>
                                        <a:rPr kumimoji="0" lang="en-US" altLang="zh-CN" sz="3000" b="0" i="1" smtClean="0">
                                          <a:latin typeface="Cambria Math" panose="02040503050406030204" pitchFamily="18" charset="0"/>
                                          <a:ea typeface="隶书" panose="02010509060101010101" pitchFamily="49" charset="-122"/>
                                        </a:rPr>
                                      </m:ctrlPr>
                                    </m:sSubSupPr>
                                    <m:e>
                                      <m:r>
                                        <a:rPr kumimoji="0" lang="en-US" altLang="zh-CN" sz="3000" b="0" i="1" smtClean="0">
                                          <a:latin typeface="Cambria Math" panose="02040503050406030204" pitchFamily="18" charset="0"/>
                                          <a:ea typeface="隶书" panose="02010509060101010101" pitchFamily="49" charset="-122"/>
                                        </a:rPr>
                                        <m:t>𝑣</m:t>
                                      </m:r>
                                    </m:e>
                                    <m:sub>
                                      <m:r>
                                        <a:rPr kumimoji="0" lang="en-US" altLang="zh-CN" sz="3000" b="0" i="1" smtClean="0">
                                          <a:latin typeface="Cambria Math" panose="02040503050406030204" pitchFamily="18" charset="0"/>
                                          <a:ea typeface="隶书" panose="02010509060101010101" pitchFamily="49" charset="-122"/>
                                        </a:rPr>
                                        <m:t>𝑗</m:t>
                                      </m:r>
                                    </m:sub>
                                    <m:sup>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𝐿</m:t>
                                          </m:r>
                                        </m:e>
                                      </m:d>
                                    </m:sup>
                                  </m:sSub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e>
                              </m:d>
                              <m:r>
                                <a:rPr kumimoji="0" lang="en-US" altLang="zh-CN" sz="3000" b="0" i="1" smtClean="0">
                                  <a:latin typeface="Cambria Math" panose="02040503050406030204" pitchFamily="18" charset="0"/>
                                  <a:ea typeface="隶书" panose="02010509060101010101" pitchFamily="49" charset="-122"/>
                                </a:rPr>
                                <m:t>,  </m:t>
                              </m:r>
                              <m:r>
                                <a:rPr kumimoji="0" lang="zh-CN" altLang="en-US" sz="3000" b="0" i="1">
                                  <a:latin typeface="Cambria Math" panose="02040503050406030204" pitchFamily="18" charset="0"/>
                                </a:rPr>
                                <m:t>对</m:t>
                              </m:r>
                              <m:r>
                                <a:rPr kumimoji="0" lang="zh-CN" altLang="en-US" sz="3000" b="0" i="1" smtClean="0">
                                  <a:latin typeface="Cambria Math" panose="02040503050406030204" pitchFamily="18" charset="0"/>
                                </a:rPr>
                                <m:t>输出</m:t>
                              </m:r>
                              <m:r>
                                <a:rPr kumimoji="0" lang="zh-CN" altLang="en-US" sz="3000" b="0" i="1">
                                  <a:latin typeface="Cambria Math" panose="02040503050406030204" pitchFamily="18" charset="0"/>
                                </a:rPr>
                                <m:t>层</m:t>
                              </m:r>
                              <m:r>
                                <m:rPr>
                                  <m:sty m:val="p"/>
                                </m:rPr>
                                <a:rPr kumimoji="0" lang="en-US" altLang="zh-CN" sz="3000" b="0" i="1" smtClean="0">
                                  <a:latin typeface="Cambria Math" panose="02040503050406030204" pitchFamily="18" charset="0"/>
                                </a:rPr>
                                <m:t>L</m:t>
                              </m:r>
                              <m:r>
                                <a:rPr kumimoji="0" lang="zh-CN" altLang="en-US" sz="3000" b="0" i="1">
                                  <a:latin typeface="Cambria Math" panose="02040503050406030204" pitchFamily="18" charset="0"/>
                                </a:rPr>
                                <m:t>的</m:t>
                              </m:r>
                              <m:r>
                                <a:rPr kumimoji="0" lang="zh-CN" altLang="en-US" sz="3000" b="0" i="1" smtClean="0">
                                  <a:latin typeface="Cambria Math" panose="02040503050406030204" pitchFamily="18" charset="0"/>
                                </a:rPr>
                                <m:t>神经</m:t>
                              </m:r>
                              <m:r>
                                <a:rPr kumimoji="0" lang="zh-CN" altLang="en-US" sz="3000" b="0" i="1">
                                  <a:latin typeface="Cambria Math" panose="02040503050406030204" pitchFamily="18" charset="0"/>
                                </a:rPr>
                                <m:t>元</m:t>
                              </m:r>
                              <m:r>
                                <a:rPr kumimoji="0" lang="en-US" altLang="zh-CN" sz="3000" b="0" i="1" smtClean="0">
                                  <a:latin typeface="Cambria Math" panose="02040503050406030204" pitchFamily="18" charset="0"/>
                                </a:rPr>
                                <m:t>𝑗</m:t>
                              </m:r>
                            </m:e>
                            <m:e>
                              <m:r>
                                <a:rPr kumimoji="0" lang="en-US" altLang="zh-CN" sz="3000" b="0" i="1" smtClean="0">
                                  <a:latin typeface="Cambria Math" panose="02040503050406030204" pitchFamily="18" charset="0"/>
                                  <a:ea typeface="隶书" panose="02010509060101010101" pitchFamily="49" charset="-122"/>
                                </a:rPr>
                                <m:t>&amp;</m:t>
                              </m:r>
                              <m:sSubSup>
                                <m:sSubSupPr>
                                  <m:ctrlPr>
                                    <a:rPr kumimoji="0" lang="en-US" altLang="zh-CN" sz="3000" b="0" i="1">
                                      <a:latin typeface="Cambria Math" panose="02040503050406030204" pitchFamily="18" charset="0"/>
                                      <a:ea typeface="隶书" panose="02010509060101010101" pitchFamily="49" charset="-122"/>
                                    </a:rPr>
                                  </m:ctrlPr>
                                </m:sSubSupPr>
                                <m:e>
                                  <m:r>
                                    <a:rPr kumimoji="0" lang="zh-CN" altLang="en-US" sz="3000" b="0" i="1">
                                      <a:latin typeface="Cambria Math" panose="02040503050406030204" pitchFamily="18" charset="0"/>
                                      <a:ea typeface="隶书" panose="02010509060101010101" pitchFamily="49" charset="-122"/>
                                    </a:rPr>
                                    <m:t>𝜑</m:t>
                                  </m:r>
                                </m:e>
                                <m:sub>
                                  <m:r>
                                    <a:rPr kumimoji="0" lang="en-US" altLang="zh-CN" sz="3000" b="0" i="1">
                                      <a:latin typeface="Cambria Math" panose="02040503050406030204" pitchFamily="18" charset="0"/>
                                      <a:ea typeface="隶书" panose="02010509060101010101" pitchFamily="49" charset="-122"/>
                                    </a:rPr>
                                    <m:t>𝑗</m:t>
                                  </m:r>
                                </m:sub>
                                <m:sup>
                                  <m:r>
                                    <a:rPr kumimoji="0" lang="en-US" altLang="zh-CN" sz="3000" b="0" i="1">
                                      <a:latin typeface="Cambria Math" panose="02040503050406030204" pitchFamily="18" charset="0"/>
                                      <a:ea typeface="隶书" panose="02010509060101010101" pitchFamily="49" charset="-122"/>
                                    </a:rPr>
                                    <m:t>′</m:t>
                                  </m:r>
                                </m:sup>
                              </m:sSubSup>
                              <m:d>
                                <m:dPr>
                                  <m:ctrlPr>
                                    <a:rPr kumimoji="0" lang="en-US" altLang="zh-CN" sz="3000" b="0" i="1">
                                      <a:latin typeface="Cambria Math" panose="02040503050406030204" pitchFamily="18" charset="0"/>
                                      <a:ea typeface="隶书" panose="02010509060101010101" pitchFamily="49" charset="-122"/>
                                    </a:rPr>
                                  </m:ctrlPr>
                                </m:dPr>
                                <m:e>
                                  <m:sSubSup>
                                    <m:sSubSupPr>
                                      <m:ctrlPr>
                                        <a:rPr kumimoji="0" lang="en-US" altLang="zh-CN" sz="3000" b="0" i="1">
                                          <a:latin typeface="Cambria Math" panose="02040503050406030204" pitchFamily="18" charset="0"/>
                                          <a:ea typeface="隶书" panose="02010509060101010101" pitchFamily="49" charset="-122"/>
                                        </a:rPr>
                                      </m:ctrlPr>
                                    </m:sSubSupPr>
                                    <m:e>
                                      <m:r>
                                        <a:rPr kumimoji="0" lang="en-US" altLang="zh-CN" sz="3000" b="0" i="1">
                                          <a:latin typeface="Cambria Math" panose="02040503050406030204" pitchFamily="18" charset="0"/>
                                          <a:ea typeface="隶书" panose="02010509060101010101" pitchFamily="49" charset="-122"/>
                                        </a:rPr>
                                        <m:t>𝑣</m:t>
                                      </m:r>
                                    </m:e>
                                    <m:sub>
                                      <m:r>
                                        <a:rPr kumimoji="0" lang="en-US" altLang="zh-CN" sz="3000" b="0" i="1">
                                          <a:latin typeface="Cambria Math" panose="02040503050406030204" pitchFamily="18" charset="0"/>
                                          <a:ea typeface="隶书" panose="02010509060101010101" pitchFamily="49" charset="-122"/>
                                        </a:rPr>
                                        <m:t>𝑗</m:t>
                                      </m:r>
                                    </m:sub>
                                    <m: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𝑙</m:t>
                                          </m:r>
                                        </m:e>
                                      </m:d>
                                    </m:sup>
                                  </m:sSub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e>
                              </m:d>
                              <m:nary>
                                <m:naryPr>
                                  <m:chr m:val="∑"/>
                                  <m:supHide m:val="on"/>
                                  <m:ctrlPr>
                                    <a:rPr kumimoji="0" lang="en-US" altLang="zh-CN" sz="3000" b="0" i="1">
                                      <a:latin typeface="Cambria Math" panose="02040503050406030204" pitchFamily="18" charset="0"/>
                                      <a:ea typeface="隶书" panose="02010509060101010101" pitchFamily="49" charset="-122"/>
                                    </a:rPr>
                                  </m:ctrlPr>
                                </m:naryPr>
                                <m:sub>
                                  <m:r>
                                    <m:rPr>
                                      <m:brk m:alnAt="7"/>
                                    </m:rPr>
                                    <a:rPr kumimoji="0" lang="en-US" altLang="zh-CN" sz="3000" b="0" i="1">
                                      <a:latin typeface="Cambria Math" panose="02040503050406030204" pitchFamily="18" charset="0"/>
                                      <a:ea typeface="隶书" panose="02010509060101010101" pitchFamily="49" charset="-122"/>
                                    </a:rPr>
                                    <m:t>𝑘</m:t>
                                  </m:r>
                                </m:sub>
                                <m:sup/>
                                <m:e>
                                  <m:sSubSup>
                                    <m:sSubSupPr>
                                      <m:ctrlPr>
                                        <a:rPr kumimoji="0" lang="en-US" altLang="zh-CN" sz="3000" b="0" i="1" smtClean="0">
                                          <a:latin typeface="Cambria Math" panose="02040503050406030204" pitchFamily="18" charset="0"/>
                                          <a:ea typeface="隶书" panose="02010509060101010101" pitchFamily="49" charset="-122"/>
                                        </a:rPr>
                                      </m:ctrlPr>
                                    </m:sSubSupPr>
                                    <m:e>
                                      <m:r>
                                        <a:rPr kumimoji="0" lang="zh-CN" altLang="en-US" sz="3000" b="0" i="1" smtClean="0">
                                          <a:latin typeface="Cambria Math" panose="02040503050406030204" pitchFamily="18" charset="0"/>
                                          <a:ea typeface="隶书" panose="02010509060101010101" pitchFamily="49" charset="-122"/>
                                        </a:rPr>
                                        <m:t>𝛿</m:t>
                                      </m:r>
                                    </m:e>
                                    <m:sub>
                                      <m:r>
                                        <a:rPr kumimoji="0" lang="en-US" altLang="zh-CN" sz="3000" b="0" i="1" smtClean="0">
                                          <a:latin typeface="Cambria Math" panose="02040503050406030204" pitchFamily="18" charset="0"/>
                                          <a:ea typeface="隶书" panose="02010509060101010101" pitchFamily="49" charset="-122"/>
                                        </a:rPr>
                                        <m:t>𝑘</m:t>
                                      </m:r>
                                    </m:sub>
                                    <m:sup>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𝑙</m:t>
                                          </m:r>
                                          <m:r>
                                            <a:rPr kumimoji="0" lang="en-US" altLang="zh-CN" sz="3000" b="0" i="1" smtClean="0">
                                              <a:latin typeface="Cambria Math" panose="02040503050406030204" pitchFamily="18" charset="0"/>
                                              <a:ea typeface="隶书" panose="02010509060101010101" pitchFamily="49" charset="-122"/>
                                            </a:rPr>
                                            <m:t>+1</m:t>
                                          </m:r>
                                        </m:e>
                                      </m:d>
                                    </m:sup>
                                  </m:sSub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e>
                              </m:nary>
                              <m:sSubSup>
                                <m:sSubSupPr>
                                  <m:ctrlPr>
                                    <a:rPr kumimoji="0" lang="en-US" altLang="zh-CN" sz="3000" b="0" i="1">
                                      <a:latin typeface="Cambria Math" panose="02040503050406030204" pitchFamily="18" charset="0"/>
                                      <a:ea typeface="隶书" panose="02010509060101010101" pitchFamily="49" charset="-122"/>
                                    </a:rPr>
                                  </m:ctrlPr>
                                </m:sSubSupPr>
                                <m:e>
                                  <m:r>
                                    <a:rPr kumimoji="0" lang="en-US" altLang="zh-CN" sz="3000" b="0" i="1" smtClean="0">
                                      <a:latin typeface="Cambria Math" panose="02040503050406030204" pitchFamily="18" charset="0"/>
                                      <a:ea typeface="隶书" panose="02010509060101010101" pitchFamily="49" charset="-122"/>
                                    </a:rPr>
                                    <m:t>𝑤</m:t>
                                  </m:r>
                                </m:e>
                                <m:sub>
                                  <m:r>
                                    <a:rPr kumimoji="0" lang="en-US" altLang="zh-CN" sz="3000" b="0" i="1">
                                      <a:latin typeface="Cambria Math" panose="02040503050406030204" pitchFamily="18" charset="0"/>
                                      <a:ea typeface="隶书" panose="02010509060101010101" pitchFamily="49" charset="-122"/>
                                    </a:rPr>
                                    <m:t>𝑘</m:t>
                                  </m:r>
                                  <m:r>
                                    <a:rPr kumimoji="0" lang="en-US" altLang="zh-CN" sz="3000" b="0" i="1" smtClean="0">
                                      <a:latin typeface="Cambria Math" panose="02040503050406030204" pitchFamily="18" charset="0"/>
                                      <a:ea typeface="隶书" panose="02010509060101010101" pitchFamily="49" charset="-122"/>
                                    </a:rPr>
                                    <m:t>𝑗</m:t>
                                  </m:r>
                                </m:sub>
                                <m: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𝑙</m:t>
                                      </m:r>
                                      <m:r>
                                        <a:rPr kumimoji="0" lang="en-US" altLang="zh-CN" sz="3000" b="0" i="1">
                                          <a:latin typeface="Cambria Math" panose="02040503050406030204" pitchFamily="18" charset="0"/>
                                          <a:ea typeface="隶书" panose="02010509060101010101" pitchFamily="49" charset="-122"/>
                                        </a:rPr>
                                        <m:t>+1</m:t>
                                      </m:r>
                                    </m:e>
                                  </m:d>
                                </m:sup>
                              </m:sSub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r>
                                <a:rPr kumimoji="0" lang="zh-CN" altLang="en-US" sz="3000" b="0" i="1">
                                  <a:latin typeface="Cambria Math" panose="02040503050406030204" pitchFamily="18" charset="0"/>
                                </a:rPr>
                                <m:t>对</m:t>
                              </m:r>
                              <m:r>
                                <a:rPr kumimoji="0" lang="zh-CN" altLang="en-US" sz="3000" b="0" i="1" smtClean="0">
                                  <a:latin typeface="Cambria Math" panose="02040503050406030204" pitchFamily="18" charset="0"/>
                                </a:rPr>
                                <m:t>隐藏</m:t>
                              </m:r>
                              <m:r>
                                <a:rPr kumimoji="0" lang="zh-CN" altLang="en-US" sz="3000" b="0" i="1">
                                  <a:latin typeface="Cambria Math" panose="02040503050406030204" pitchFamily="18" charset="0"/>
                                </a:rPr>
                                <m:t>层</m:t>
                              </m:r>
                              <m:r>
                                <m:rPr>
                                  <m:sty m:val="p"/>
                                </m:rPr>
                                <a:rPr kumimoji="0" lang="en-US" altLang="zh-CN" sz="3000" b="0" i="1">
                                  <a:latin typeface="Cambria Math" panose="02040503050406030204" pitchFamily="18" charset="0"/>
                                </a:rPr>
                                <m:t>L</m:t>
                              </m:r>
                              <m:r>
                                <a:rPr kumimoji="0" lang="zh-CN" altLang="en-US" sz="3000" b="0" i="1">
                                  <a:latin typeface="Cambria Math" panose="02040503050406030204" pitchFamily="18" charset="0"/>
                                </a:rPr>
                                <m:t>的神经元</m:t>
                              </m:r>
                              <m:r>
                                <a:rPr kumimoji="0" lang="en-US" altLang="zh-CN" sz="3000" b="0" i="1">
                                  <a:latin typeface="Cambria Math" panose="02040503050406030204" pitchFamily="18" charset="0"/>
                                </a:rPr>
                                <m:t>𝑗</m:t>
                              </m:r>
                            </m:e>
                          </m:eqArr>
                        </m:e>
                      </m:d>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en-US" altLang="zh-CN" sz="3000" b="0" dirty="0">
                    <a:latin typeface="隶书" panose="02010509060101010101" pitchFamily="49" charset="-122"/>
                    <a:ea typeface="隶书" panose="02010509060101010101" pitchFamily="49" charset="-122"/>
                  </a:rPr>
                  <a:t>③</a:t>
                </a:r>
                <a:r>
                  <a:rPr kumimoji="0" lang="zh-CN" altLang="en-US" sz="3000" b="0" dirty="0">
                    <a:latin typeface="隶书" panose="02010509060101010101" pitchFamily="49" charset="-122"/>
                    <a:ea typeface="隶书" panose="02010509060101010101" pitchFamily="49" charset="-122"/>
                  </a:rPr>
                  <a:t>按照下式修正权值</a:t>
                </a:r>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sSubSup>
                        <m:sSubSupPr>
                          <m:ctrlPr>
                            <a:rPr kumimoji="0" lang="en-US" altLang="zh-CN" sz="3000" b="0" i="1">
                              <a:latin typeface="Cambria Math" panose="02040503050406030204" pitchFamily="18" charset="0"/>
                              <a:ea typeface="隶书" panose="02010509060101010101" pitchFamily="49" charset="-122"/>
                            </a:rPr>
                          </m:ctrlPr>
                        </m:sSubSupPr>
                        <m:e>
                          <m:r>
                            <a:rPr kumimoji="0" lang="en-US" altLang="zh-CN" sz="3000" b="0" i="1" smtClean="0">
                              <a:latin typeface="Cambria Math" panose="02040503050406030204" pitchFamily="18" charset="0"/>
                              <a:ea typeface="隶书" panose="02010509060101010101" pitchFamily="49" charset="-122"/>
                            </a:rPr>
                            <m:t>𝑤</m:t>
                          </m:r>
                        </m:e>
                        <m:sub>
                          <m:r>
                            <a:rPr kumimoji="0" lang="en-US" altLang="zh-CN" sz="3000" b="0" i="1" smtClean="0">
                              <a:latin typeface="Cambria Math" panose="02040503050406030204" pitchFamily="18" charset="0"/>
                              <a:ea typeface="隶书" panose="02010509060101010101" pitchFamily="49" charset="-122"/>
                            </a:rPr>
                            <m:t>𝑖</m:t>
                          </m:r>
                          <m:r>
                            <a:rPr kumimoji="0" lang="en-US" altLang="zh-CN" sz="3000" b="0" i="1">
                              <a:latin typeface="Cambria Math" panose="02040503050406030204" pitchFamily="18" charset="0"/>
                              <a:ea typeface="隶书" panose="02010509060101010101" pitchFamily="49" charset="-122"/>
                            </a:rPr>
                            <m:t>𝑗</m:t>
                          </m:r>
                        </m:sub>
                        <m: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𝑙</m:t>
                              </m:r>
                            </m:e>
                          </m:d>
                        </m:sup>
                      </m:sSub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r>
                            <a:rPr kumimoji="0" lang="en-US" altLang="zh-CN" sz="3000" b="0" i="1" smtClean="0">
                              <a:latin typeface="Cambria Math" panose="02040503050406030204" pitchFamily="18" charset="0"/>
                              <a:ea typeface="隶书" panose="02010509060101010101" pitchFamily="49" charset="-122"/>
                            </a:rPr>
                            <m:t>+1</m:t>
                          </m:r>
                        </m:e>
                      </m:d>
                      <m:r>
                        <a:rPr kumimoji="0" lang="en-US" altLang="zh-CN" sz="3000" b="0" i="1">
                          <a:latin typeface="Cambria Math" panose="02040503050406030204" pitchFamily="18" charset="0"/>
                          <a:ea typeface="隶书" panose="02010509060101010101" pitchFamily="49" charset="-122"/>
                        </a:rPr>
                        <m:t>=</m:t>
                      </m:r>
                      <m:sSubSup>
                        <m:sSubSupPr>
                          <m:ctrlPr>
                            <a:rPr kumimoji="0" lang="en-US" altLang="zh-CN" sz="3000" b="0" i="1">
                              <a:latin typeface="Cambria Math" panose="02040503050406030204" pitchFamily="18" charset="0"/>
                              <a:ea typeface="隶书" panose="02010509060101010101" pitchFamily="49" charset="-122"/>
                            </a:rPr>
                          </m:ctrlPr>
                        </m:sSubSupPr>
                        <m:e>
                          <m:r>
                            <a:rPr kumimoji="0" lang="en-US" altLang="zh-CN" sz="3000" b="0" i="1">
                              <a:latin typeface="Cambria Math" panose="02040503050406030204" pitchFamily="18" charset="0"/>
                              <a:ea typeface="隶书" panose="02010509060101010101" pitchFamily="49" charset="-122"/>
                            </a:rPr>
                            <m:t>𝑤</m:t>
                          </m:r>
                        </m:e>
                        <m:sub>
                          <m:r>
                            <a:rPr kumimoji="0" lang="en-US" altLang="zh-CN" sz="3000" b="0" i="1">
                              <a:latin typeface="Cambria Math" panose="02040503050406030204" pitchFamily="18" charset="0"/>
                              <a:ea typeface="隶书" panose="02010509060101010101" pitchFamily="49" charset="-122"/>
                            </a:rPr>
                            <m:t>𝑖𝑗</m:t>
                          </m:r>
                        </m:sub>
                        <m: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𝑙</m:t>
                              </m:r>
                            </m:e>
                          </m:d>
                        </m:sup>
                      </m:sSub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r>
                        <a:rPr kumimoji="0" lang="en-US" altLang="zh-CN" sz="3000" b="0" i="1" smtClean="0">
                          <a:latin typeface="Cambria Math" panose="02040503050406030204" pitchFamily="18" charset="0"/>
                          <a:ea typeface="隶书" panose="02010509060101010101" pitchFamily="49" charset="-122"/>
                        </a:rPr>
                        <m:t>+</m:t>
                      </m:r>
                      <m:r>
                        <a:rPr kumimoji="0" lang="zh-CN" altLang="en-US" sz="3000" b="0" i="1" smtClean="0">
                          <a:latin typeface="Cambria Math" panose="02040503050406030204" pitchFamily="18" charset="0"/>
                          <a:ea typeface="隶书" panose="02010509060101010101" pitchFamily="49" charset="-122"/>
                        </a:rPr>
                        <m:t>𝜂</m:t>
                      </m:r>
                      <m:sSubSup>
                        <m:sSubSupPr>
                          <m:ctrlPr>
                            <a:rPr kumimoji="0" lang="en-US" altLang="zh-CN" sz="3000" b="0" i="1">
                              <a:latin typeface="Cambria Math" panose="02040503050406030204" pitchFamily="18" charset="0"/>
                              <a:ea typeface="隶书" panose="02010509060101010101" pitchFamily="49" charset="-122"/>
                            </a:rPr>
                          </m:ctrlPr>
                        </m:sSubSupPr>
                        <m:e>
                          <m:r>
                            <a:rPr kumimoji="0" lang="zh-CN" altLang="en-US" sz="3000" b="0" i="1">
                              <a:latin typeface="Cambria Math" panose="02040503050406030204" pitchFamily="18" charset="0"/>
                              <a:ea typeface="隶书" panose="02010509060101010101" pitchFamily="49" charset="-122"/>
                            </a:rPr>
                            <m:t>𝛿</m:t>
                          </m:r>
                        </m:e>
                        <m:sub>
                          <m:r>
                            <a:rPr kumimoji="0" lang="en-US" altLang="zh-CN" sz="3000" b="0" i="1">
                              <a:latin typeface="Cambria Math" panose="02040503050406030204" pitchFamily="18" charset="0"/>
                              <a:ea typeface="隶书" panose="02010509060101010101" pitchFamily="49" charset="-122"/>
                            </a:rPr>
                            <m:t>𝑗</m:t>
                          </m:r>
                        </m:sub>
                        <m: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𝑙</m:t>
                              </m:r>
                            </m:e>
                          </m:d>
                        </m:sup>
                      </m:sSub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sSubSup>
                        <m:sSubSupPr>
                          <m:ctrlPr>
                            <a:rPr kumimoji="0" lang="en-US" altLang="zh-CN" sz="3000" b="0" i="1">
                              <a:latin typeface="Cambria Math" panose="02040503050406030204" pitchFamily="18" charset="0"/>
                              <a:ea typeface="隶书" panose="02010509060101010101" pitchFamily="49" charset="-122"/>
                            </a:rPr>
                          </m:ctrlPr>
                        </m:sSubSupPr>
                        <m:e>
                          <m:r>
                            <a:rPr kumimoji="0" lang="en-US" altLang="zh-CN" sz="3000" b="0" i="1">
                              <a:latin typeface="Cambria Math" panose="02040503050406030204" pitchFamily="18" charset="0"/>
                              <a:ea typeface="隶书" panose="02010509060101010101" pitchFamily="49" charset="-122"/>
                            </a:rPr>
                            <m:t>𝑦</m:t>
                          </m:r>
                        </m:e>
                        <m:sub>
                          <m:r>
                            <a:rPr kumimoji="0" lang="en-US" altLang="zh-CN" sz="3000" b="0" i="1">
                              <a:latin typeface="Cambria Math" panose="02040503050406030204" pitchFamily="18" charset="0"/>
                              <a:ea typeface="隶书" panose="02010509060101010101" pitchFamily="49" charset="-122"/>
                            </a:rPr>
                            <m:t>𝑗</m:t>
                          </m:r>
                        </m:sub>
                        <m: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𝑙</m:t>
                              </m:r>
                              <m:r>
                                <a:rPr kumimoji="0" lang="en-US" altLang="zh-CN" sz="3000" b="0" i="1" smtClean="0">
                                  <a:latin typeface="Cambria Math" panose="02040503050406030204" pitchFamily="18" charset="0"/>
                                  <a:ea typeface="隶书" panose="02010509060101010101" pitchFamily="49" charset="-122"/>
                                </a:rPr>
                                <m:t>−1</m:t>
                              </m:r>
                            </m:e>
                          </m:d>
                        </m:sup>
                      </m:sSubSup>
                      <m:d>
                        <m:dPr>
                          <m:ctrlPr>
                            <a:rPr kumimoji="0" lang="en-US" altLang="zh-CN" sz="3000" b="0" i="1">
                              <a:latin typeface="Cambria Math" panose="02040503050406030204" pitchFamily="18" charset="0"/>
                              <a:ea typeface="隶书" panose="02010509060101010101" pitchFamily="49" charset="-122"/>
                            </a:rPr>
                          </m:ctrlPr>
                        </m:dPr>
                        <m:e>
                          <m:r>
                            <a:rPr kumimoji="0" lang="en-US" altLang="zh-CN" sz="3000" b="0" i="1">
                              <a:latin typeface="Cambria Math" panose="02040503050406030204" pitchFamily="18" charset="0"/>
                              <a:ea typeface="隶书" panose="02010509060101010101" pitchFamily="49" charset="-122"/>
                            </a:rPr>
                            <m:t>𝑛</m:t>
                          </m:r>
                        </m:e>
                      </m:d>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en-US" altLang="zh-CN" sz="3000" b="0" dirty="0">
                    <a:latin typeface="隶书" panose="02010509060101010101" pitchFamily="49" charset="-122"/>
                    <a:ea typeface="隶书" panose="02010509060101010101" pitchFamily="49" charset="-122"/>
                  </a:rPr>
                  <a:t>3</a:t>
                </a:r>
                <a:r>
                  <a:rPr kumimoji="0" lang="zh-CN" altLang="en-US" sz="3000" b="0" dirty="0">
                    <a:latin typeface="隶书" panose="02010509060101010101" pitchFamily="49" charset="-122"/>
                    <a:ea typeface="隶书" panose="02010509060101010101" pitchFamily="49" charset="-122"/>
                  </a:rPr>
                  <a:t>、</a:t>
                </a:r>
                <a14:m>
                  <m:oMath xmlns:m="http://schemas.openxmlformats.org/officeDocument/2006/math">
                    <m:r>
                      <a:rPr kumimoji="0" lang="en-US" altLang="zh-CN" sz="3000" b="0" i="1" smtClean="0">
                        <a:latin typeface="Cambria Math" panose="02040503050406030204" pitchFamily="18" charset="0"/>
                        <a:ea typeface="隶书" panose="02010509060101010101" pitchFamily="49" charset="-122"/>
                      </a:rPr>
                      <m:t>𝑛</m:t>
                    </m:r>
                    <m:r>
                      <a:rPr kumimoji="0" lang="en-US" altLang="zh-CN" sz="3000" b="0" i="1" smtClean="0">
                        <a:latin typeface="Cambria Math" panose="02040503050406030204" pitchFamily="18" charset="0"/>
                        <a:ea typeface="隶书" panose="02010509060101010101" pitchFamily="49" charset="-122"/>
                      </a:rPr>
                      <m:t>=</m:t>
                    </m:r>
                    <m:r>
                      <a:rPr kumimoji="0" lang="en-US" altLang="zh-CN" sz="3000" b="0" i="1" smtClean="0">
                        <a:latin typeface="Cambria Math" panose="02040503050406030204" pitchFamily="18" charset="0"/>
                        <a:ea typeface="隶书" panose="02010509060101010101" pitchFamily="49" charset="-122"/>
                      </a:rPr>
                      <m:t>𝑛</m:t>
                    </m:r>
                    <m:r>
                      <a:rPr kumimoji="0" lang="en-US" altLang="zh-CN" sz="3000" b="0" i="1" smtClean="0">
                        <a:latin typeface="Cambria Math" panose="02040503050406030204" pitchFamily="18" charset="0"/>
                        <a:ea typeface="隶书" panose="02010509060101010101" pitchFamily="49" charset="-122"/>
                      </a:rPr>
                      <m:t>+1</m:t>
                    </m:r>
                  </m:oMath>
                </a14:m>
                <a:r>
                  <a:rPr kumimoji="0" lang="zh-CN" altLang="en-US" sz="3000" b="0" dirty="0">
                    <a:latin typeface="隶书" panose="02010509060101010101" pitchFamily="49" charset="-122"/>
                    <a:ea typeface="隶书" panose="02010509060101010101" pitchFamily="49" charset="-122"/>
                  </a:rPr>
                  <a:t>，输入新样本进行训练</a:t>
                </a:r>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zh-CN" altLang="en-US" sz="3000" b="0" dirty="0">
                    <a:latin typeface="隶书" panose="02010509060101010101" pitchFamily="49" charset="-122"/>
                    <a:ea typeface="隶书" panose="02010509060101010101" pitchFamily="49" charset="-122"/>
                  </a:rPr>
                  <a:t>直到</a:t>
                </a:r>
                <a14:m>
                  <m:oMath xmlns:m="http://schemas.openxmlformats.org/officeDocument/2006/math">
                    <m:sSub>
                      <m:sSubPr>
                        <m:ctrlPr>
                          <a:rPr kumimoji="0" lang="en-US" altLang="zh-CN" sz="3000" b="0" i="1" smtClean="0">
                            <a:latin typeface="Cambria Math" panose="02040503050406030204" pitchFamily="18" charset="0"/>
                            <a:ea typeface="隶书" panose="02010509060101010101" pitchFamily="49" charset="-122"/>
                          </a:rPr>
                        </m:ctrlPr>
                      </m:sSubPr>
                      <m:e>
                        <m:r>
                          <a:rPr kumimoji="0" lang="zh-CN" altLang="en-US" sz="3000" b="0" i="1" smtClean="0">
                            <a:latin typeface="Cambria Math" panose="02040503050406030204" pitchFamily="18" charset="0"/>
                            <a:ea typeface="隶书" panose="02010509060101010101" pitchFamily="49" charset="-122"/>
                          </a:rPr>
                          <m:t>𝜉</m:t>
                        </m:r>
                      </m:e>
                      <m:sub>
                        <m:r>
                          <m:rPr>
                            <m:sty m:val="p"/>
                          </m:rPr>
                          <a:rPr kumimoji="0" lang="en-US" altLang="zh-CN" sz="3000" b="0" i="1">
                            <a:latin typeface="Cambria Math" panose="02040503050406030204" pitchFamily="18" charset="0"/>
                            <a:ea typeface="隶书" panose="02010509060101010101" pitchFamily="49" charset="-122"/>
                          </a:rPr>
                          <m:t>AV</m:t>
                        </m:r>
                      </m:sub>
                    </m:sSub>
                    <m:r>
                      <a:rPr kumimoji="0" lang="zh-CN" altLang="en-US" sz="3000" b="0" i="1">
                        <a:latin typeface="Cambria Math" panose="02040503050406030204" pitchFamily="18" charset="0"/>
                        <a:ea typeface="隶书" panose="02010509060101010101" pitchFamily="49" charset="-122"/>
                      </a:rPr>
                      <m:t>达到</m:t>
                    </m:r>
                  </m:oMath>
                </a14:m>
                <a:r>
                  <a:rPr kumimoji="0" lang="zh-CN" altLang="en-US" sz="3000" b="0" dirty="0">
                    <a:latin typeface="隶书" panose="02010509060101010101" pitchFamily="49" charset="-122"/>
                    <a:ea typeface="隶书" panose="02010509060101010101" pitchFamily="49" charset="-122"/>
                  </a:rPr>
                  <a:t>预定要求</a:t>
                </a:r>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412775"/>
                <a:ext cx="8569077" cy="5308699"/>
              </a:xfrm>
              <a:prstGeom prst="rect">
                <a:avLst/>
              </a:prstGeom>
              <a:blipFill>
                <a:blip r:embed="rId2"/>
                <a:stretch>
                  <a:fillRect l="-853" t="-2181"/>
                </a:stretch>
              </a:blipFill>
            </p:spPr>
            <p:txBody>
              <a:bodyPr/>
              <a:lstStyle/>
              <a:p>
                <a:r>
                  <a:rPr lang="zh-CN" altLang="en-US">
                    <a:noFill/>
                  </a:rPr>
                  <a:t> </a:t>
                </a:r>
              </a:p>
            </p:txBody>
          </p:sp>
        </mc:Fallback>
      </mc:AlternateContent>
      <p:sp>
        <p:nvSpPr>
          <p:cNvPr id="8"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Tree>
    <p:extLst>
      <p:ext uri="{BB962C8B-B14F-4D97-AF65-F5344CB8AC3E}">
        <p14:creationId xmlns:p14="http://schemas.microsoft.com/office/powerpoint/2010/main" val="3703276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33</a:t>
            </a:fld>
            <a:endParaRPr lang="en-US" altLang="zh-CN" sz="1200">
              <a:solidFill>
                <a:srgbClr val="898989"/>
              </a:solidFill>
            </a:endParaRPr>
          </a:p>
        </p:txBody>
      </p:sp>
      <p:sp>
        <p:nvSpPr>
          <p:cNvPr id="6" name="内容占位符 2"/>
          <p:cNvSpPr txBox="1">
            <a:spLocks/>
          </p:cNvSpPr>
          <p:nvPr/>
        </p:nvSpPr>
        <p:spPr>
          <a:xfrm>
            <a:off x="395535" y="1412775"/>
            <a:ext cx="8569077" cy="5308699"/>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kumimoji="0" lang="zh-CN" altLang="en-US" sz="3000" b="0" dirty="0">
                <a:latin typeface="隶书" panose="02010509060101010101" pitchFamily="49" charset="-122"/>
                <a:ea typeface="隶书" panose="02010509060101010101" pitchFamily="49" charset="-122"/>
              </a:rPr>
              <a:t>梯度下降直观解释</a:t>
            </a:r>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a:p>
            <a:pPr marL="0" indent="0">
              <a:buNone/>
              <a:defRPr/>
            </a:pPr>
            <a:endParaRPr kumimoji="0" lang="en-US" altLang="zh-CN" sz="3000" b="0" dirty="0">
              <a:latin typeface="隶书" panose="02010509060101010101" pitchFamily="49" charset="-122"/>
              <a:ea typeface="隶书" panose="02010509060101010101" pitchFamily="49" charset="-122"/>
            </a:endParaRPr>
          </a:p>
        </p:txBody>
      </p:sp>
      <p:grpSp>
        <p:nvGrpSpPr>
          <p:cNvPr id="7" name="Group 6"/>
          <p:cNvGrpSpPr>
            <a:grpSpLocks/>
          </p:cNvGrpSpPr>
          <p:nvPr/>
        </p:nvGrpSpPr>
        <p:grpSpPr bwMode="auto">
          <a:xfrm>
            <a:off x="395535" y="1924286"/>
            <a:ext cx="5939476" cy="4878144"/>
            <a:chOff x="1604" y="915"/>
            <a:chExt cx="4945" cy="3221"/>
          </a:xfrm>
        </p:grpSpPr>
        <p:sp>
          <p:nvSpPr>
            <p:cNvPr id="8" name="Rectangle 7"/>
            <p:cNvSpPr>
              <a:spLocks noChangeArrowheads="1"/>
            </p:cNvSpPr>
            <p:nvPr/>
          </p:nvSpPr>
          <p:spPr bwMode="auto">
            <a:xfrm>
              <a:off x="3960" y="2305"/>
              <a:ext cx="22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kumimoji="1" lang="en-US" altLang="zh-CN" sz="2400" b="1" dirty="0">
                  <a:latin typeface="Times New Roman" panose="02020603050405020304" pitchFamily="18" charset="0"/>
                </a:rPr>
                <a:t>w</a:t>
              </a:r>
              <a:endParaRPr kumimoji="1" lang="en-US" altLang="zh-CN" sz="2400" b="1" baseline="-30000" dirty="0">
                <a:latin typeface="Times New Roman" panose="02020603050405020304" pitchFamily="18" charset="0"/>
              </a:endParaRPr>
            </a:p>
          </p:txBody>
        </p:sp>
        <p:grpSp>
          <p:nvGrpSpPr>
            <p:cNvPr id="9" name="Group 8"/>
            <p:cNvGrpSpPr>
              <a:grpSpLocks/>
            </p:cNvGrpSpPr>
            <p:nvPr/>
          </p:nvGrpSpPr>
          <p:grpSpPr bwMode="auto">
            <a:xfrm>
              <a:off x="1604" y="915"/>
              <a:ext cx="2830" cy="1872"/>
              <a:chOff x="1172" y="1920"/>
              <a:chExt cx="2830" cy="1872"/>
            </a:xfrm>
          </p:grpSpPr>
          <p:grpSp>
            <p:nvGrpSpPr>
              <p:cNvPr id="11" name="Group 10"/>
              <p:cNvGrpSpPr>
                <a:grpSpLocks/>
              </p:cNvGrpSpPr>
              <p:nvPr/>
            </p:nvGrpSpPr>
            <p:grpSpPr bwMode="auto">
              <a:xfrm>
                <a:off x="1472" y="1920"/>
                <a:ext cx="2530" cy="1344"/>
                <a:chOff x="2430" y="1675"/>
                <a:chExt cx="2530" cy="2340"/>
              </a:xfrm>
            </p:grpSpPr>
            <p:sp>
              <p:nvSpPr>
                <p:cNvPr id="14" name="Line 9"/>
                <p:cNvSpPr>
                  <a:spLocks noChangeShapeType="1"/>
                </p:cNvSpPr>
                <p:nvPr/>
              </p:nvSpPr>
              <p:spPr bwMode="auto">
                <a:xfrm flipV="1">
                  <a:off x="2440" y="1675"/>
                  <a:ext cx="0" cy="234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5" name="Line 10"/>
                <p:cNvSpPr>
                  <a:spLocks noChangeShapeType="1"/>
                </p:cNvSpPr>
                <p:nvPr/>
              </p:nvSpPr>
              <p:spPr bwMode="auto">
                <a:xfrm>
                  <a:off x="2440" y="4015"/>
                  <a:ext cx="25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6" name="Freeform 15"/>
                <p:cNvSpPr>
                  <a:spLocks/>
                </p:cNvSpPr>
                <p:nvPr/>
              </p:nvSpPr>
              <p:spPr bwMode="auto">
                <a:xfrm rot="512160">
                  <a:off x="2430" y="2220"/>
                  <a:ext cx="1866" cy="1545"/>
                </a:xfrm>
                <a:custGeom>
                  <a:avLst/>
                  <a:gdLst>
                    <a:gd name="T0" fmla="*/ 0 w 1980"/>
                    <a:gd name="T1" fmla="*/ 0 h 1794"/>
                    <a:gd name="T2" fmla="*/ 720 w 1980"/>
                    <a:gd name="T3" fmla="*/ 1716 h 1794"/>
                    <a:gd name="T4" fmla="*/ 1980 w 1980"/>
                    <a:gd name="T5" fmla="*/ 468 h 1794"/>
                  </a:gdLst>
                  <a:ahLst/>
                  <a:cxnLst>
                    <a:cxn ang="0">
                      <a:pos x="T0" y="T1"/>
                    </a:cxn>
                    <a:cxn ang="0">
                      <a:pos x="T2" y="T3"/>
                    </a:cxn>
                    <a:cxn ang="0">
                      <a:pos x="T4" y="T5"/>
                    </a:cxn>
                  </a:cxnLst>
                  <a:rect l="0" t="0" r="r" b="b"/>
                  <a:pathLst>
                    <a:path w="1980" h="1794">
                      <a:moveTo>
                        <a:pt x="0" y="0"/>
                      </a:moveTo>
                      <a:cubicBezTo>
                        <a:pt x="195" y="819"/>
                        <a:pt x="390" y="1638"/>
                        <a:pt x="720" y="1716"/>
                      </a:cubicBezTo>
                      <a:cubicBezTo>
                        <a:pt x="1050" y="1794"/>
                        <a:pt x="1515" y="1131"/>
                        <a:pt x="1980" y="468"/>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7" name="Line 12"/>
                <p:cNvSpPr>
                  <a:spLocks noChangeShapeType="1"/>
                </p:cNvSpPr>
                <p:nvPr/>
              </p:nvSpPr>
              <p:spPr bwMode="auto">
                <a:xfrm flipH="1">
                  <a:off x="2800" y="2741"/>
                  <a:ext cx="1982" cy="127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sp>
            <p:nvSpPr>
              <p:cNvPr id="12" name="Rectangle 11"/>
              <p:cNvSpPr>
                <a:spLocks noChangeArrowheads="1"/>
              </p:cNvSpPr>
              <p:nvPr/>
            </p:nvSpPr>
            <p:spPr bwMode="auto">
              <a:xfrm>
                <a:off x="1172" y="1931"/>
                <a:ext cx="303"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dirty="0">
                    <a:latin typeface="Times New Roman" panose="02020603050405020304" pitchFamily="18" charset="0"/>
                  </a:rPr>
                  <a:t>J</a:t>
                </a:r>
                <a:endParaRPr kumimoji="1" lang="en-US" altLang="zh-CN" sz="2800" b="1" dirty="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Rectangle 12"/>
                  <p:cNvSpPr>
                    <a:spLocks noChangeArrowheads="1"/>
                  </p:cNvSpPr>
                  <p:nvPr/>
                </p:nvSpPr>
                <p:spPr bwMode="auto">
                  <a:xfrm>
                    <a:off x="1386" y="3375"/>
                    <a:ext cx="2096" cy="41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14:m>
                      <m:oMath xmlns:m="http://schemas.openxmlformats.org/officeDocument/2006/math">
                        <m:f>
                          <m:fPr>
                            <m:ctrlPr>
                              <a:rPr kumimoji="1" lang="en-US" altLang="zh-CN" sz="2400" b="1" i="1" smtClean="0">
                                <a:latin typeface="Cambria Math" panose="02040503050406030204" pitchFamily="18" charset="0"/>
                              </a:rPr>
                            </m:ctrlPr>
                          </m:fPr>
                          <m:num>
                            <m:r>
                              <a:rPr kumimoji="1" lang="zh-CN" altLang="en-US" sz="2400" b="1" i="1" smtClean="0">
                                <a:latin typeface="Cambria Math" panose="02040503050406030204" pitchFamily="18" charset="0"/>
                              </a:rPr>
                              <m:t>𝝏</m:t>
                            </m:r>
                            <m:r>
                              <a:rPr kumimoji="1" lang="en-US" altLang="zh-CN" sz="2400" b="1" i="1" smtClean="0">
                                <a:latin typeface="Cambria Math" panose="02040503050406030204" pitchFamily="18" charset="0"/>
                              </a:rPr>
                              <m:t>𝑱</m:t>
                            </m:r>
                          </m:num>
                          <m:den>
                            <m:r>
                              <a:rPr kumimoji="1" lang="zh-CN" altLang="en-US" sz="2400" b="1" i="1" smtClean="0">
                                <a:latin typeface="Cambria Math" panose="02040503050406030204" pitchFamily="18" charset="0"/>
                              </a:rPr>
                              <m:t>𝝏</m:t>
                            </m:r>
                            <m:r>
                              <m:rPr>
                                <m:sty m:val="p"/>
                              </m:rPr>
                              <a:rPr lang="en-US" altLang="zh-CN" sz="2400" i="1">
                                <a:latin typeface="Cambria Math" panose="02040503050406030204" pitchFamily="18" charset="0"/>
                              </a:rPr>
                              <m:t>w</m:t>
                            </m:r>
                          </m:den>
                        </m:f>
                      </m:oMath>
                    </a14:m>
                    <a:r>
                      <a:rPr kumimoji="1" lang="en-US" altLang="zh-CN" sz="2400" b="1" dirty="0">
                        <a:latin typeface="Times New Roman" panose="02020603050405020304" pitchFamily="18" charset="0"/>
                      </a:rPr>
                      <a:t>&gt;0</a:t>
                    </a:r>
                    <a:r>
                      <a:rPr kumimoji="1" lang="zh-CN" altLang="en-US" sz="2400" b="1" dirty="0">
                        <a:latin typeface="Times New Roman" panose="02020603050405020304" pitchFamily="18" charset="0"/>
                      </a:rPr>
                      <a:t>，此时</a:t>
                    </a:r>
                    <a:r>
                      <a:rPr kumimoji="1" lang="en-US" altLang="zh-CN" sz="2400" b="1" dirty="0" err="1">
                        <a:latin typeface="Times New Roman" panose="02020603050405020304" pitchFamily="18" charset="0"/>
                      </a:rPr>
                      <a:t>Δw</a:t>
                    </a:r>
                    <a:r>
                      <a:rPr kumimoji="1" lang="en-US" altLang="zh-CN" sz="2400" b="1" dirty="0">
                        <a:latin typeface="Times New Roman" panose="02020603050405020304" pitchFamily="18" charset="0"/>
                      </a:rPr>
                      <a:t>&lt;0</a:t>
                    </a:r>
                  </a:p>
                </p:txBody>
              </p:sp>
            </mc:Choice>
            <mc:Fallback xmlns="">
              <p:sp>
                <p:nvSpPr>
                  <p:cNvPr id="13" name="Rectangle 12"/>
                  <p:cNvSpPr>
                    <a:spLocks noRot="1" noChangeAspect="1" noMove="1" noResize="1" noEditPoints="1" noAdjustHandles="1" noChangeArrowheads="1" noChangeShapeType="1" noTextEdit="1"/>
                  </p:cNvSpPr>
                  <p:nvPr/>
                </p:nvSpPr>
                <p:spPr bwMode="auto">
                  <a:xfrm>
                    <a:off x="1386" y="3375"/>
                    <a:ext cx="2096" cy="417"/>
                  </a:xfrm>
                  <a:prstGeom prst="rect">
                    <a:avLst/>
                  </a:prstGeom>
                  <a:blipFill>
                    <a:blip r:embed="rId3"/>
                    <a:stretch>
                      <a:fillRect r="-3148" b="-769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sp>
          <p:nvSpPr>
            <p:cNvPr id="38" name="Rectangle 37"/>
            <p:cNvSpPr>
              <a:spLocks noChangeArrowheads="1"/>
            </p:cNvSpPr>
            <p:nvPr/>
          </p:nvSpPr>
          <p:spPr bwMode="auto">
            <a:xfrm>
              <a:off x="6328" y="3886"/>
              <a:ext cx="22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kumimoji="1" lang="en-US" altLang="zh-CN" sz="2400" b="1" dirty="0">
                  <a:latin typeface="Times New Roman" panose="02020603050405020304" pitchFamily="18" charset="0"/>
                </a:rPr>
                <a:t>w</a:t>
              </a:r>
              <a:endParaRPr kumimoji="1" lang="en-US" altLang="zh-CN" sz="2400" b="1" baseline="-30000" dirty="0">
                <a:latin typeface="Times New Roman" panose="02020603050405020304" pitchFamily="18" charset="0"/>
              </a:endParaRPr>
            </a:p>
          </p:txBody>
        </p:sp>
      </p:grpSp>
      <p:grpSp>
        <p:nvGrpSpPr>
          <p:cNvPr id="19" name="Group 18"/>
          <p:cNvGrpSpPr>
            <a:grpSpLocks/>
          </p:cNvGrpSpPr>
          <p:nvPr/>
        </p:nvGrpSpPr>
        <p:grpSpPr bwMode="auto">
          <a:xfrm>
            <a:off x="4744270" y="1785814"/>
            <a:ext cx="3146329" cy="2974544"/>
            <a:chOff x="3333" y="2215"/>
            <a:chExt cx="2097" cy="3194"/>
          </a:xfrm>
        </p:grpSpPr>
        <p:grpSp>
          <p:nvGrpSpPr>
            <p:cNvPr id="20" name="Group 19"/>
            <p:cNvGrpSpPr>
              <a:grpSpLocks/>
            </p:cNvGrpSpPr>
            <p:nvPr/>
          </p:nvGrpSpPr>
          <p:grpSpPr bwMode="auto">
            <a:xfrm>
              <a:off x="3333" y="2215"/>
              <a:ext cx="1971" cy="3194"/>
              <a:chOff x="3237" y="2551"/>
              <a:chExt cx="1971" cy="3194"/>
            </a:xfrm>
          </p:grpSpPr>
          <p:pic>
            <p:nvPicPr>
              <p:cNvPr id="22" name="Picture 2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96" y="3221"/>
                <a:ext cx="384" cy="373"/>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p:cNvGrpSpPr>
                <a:grpSpLocks/>
              </p:cNvGrpSpPr>
              <p:nvPr/>
            </p:nvGrpSpPr>
            <p:grpSpPr bwMode="auto">
              <a:xfrm>
                <a:off x="3504" y="2551"/>
                <a:ext cx="1680" cy="2340"/>
                <a:chOff x="6040" y="1675"/>
                <a:chExt cx="2520" cy="2340"/>
              </a:xfrm>
            </p:grpSpPr>
            <p:sp>
              <p:nvSpPr>
                <p:cNvPr id="26" name="Line 8"/>
                <p:cNvSpPr>
                  <a:spLocks noChangeShapeType="1"/>
                </p:cNvSpPr>
                <p:nvPr/>
              </p:nvSpPr>
              <p:spPr bwMode="auto">
                <a:xfrm>
                  <a:off x="6040" y="4015"/>
                  <a:ext cx="25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7" name="Line 9"/>
                <p:cNvSpPr>
                  <a:spLocks noChangeShapeType="1"/>
                </p:cNvSpPr>
                <p:nvPr/>
              </p:nvSpPr>
              <p:spPr bwMode="auto">
                <a:xfrm flipV="1">
                  <a:off x="6040" y="1675"/>
                  <a:ext cx="0" cy="234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8" name="Freeform 27"/>
                <p:cNvSpPr>
                  <a:spLocks/>
                </p:cNvSpPr>
                <p:nvPr/>
              </p:nvSpPr>
              <p:spPr bwMode="auto">
                <a:xfrm rot="710108" flipH="1">
                  <a:off x="6400" y="1987"/>
                  <a:ext cx="1980" cy="1794"/>
                </a:xfrm>
                <a:custGeom>
                  <a:avLst/>
                  <a:gdLst>
                    <a:gd name="T0" fmla="*/ 0 w 1980"/>
                    <a:gd name="T1" fmla="*/ 0 h 1794"/>
                    <a:gd name="T2" fmla="*/ 720 w 1980"/>
                    <a:gd name="T3" fmla="*/ 1716 h 1794"/>
                    <a:gd name="T4" fmla="*/ 1980 w 1980"/>
                    <a:gd name="T5" fmla="*/ 468 h 1794"/>
                  </a:gdLst>
                  <a:ahLst/>
                  <a:cxnLst>
                    <a:cxn ang="0">
                      <a:pos x="T0" y="T1"/>
                    </a:cxn>
                    <a:cxn ang="0">
                      <a:pos x="T2" y="T3"/>
                    </a:cxn>
                    <a:cxn ang="0">
                      <a:pos x="T4" y="T5"/>
                    </a:cxn>
                  </a:cxnLst>
                  <a:rect l="0" t="0" r="r" b="b"/>
                  <a:pathLst>
                    <a:path w="1980" h="1794">
                      <a:moveTo>
                        <a:pt x="0" y="0"/>
                      </a:moveTo>
                      <a:cubicBezTo>
                        <a:pt x="195" y="819"/>
                        <a:pt x="390" y="1638"/>
                        <a:pt x="720" y="1716"/>
                      </a:cubicBezTo>
                      <a:cubicBezTo>
                        <a:pt x="1050" y="1794"/>
                        <a:pt x="1515" y="1131"/>
                        <a:pt x="1980" y="468"/>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29" name="Line 11"/>
                <p:cNvSpPr>
                  <a:spLocks noChangeShapeType="1"/>
                </p:cNvSpPr>
                <p:nvPr/>
              </p:nvSpPr>
              <p:spPr bwMode="auto">
                <a:xfrm>
                  <a:off x="6400" y="2455"/>
                  <a:ext cx="1080" cy="15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sp>
            <p:nvSpPr>
              <p:cNvPr id="24" name="Rectangle 23"/>
              <p:cNvSpPr>
                <a:spLocks noChangeArrowheads="1"/>
              </p:cNvSpPr>
              <p:nvPr/>
            </p:nvSpPr>
            <p:spPr bwMode="auto">
              <a:xfrm>
                <a:off x="3237" y="2551"/>
                <a:ext cx="243" cy="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kumimoji="1" lang="en-US" altLang="zh-CN" sz="2800" b="1" dirty="0">
                    <a:latin typeface="Times New Roman" panose="02020603050405020304" pitchFamily="18" charset="0"/>
                  </a:rPr>
                  <a:t>J</a:t>
                </a:r>
              </a:p>
            </p:txBody>
          </p:sp>
          <mc:AlternateContent xmlns:mc="http://schemas.openxmlformats.org/markup-compatibility/2006" xmlns:a14="http://schemas.microsoft.com/office/drawing/2010/main">
            <mc:Choice Requires="a14">
              <p:sp>
                <p:nvSpPr>
                  <p:cNvPr id="25" name="Rectangle 24"/>
                  <p:cNvSpPr>
                    <a:spLocks noChangeArrowheads="1"/>
                  </p:cNvSpPr>
                  <p:nvPr/>
                </p:nvSpPr>
                <p:spPr bwMode="auto">
                  <a:xfrm>
                    <a:off x="3634" y="5066"/>
                    <a:ext cx="1574" cy="67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14:m>
                      <m:oMath xmlns:m="http://schemas.openxmlformats.org/officeDocument/2006/math">
                        <m:f>
                          <m:fPr>
                            <m:ctrlPr>
                              <a:rPr lang="en-US" altLang="zh-CN" sz="2400" i="1" smtClean="0">
                                <a:latin typeface="Cambria Math" panose="02040503050406030204" pitchFamily="18" charset="0"/>
                              </a:rPr>
                            </m:ctrlPr>
                          </m:fPr>
                          <m:num>
                            <m:r>
                              <a:rPr lang="zh-CN" altLang="en-US" sz="2400" i="1">
                                <a:latin typeface="Cambria Math" panose="02040503050406030204" pitchFamily="18" charset="0"/>
                              </a:rPr>
                              <m:t>𝝏</m:t>
                            </m:r>
                            <m:r>
                              <a:rPr lang="en-US" altLang="zh-CN" sz="2400" b="1" i="1" smtClean="0">
                                <a:latin typeface="Cambria Math" panose="02040503050406030204" pitchFamily="18" charset="0"/>
                              </a:rPr>
                              <m:t>𝑱</m:t>
                            </m:r>
                          </m:num>
                          <m:den>
                            <m:r>
                              <a:rPr lang="zh-CN" altLang="en-US" sz="2400" i="1">
                                <a:latin typeface="Cambria Math" panose="02040503050406030204" pitchFamily="18" charset="0"/>
                              </a:rPr>
                              <m:t>𝝏</m:t>
                            </m:r>
                            <m:r>
                              <m:rPr>
                                <m:sty m:val="p"/>
                              </m:rPr>
                              <a:rPr lang="en-US" altLang="zh-CN" sz="2400" i="1">
                                <a:latin typeface="Cambria Math" panose="02040503050406030204" pitchFamily="18" charset="0"/>
                              </a:rPr>
                              <m:t>w</m:t>
                            </m:r>
                          </m:den>
                        </m:f>
                      </m:oMath>
                    </a14:m>
                    <a:r>
                      <a:rPr kumimoji="1" lang="en-US" altLang="zh-CN" sz="2400" b="1" dirty="0">
                        <a:latin typeface="Times New Roman" panose="02020603050405020304" pitchFamily="18" charset="0"/>
                      </a:rPr>
                      <a:t>&lt;0, </a:t>
                    </a:r>
                    <a:r>
                      <a:rPr kumimoji="1" lang="zh-CN" altLang="en-US" sz="2400" b="1" dirty="0">
                        <a:latin typeface="Times New Roman" panose="02020603050405020304" pitchFamily="18" charset="0"/>
                      </a:rPr>
                      <a:t>此时</a:t>
                    </a:r>
                    <a:r>
                      <a:rPr kumimoji="1" lang="en-US" altLang="zh-CN" sz="2400" b="1" dirty="0" err="1">
                        <a:latin typeface="Times New Roman" panose="02020603050405020304" pitchFamily="18" charset="0"/>
                      </a:rPr>
                      <a:t>Δw</a:t>
                    </a:r>
                    <a:r>
                      <a:rPr kumimoji="1" lang="en-US" altLang="zh-CN" sz="2400" b="1" dirty="0">
                        <a:latin typeface="Times New Roman" panose="02020603050405020304" pitchFamily="18" charset="0"/>
                      </a:rPr>
                      <a:t>&gt;0</a:t>
                    </a:r>
                  </a:p>
                </p:txBody>
              </p:sp>
            </mc:Choice>
            <mc:Fallback xmlns="">
              <p:sp>
                <p:nvSpPr>
                  <p:cNvPr id="25" name="Rectangle 24"/>
                  <p:cNvSpPr>
                    <a:spLocks noRot="1" noChangeAspect="1" noMove="1" noResize="1" noEditPoints="1" noAdjustHandles="1" noChangeArrowheads="1" noChangeShapeType="1" noTextEdit="1"/>
                  </p:cNvSpPr>
                  <p:nvPr/>
                </p:nvSpPr>
                <p:spPr bwMode="auto">
                  <a:xfrm>
                    <a:off x="3634" y="5066"/>
                    <a:ext cx="1574" cy="679"/>
                  </a:xfrm>
                  <a:prstGeom prst="rect">
                    <a:avLst/>
                  </a:prstGeom>
                  <a:blipFill>
                    <a:blip r:embed="rId5"/>
                    <a:stretch>
                      <a:fillRect r="-3101" b="-769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sp>
          <p:nvSpPr>
            <p:cNvPr id="21" name="Rectangle 20"/>
            <p:cNvSpPr>
              <a:spLocks noChangeArrowheads="1"/>
            </p:cNvSpPr>
            <p:nvPr/>
          </p:nvSpPr>
          <p:spPr bwMode="auto">
            <a:xfrm>
              <a:off x="5189" y="4553"/>
              <a:ext cx="241" cy="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kumimoji="1" lang="en-US" altLang="zh-CN" sz="2400" b="1" dirty="0">
                  <a:latin typeface="Times New Roman" panose="02020603050405020304" pitchFamily="18" charset="0"/>
                </a:rPr>
                <a:t>w</a:t>
              </a:r>
              <a:endParaRPr kumimoji="1" lang="en-US" altLang="zh-CN" sz="2400" b="1" baseline="-30000" dirty="0">
                <a:latin typeface="Times New Roman" panose="02020603050405020304" pitchFamily="18" charset="0"/>
              </a:endParaRPr>
            </a:p>
          </p:txBody>
        </p:sp>
      </p:grpSp>
      <p:cxnSp>
        <p:nvCxnSpPr>
          <p:cNvPr id="5" name="Straight Arrow Connector 4"/>
          <p:cNvCxnSpPr/>
          <p:nvPr/>
        </p:nvCxnSpPr>
        <p:spPr>
          <a:xfrm>
            <a:off x="3579984" y="6669360"/>
            <a:ext cx="249089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3579984" y="4815311"/>
            <a:ext cx="0" cy="18540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a:spLocks noChangeArrowheads="1"/>
          </p:cNvSpPr>
          <p:nvPr/>
        </p:nvSpPr>
        <p:spPr bwMode="auto">
          <a:xfrm>
            <a:off x="3156882" y="4754230"/>
            <a:ext cx="3642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dirty="0">
                <a:latin typeface="Times New Roman" panose="02020603050405020304" pitchFamily="18" charset="0"/>
              </a:rPr>
              <a:t>J</a:t>
            </a:r>
            <a:endParaRPr kumimoji="1" lang="en-US" altLang="zh-CN" sz="2800" b="1" dirty="0">
              <a:latin typeface="Times New Roman" panose="02020603050405020304" pitchFamily="18" charset="0"/>
            </a:endParaRPr>
          </a:p>
        </p:txBody>
      </p:sp>
      <p:sp>
        <p:nvSpPr>
          <p:cNvPr id="9222" name="Freeform 9221"/>
          <p:cNvSpPr/>
          <p:nvPr/>
        </p:nvSpPr>
        <p:spPr>
          <a:xfrm>
            <a:off x="4008474" y="4731488"/>
            <a:ext cx="2000630" cy="1587143"/>
          </a:xfrm>
          <a:custGeom>
            <a:avLst/>
            <a:gdLst>
              <a:gd name="connsiteX0" fmla="*/ 0 w 1541721"/>
              <a:gd name="connsiteY0" fmla="*/ 0 h 1587143"/>
              <a:gd name="connsiteX1" fmla="*/ 180754 w 1541721"/>
              <a:gd name="connsiteY1" fmla="*/ 1041991 h 1587143"/>
              <a:gd name="connsiteX2" fmla="*/ 637954 w 1541721"/>
              <a:gd name="connsiteY2" fmla="*/ 520996 h 1587143"/>
              <a:gd name="connsiteX3" fmla="*/ 893135 w 1541721"/>
              <a:gd name="connsiteY3" fmla="*/ 1552354 h 1587143"/>
              <a:gd name="connsiteX4" fmla="*/ 1541721 w 1541721"/>
              <a:gd name="connsiteY4" fmla="*/ 1244010 h 1587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721" h="1587143">
                <a:moveTo>
                  <a:pt x="0" y="0"/>
                </a:moveTo>
                <a:cubicBezTo>
                  <a:pt x="37214" y="477579"/>
                  <a:pt x="74428" y="955158"/>
                  <a:pt x="180754" y="1041991"/>
                </a:cubicBezTo>
                <a:cubicBezTo>
                  <a:pt x="287080" y="1128824"/>
                  <a:pt x="519224" y="435936"/>
                  <a:pt x="637954" y="520996"/>
                </a:cubicBezTo>
                <a:cubicBezTo>
                  <a:pt x="756684" y="606056"/>
                  <a:pt x="742507" y="1431852"/>
                  <a:pt x="893135" y="1552354"/>
                </a:cubicBezTo>
                <a:cubicBezTo>
                  <a:pt x="1043763" y="1672856"/>
                  <a:pt x="1292742" y="1458433"/>
                  <a:pt x="1541721" y="124401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34" name="Oval 9233"/>
          <p:cNvSpPr/>
          <p:nvPr/>
        </p:nvSpPr>
        <p:spPr>
          <a:xfrm>
            <a:off x="4211960" y="5693900"/>
            <a:ext cx="144016" cy="144016"/>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Oval 52"/>
          <p:cNvSpPr/>
          <p:nvPr/>
        </p:nvSpPr>
        <p:spPr>
          <a:xfrm>
            <a:off x="5220355" y="6246624"/>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36" name="Straight Connector 9235"/>
          <p:cNvCxnSpPr/>
          <p:nvPr/>
        </p:nvCxnSpPr>
        <p:spPr>
          <a:xfrm flipH="1">
            <a:off x="4665150" y="5308724"/>
            <a:ext cx="29846" cy="136063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238" name="Straight Arrow Connector 9237"/>
          <p:cNvCxnSpPr/>
          <p:nvPr/>
        </p:nvCxnSpPr>
        <p:spPr>
          <a:xfrm>
            <a:off x="3794669" y="5777381"/>
            <a:ext cx="417291"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9240" name="Straight Arrow Connector 9239"/>
          <p:cNvCxnSpPr/>
          <p:nvPr/>
        </p:nvCxnSpPr>
        <p:spPr>
          <a:xfrm flipH="1">
            <a:off x="4313814" y="5777381"/>
            <a:ext cx="381182" cy="0"/>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2"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10" name="Text Placeholder 9"/>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5742776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人工神经网络学习法则</a:t>
            </a:r>
          </a:p>
        </p:txBody>
      </p:sp>
      <p:sp>
        <p:nvSpPr>
          <p:cNvPr id="9220" name="文本占位符 3"/>
          <p:cNvSpPr>
            <a:spLocks noGrp="1"/>
          </p:cNvSpPr>
          <p:nvPr>
            <p:ph type="body" sz="quarter" idx="14"/>
          </p:nvPr>
        </p:nvSpPr>
        <p:spPr>
          <a:xfrm>
            <a:off x="7164388" y="50800"/>
            <a:ext cx="1800225" cy="433388"/>
          </a:xfrm>
        </p:spPr>
        <p:txBody>
          <a:bodyPr/>
          <a:lstStyle/>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34</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412775"/>
                <a:ext cx="8569077" cy="5308699"/>
              </a:xfrm>
              <a:prstGeom prst="rect">
                <a:avLst/>
              </a:prstGeom>
            </p:spPr>
            <p:txBody>
              <a:bodyPr>
                <a:normAutofit fontScale="92500"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kumimoji="0" lang="en-US" altLang="zh-CN" sz="3000" b="0" dirty="0">
                    <a:latin typeface="隶书" panose="02010509060101010101" pitchFamily="49" charset="-122"/>
                    <a:ea typeface="隶书" panose="02010509060101010101" pitchFamily="49" charset="-122"/>
                  </a:rPr>
                  <a:t>BP</a:t>
                </a:r>
                <a:r>
                  <a:rPr kumimoji="0" lang="zh-CN" altLang="en-US" sz="3000" b="0" dirty="0">
                    <a:latin typeface="隶书" panose="02010509060101010101" pitchFamily="49" charset="-122"/>
                    <a:ea typeface="隶书" panose="02010509060101010101" pitchFamily="49" charset="-122"/>
                  </a:rPr>
                  <a:t>网络缺点：</a:t>
                </a:r>
                <a:endParaRPr kumimoji="0" lang="en-US" altLang="zh-CN" sz="30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r>
                  <a:rPr kumimoji="0" lang="zh-CN" altLang="en-US" sz="3000" b="0" dirty="0">
                    <a:latin typeface="隶书" panose="02010509060101010101" pitchFamily="49" charset="-122"/>
                    <a:ea typeface="隶书" panose="02010509060101010101" pitchFamily="49" charset="-122"/>
                  </a:rPr>
                  <a:t>收敛速度慢</a:t>
                </a:r>
                <a:endParaRPr kumimoji="0" lang="en-US" altLang="zh-CN" sz="30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r>
                  <a:rPr kumimoji="0" lang="zh-CN" altLang="en-US" sz="3000" b="0" dirty="0">
                    <a:latin typeface="隶书" panose="02010509060101010101" pitchFamily="49" charset="-122"/>
                    <a:ea typeface="隶书" panose="02010509060101010101" pitchFamily="49" charset="-122"/>
                  </a:rPr>
                  <a:t>目标函数存在局部极小值</a:t>
                </a:r>
                <a:endParaRPr kumimoji="0" lang="en-US" altLang="zh-CN" sz="30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r>
                  <a:rPr kumimoji="0" lang="zh-CN" altLang="en-US" sz="3000" b="0" dirty="0">
                    <a:latin typeface="隶书" panose="02010509060101010101" pitchFamily="49" charset="-122"/>
                    <a:ea typeface="隶书" panose="02010509060101010101" pitchFamily="49" charset="-122"/>
                  </a:rPr>
                  <a:t>难以确定隐层和隐层节点的数量</a:t>
                </a:r>
                <a:endParaRPr kumimoji="0" lang="en-US" altLang="zh-CN" sz="30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zh-CN" altLang="en-US" sz="3000" b="0" dirty="0">
                    <a:latin typeface="隶书" panose="02010509060101010101" pitchFamily="49" charset="-122"/>
                    <a:ea typeface="隶书" panose="02010509060101010101" pitchFamily="49" charset="-122"/>
                  </a:rPr>
                  <a:t>改进</a:t>
                </a:r>
                <a:r>
                  <a:rPr kumimoji="0" lang="en-US" altLang="zh-CN" sz="3000" b="0" dirty="0">
                    <a:latin typeface="隶书" panose="02010509060101010101" pitchFamily="49" charset="-122"/>
                    <a:ea typeface="隶书" panose="02010509060101010101" pitchFamily="49" charset="-122"/>
                  </a:rPr>
                  <a:t>BP</a:t>
                </a:r>
                <a:r>
                  <a:rPr kumimoji="0" lang="zh-CN" altLang="en-US" sz="3000" b="0" dirty="0">
                    <a:latin typeface="隶书" panose="02010509060101010101" pitchFamily="49" charset="-122"/>
                    <a:ea typeface="隶书" panose="02010509060101010101" pitchFamily="49" charset="-122"/>
                  </a:rPr>
                  <a:t>网络收敛速度：加入动量项</a:t>
                </a:r>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r>
                        <m:rPr>
                          <m:sty m:val="p"/>
                        </m:rPr>
                        <a:rPr kumimoji="0" lang="el-GR" altLang="zh-CN" sz="3000" b="0" i="1" smtClean="0">
                          <a:latin typeface="Cambria Math" panose="02040503050406030204" pitchFamily="18" charset="0"/>
                          <a:ea typeface="Cambria Math" panose="02040503050406030204" pitchFamily="18" charset="0"/>
                        </a:rPr>
                        <m:t>Δ</m:t>
                      </m:r>
                      <m:sSub>
                        <m:sSubPr>
                          <m:ctrlPr>
                            <a:rPr kumimoji="0" lang="el-GR" altLang="zh-CN" sz="3000" b="0" i="1" smtClean="0">
                              <a:latin typeface="Cambria Math" panose="02040503050406030204" pitchFamily="18" charset="0"/>
                              <a:ea typeface="Cambria Math" panose="02040503050406030204" pitchFamily="18" charset="0"/>
                            </a:rPr>
                          </m:ctrlPr>
                        </m:sSubPr>
                        <m:e>
                          <m:r>
                            <a:rPr kumimoji="0" lang="en-US" altLang="zh-CN" sz="3000" b="0" i="1" smtClean="0">
                              <a:latin typeface="Cambria Math" panose="02040503050406030204" pitchFamily="18" charset="0"/>
                              <a:ea typeface="Cambria Math" panose="02040503050406030204" pitchFamily="18" charset="0"/>
                            </a:rPr>
                            <m:t>𝑤</m:t>
                          </m:r>
                        </m:e>
                        <m:sub>
                          <m:r>
                            <a:rPr kumimoji="0" lang="en-US" altLang="zh-CN" sz="3000" b="0" i="1" smtClean="0">
                              <a:latin typeface="Cambria Math" panose="02040503050406030204" pitchFamily="18" charset="0"/>
                              <a:ea typeface="Cambria Math" panose="02040503050406030204" pitchFamily="18" charset="0"/>
                            </a:rPr>
                            <m:t>𝑗𝑖</m:t>
                          </m:r>
                        </m:sub>
                      </m:sSub>
                      <m:d>
                        <m:dPr>
                          <m:ctrlPr>
                            <a:rPr kumimoji="0" lang="el-GR" altLang="zh-CN" sz="3000" b="0" i="1" smtClean="0">
                              <a:latin typeface="Cambria Math" panose="02040503050406030204" pitchFamily="18" charset="0"/>
                              <a:ea typeface="Cambria Math" panose="02040503050406030204" pitchFamily="18" charset="0"/>
                            </a:rPr>
                          </m:ctrlPr>
                        </m:dPr>
                        <m:e>
                          <m:r>
                            <a:rPr kumimoji="0" lang="en-US" altLang="zh-CN" sz="3000" b="0" i="1" smtClean="0">
                              <a:latin typeface="Cambria Math" panose="02040503050406030204" pitchFamily="18" charset="0"/>
                              <a:ea typeface="Cambria Math" panose="02040503050406030204" pitchFamily="18" charset="0"/>
                            </a:rPr>
                            <m:t>𝑛</m:t>
                          </m:r>
                        </m:e>
                      </m:d>
                      <m:r>
                        <a:rPr kumimoji="0" lang="en-US" altLang="zh-CN" sz="3000" b="0" i="1" smtClean="0">
                          <a:latin typeface="Cambria Math" panose="02040503050406030204" pitchFamily="18" charset="0"/>
                          <a:ea typeface="Cambria Math" panose="02040503050406030204" pitchFamily="18" charset="0"/>
                        </a:rPr>
                        <m:t>=</m:t>
                      </m:r>
                      <m:r>
                        <a:rPr kumimoji="0" lang="zh-CN" altLang="en-US" sz="3000" b="0" i="1" smtClean="0">
                          <a:solidFill>
                            <a:srgbClr val="FF0000"/>
                          </a:solidFill>
                          <a:latin typeface="Cambria Math" panose="02040503050406030204" pitchFamily="18" charset="0"/>
                          <a:ea typeface="Cambria Math" panose="02040503050406030204" pitchFamily="18" charset="0"/>
                        </a:rPr>
                        <m:t>𝛼</m:t>
                      </m:r>
                      <m:sSub>
                        <m:sSubPr>
                          <m:ctrlPr>
                            <a:rPr kumimoji="0" lang="en-US" altLang="zh-CN" sz="3000" b="0" i="1" smtClean="0">
                              <a:solidFill>
                                <a:srgbClr val="FF0000"/>
                              </a:solidFill>
                              <a:latin typeface="Cambria Math" panose="02040503050406030204" pitchFamily="18" charset="0"/>
                              <a:ea typeface="Cambria Math" panose="02040503050406030204" pitchFamily="18" charset="0"/>
                            </a:rPr>
                          </m:ctrlPr>
                        </m:sSubPr>
                        <m:e>
                          <m:r>
                            <a:rPr kumimoji="0" lang="en-US" altLang="zh-CN" sz="3000" b="0" i="1" smtClean="0">
                              <a:solidFill>
                                <a:srgbClr val="FF0000"/>
                              </a:solidFill>
                              <a:latin typeface="Cambria Math" panose="02040503050406030204" pitchFamily="18" charset="0"/>
                              <a:ea typeface="Cambria Math" panose="02040503050406030204" pitchFamily="18" charset="0"/>
                            </a:rPr>
                            <m:t>𝑤</m:t>
                          </m:r>
                        </m:e>
                        <m:sub>
                          <m:r>
                            <a:rPr kumimoji="0" lang="en-US" altLang="zh-CN" sz="3000" b="0" i="1" smtClean="0">
                              <a:solidFill>
                                <a:srgbClr val="FF0000"/>
                              </a:solidFill>
                              <a:latin typeface="Cambria Math" panose="02040503050406030204" pitchFamily="18" charset="0"/>
                              <a:ea typeface="Cambria Math" panose="02040503050406030204" pitchFamily="18" charset="0"/>
                            </a:rPr>
                            <m:t>𝑗𝑖</m:t>
                          </m:r>
                        </m:sub>
                      </m:sSub>
                      <m:d>
                        <m:dPr>
                          <m:ctrlPr>
                            <a:rPr kumimoji="0" lang="en-US" altLang="zh-CN" sz="3000" b="0" i="1" smtClean="0">
                              <a:solidFill>
                                <a:srgbClr val="FF0000"/>
                              </a:solidFill>
                              <a:latin typeface="Cambria Math" panose="02040503050406030204" pitchFamily="18" charset="0"/>
                              <a:ea typeface="Cambria Math" panose="02040503050406030204" pitchFamily="18" charset="0"/>
                            </a:rPr>
                          </m:ctrlPr>
                        </m:dPr>
                        <m:e>
                          <m:r>
                            <a:rPr kumimoji="0" lang="en-US" altLang="zh-CN" sz="3000" b="0" i="1" smtClean="0">
                              <a:solidFill>
                                <a:srgbClr val="FF0000"/>
                              </a:solidFill>
                              <a:latin typeface="Cambria Math" panose="02040503050406030204" pitchFamily="18" charset="0"/>
                              <a:ea typeface="Cambria Math" panose="02040503050406030204" pitchFamily="18" charset="0"/>
                            </a:rPr>
                            <m:t>𝑛</m:t>
                          </m:r>
                          <m:r>
                            <a:rPr kumimoji="0" lang="en-US" altLang="zh-CN" sz="3000" b="0" i="1" smtClean="0">
                              <a:solidFill>
                                <a:srgbClr val="FF0000"/>
                              </a:solidFill>
                              <a:latin typeface="Cambria Math" panose="02040503050406030204" pitchFamily="18" charset="0"/>
                              <a:ea typeface="Cambria Math" panose="02040503050406030204" pitchFamily="18" charset="0"/>
                            </a:rPr>
                            <m:t>−1</m:t>
                          </m:r>
                        </m:e>
                      </m:d>
                      <m:r>
                        <a:rPr kumimoji="0" lang="en-US" altLang="zh-CN" sz="3000" b="0" i="1" smtClean="0">
                          <a:latin typeface="Cambria Math" panose="02040503050406030204" pitchFamily="18" charset="0"/>
                          <a:ea typeface="Cambria Math" panose="02040503050406030204" pitchFamily="18" charset="0"/>
                        </a:rPr>
                        <m:t>+</m:t>
                      </m:r>
                      <m:r>
                        <a:rPr kumimoji="0" lang="zh-CN" altLang="en-US" sz="3000" b="0" i="1" smtClean="0">
                          <a:latin typeface="Cambria Math" panose="02040503050406030204" pitchFamily="18" charset="0"/>
                          <a:ea typeface="Cambria Math" panose="02040503050406030204" pitchFamily="18" charset="0"/>
                        </a:rPr>
                        <m:t>𝜂</m:t>
                      </m:r>
                      <m:sSub>
                        <m:sSubPr>
                          <m:ctrlPr>
                            <a:rPr kumimoji="0" lang="en-US" altLang="zh-CN" sz="3000" b="0" i="1" smtClean="0">
                              <a:latin typeface="Cambria Math" panose="02040503050406030204" pitchFamily="18" charset="0"/>
                              <a:ea typeface="Cambria Math" panose="02040503050406030204" pitchFamily="18" charset="0"/>
                            </a:rPr>
                          </m:ctrlPr>
                        </m:sSubPr>
                        <m:e>
                          <m:r>
                            <a:rPr kumimoji="0" lang="zh-CN" altLang="en-US" sz="3000" b="0" i="1" smtClean="0">
                              <a:latin typeface="Cambria Math" panose="02040503050406030204" pitchFamily="18" charset="0"/>
                              <a:ea typeface="Cambria Math" panose="02040503050406030204" pitchFamily="18" charset="0"/>
                            </a:rPr>
                            <m:t>𝛿</m:t>
                          </m:r>
                        </m:e>
                        <m:sub>
                          <m:r>
                            <a:rPr kumimoji="0" lang="en-US" altLang="zh-CN" sz="3000" b="0" i="1" smtClean="0">
                              <a:latin typeface="Cambria Math" panose="02040503050406030204" pitchFamily="18" charset="0"/>
                              <a:ea typeface="Cambria Math" panose="02040503050406030204" pitchFamily="18" charset="0"/>
                            </a:rPr>
                            <m:t>𝑗</m:t>
                          </m:r>
                        </m:sub>
                      </m:sSub>
                      <m:d>
                        <m:dPr>
                          <m:ctrlPr>
                            <a:rPr kumimoji="0" lang="en-US" altLang="zh-CN" sz="3000" b="0" i="1" smtClean="0">
                              <a:latin typeface="Cambria Math" panose="02040503050406030204" pitchFamily="18" charset="0"/>
                              <a:ea typeface="Cambria Math" panose="02040503050406030204" pitchFamily="18" charset="0"/>
                            </a:rPr>
                          </m:ctrlPr>
                        </m:dPr>
                        <m:e>
                          <m:r>
                            <a:rPr kumimoji="0" lang="en-US" altLang="zh-CN" sz="3000" b="0" i="1" smtClean="0">
                              <a:latin typeface="Cambria Math" panose="02040503050406030204" pitchFamily="18" charset="0"/>
                              <a:ea typeface="Cambria Math" panose="02040503050406030204" pitchFamily="18" charset="0"/>
                            </a:rPr>
                            <m:t>𝑛</m:t>
                          </m:r>
                        </m:e>
                      </m:d>
                      <m:sSub>
                        <m:sSubPr>
                          <m:ctrlPr>
                            <a:rPr kumimoji="0" lang="en-US" altLang="zh-CN" sz="3000" b="0" i="1" smtClean="0">
                              <a:latin typeface="Cambria Math" panose="02040503050406030204" pitchFamily="18" charset="0"/>
                              <a:ea typeface="Cambria Math" panose="02040503050406030204" pitchFamily="18" charset="0"/>
                            </a:rPr>
                          </m:ctrlPr>
                        </m:sSubPr>
                        <m:e>
                          <m:r>
                            <a:rPr kumimoji="0" lang="en-US" altLang="zh-CN" sz="3000" b="0" i="1" smtClean="0">
                              <a:latin typeface="Cambria Math" panose="02040503050406030204" pitchFamily="18" charset="0"/>
                              <a:ea typeface="Cambria Math" panose="02040503050406030204" pitchFamily="18" charset="0"/>
                            </a:rPr>
                            <m:t>𝑦</m:t>
                          </m:r>
                        </m:e>
                        <m:sub>
                          <m:r>
                            <a:rPr kumimoji="0" lang="en-US" altLang="zh-CN" sz="3000" b="0" i="1" smtClean="0">
                              <a:latin typeface="Cambria Math" panose="02040503050406030204" pitchFamily="18" charset="0"/>
                              <a:ea typeface="Cambria Math" panose="02040503050406030204" pitchFamily="18" charset="0"/>
                            </a:rPr>
                            <m:t>𝑗</m:t>
                          </m:r>
                        </m:sub>
                      </m:sSub>
                      <m:d>
                        <m:dPr>
                          <m:ctrlPr>
                            <a:rPr kumimoji="0" lang="en-US" altLang="zh-CN" sz="3000" b="0" i="1" smtClean="0">
                              <a:latin typeface="Cambria Math" panose="02040503050406030204" pitchFamily="18" charset="0"/>
                              <a:ea typeface="Cambria Math" panose="02040503050406030204" pitchFamily="18" charset="0"/>
                            </a:rPr>
                          </m:ctrlPr>
                        </m:dPr>
                        <m:e>
                          <m:r>
                            <a:rPr kumimoji="0" lang="en-US" altLang="zh-CN" sz="3000" b="0" i="1" smtClean="0">
                              <a:latin typeface="Cambria Math" panose="02040503050406030204" pitchFamily="18" charset="0"/>
                              <a:ea typeface="Cambria Math" panose="02040503050406030204" pitchFamily="18" charset="0"/>
                            </a:rPr>
                            <m:t>𝑛</m:t>
                          </m:r>
                        </m:e>
                      </m:d>
                      <m:r>
                        <a:rPr kumimoji="0" lang="en-US" altLang="zh-CN" sz="3000" b="0" i="1" smtClean="0">
                          <a:latin typeface="Cambria Math" panose="02040503050406030204" pitchFamily="18" charset="0"/>
                          <a:ea typeface="Cambria Math" panose="02040503050406030204" pitchFamily="18" charset="0"/>
                        </a:rPr>
                        <m:t>   0&lt;</m:t>
                      </m:r>
                      <m:r>
                        <a:rPr kumimoji="0" lang="zh-CN" altLang="en-US" sz="3000" b="0" i="1" smtClean="0">
                          <a:latin typeface="Cambria Math" panose="02040503050406030204" pitchFamily="18" charset="0"/>
                          <a:ea typeface="Cambria Math" panose="02040503050406030204" pitchFamily="18" charset="0"/>
                        </a:rPr>
                        <m:t>𝛼</m:t>
                      </m:r>
                      <m:r>
                        <a:rPr kumimoji="0" lang="en-US" altLang="zh-CN" sz="3000" b="0" i="1" smtClean="0">
                          <a:latin typeface="Cambria Math" panose="02040503050406030204" pitchFamily="18" charset="0"/>
                          <a:ea typeface="Cambria Math" panose="02040503050406030204" pitchFamily="18" charset="0"/>
                        </a:rPr>
                        <m:t>&lt;1</m:t>
                      </m:r>
                    </m:oMath>
                  </m:oMathPara>
                </a14:m>
                <a:endParaRPr kumimoji="0" lang="en-US" altLang="zh-CN" sz="3000" b="0" dirty="0">
                  <a:latin typeface="隶书" panose="02010509060101010101" pitchFamily="49" charset="-122"/>
                  <a:ea typeface="隶书" panose="02010509060101010101" pitchFamily="49" charset="-122"/>
                </a:endParaRPr>
              </a:p>
              <a:p>
                <a:pPr marL="0" indent="0">
                  <a:buNone/>
                  <a:defRPr/>
                </a:pPr>
                <a14:m>
                  <m:oMathPara xmlns:m="http://schemas.openxmlformats.org/officeDocument/2006/math">
                    <m:oMathParaPr>
                      <m:jc m:val="centerGroup"/>
                    </m:oMathParaPr>
                    <m:oMath xmlns:m="http://schemas.openxmlformats.org/officeDocument/2006/math">
                      <m:r>
                        <m:rPr>
                          <m:sty m:val="p"/>
                        </m:rPr>
                        <a:rPr kumimoji="0" lang="el-GR" altLang="zh-CN" sz="3000" b="0" i="1" smtClean="0">
                          <a:latin typeface="Cambria Math" panose="02040503050406030204" pitchFamily="18" charset="0"/>
                          <a:ea typeface="Cambria Math" panose="02040503050406030204" pitchFamily="18" charset="0"/>
                        </a:rPr>
                        <m:t>Δ</m:t>
                      </m:r>
                      <m:sSub>
                        <m:sSubPr>
                          <m:ctrlPr>
                            <a:rPr kumimoji="0" lang="el-GR" altLang="zh-CN" sz="3000" b="0" i="1" smtClean="0">
                              <a:latin typeface="Cambria Math" panose="02040503050406030204" pitchFamily="18" charset="0"/>
                              <a:ea typeface="Cambria Math" panose="02040503050406030204" pitchFamily="18" charset="0"/>
                            </a:rPr>
                          </m:ctrlPr>
                        </m:sSubPr>
                        <m:e>
                          <m:r>
                            <a:rPr kumimoji="0" lang="en-US" altLang="zh-CN" sz="3000" b="0" i="1" smtClean="0">
                              <a:latin typeface="Cambria Math" panose="02040503050406030204" pitchFamily="18" charset="0"/>
                              <a:ea typeface="Cambria Math" panose="02040503050406030204" pitchFamily="18" charset="0"/>
                            </a:rPr>
                            <m:t>𝑤</m:t>
                          </m:r>
                        </m:e>
                        <m:sub>
                          <m:r>
                            <a:rPr kumimoji="0" lang="en-US" altLang="zh-CN" sz="3000" b="0" i="1" smtClean="0">
                              <a:latin typeface="Cambria Math" panose="02040503050406030204" pitchFamily="18" charset="0"/>
                              <a:ea typeface="Cambria Math" panose="02040503050406030204" pitchFamily="18" charset="0"/>
                            </a:rPr>
                            <m:t>𝑗𝑖</m:t>
                          </m:r>
                        </m:sub>
                      </m:sSub>
                      <m:d>
                        <m:dPr>
                          <m:ctrlPr>
                            <a:rPr kumimoji="0" lang="el-GR" altLang="zh-CN" sz="3000" b="0" i="1" smtClean="0">
                              <a:latin typeface="Cambria Math" panose="02040503050406030204" pitchFamily="18" charset="0"/>
                              <a:ea typeface="Cambria Math" panose="02040503050406030204" pitchFamily="18" charset="0"/>
                            </a:rPr>
                          </m:ctrlPr>
                        </m:dPr>
                        <m:e>
                          <m:r>
                            <a:rPr kumimoji="0" lang="en-US" altLang="zh-CN" sz="3000" b="0" i="1" smtClean="0">
                              <a:latin typeface="Cambria Math" panose="02040503050406030204" pitchFamily="18" charset="0"/>
                              <a:ea typeface="Cambria Math" panose="02040503050406030204" pitchFamily="18" charset="0"/>
                            </a:rPr>
                            <m:t>𝑛</m:t>
                          </m:r>
                        </m:e>
                      </m:d>
                      <m:r>
                        <a:rPr kumimoji="0" lang="en-US" altLang="zh-CN" sz="3000" b="0" i="1" smtClean="0">
                          <a:latin typeface="Cambria Math" panose="02040503050406030204" pitchFamily="18" charset="0"/>
                          <a:ea typeface="Cambria Math" panose="02040503050406030204" pitchFamily="18" charset="0"/>
                        </a:rPr>
                        <m:t>=</m:t>
                      </m:r>
                      <m:r>
                        <a:rPr kumimoji="0" lang="zh-CN" altLang="en-US" sz="3000" b="0" i="1" smtClean="0">
                          <a:latin typeface="Cambria Math" panose="02040503050406030204" pitchFamily="18" charset="0"/>
                          <a:ea typeface="Cambria Math" panose="02040503050406030204" pitchFamily="18" charset="0"/>
                        </a:rPr>
                        <m:t>𝜂</m:t>
                      </m:r>
                      <m:nary>
                        <m:naryPr>
                          <m:chr m:val="∑"/>
                          <m:limLoc m:val="subSup"/>
                          <m:ctrlPr>
                            <a:rPr kumimoji="0" lang="zh-CN" altLang="en-US" sz="3000" b="0" i="1" smtClean="0">
                              <a:latin typeface="Cambria Math" panose="02040503050406030204" pitchFamily="18" charset="0"/>
                              <a:ea typeface="Cambria Math" panose="02040503050406030204" pitchFamily="18" charset="0"/>
                            </a:rPr>
                          </m:ctrlPr>
                        </m:naryPr>
                        <m:sub>
                          <m:r>
                            <m:rPr>
                              <m:brk m:alnAt="25"/>
                            </m:rPr>
                            <a:rPr kumimoji="0" lang="en-US" altLang="zh-CN" sz="3000" b="0" i="1" smtClean="0">
                              <a:latin typeface="Cambria Math" panose="02040503050406030204" pitchFamily="18" charset="0"/>
                              <a:ea typeface="Cambria Math" panose="02040503050406030204" pitchFamily="18" charset="0"/>
                            </a:rPr>
                            <m:t>𝑡</m:t>
                          </m:r>
                          <m:r>
                            <a:rPr kumimoji="0" lang="en-US" altLang="zh-CN" sz="3000" b="0" i="1" smtClean="0">
                              <a:latin typeface="Cambria Math" panose="02040503050406030204" pitchFamily="18" charset="0"/>
                              <a:ea typeface="Cambria Math" panose="02040503050406030204" pitchFamily="18" charset="0"/>
                            </a:rPr>
                            <m:t>=0</m:t>
                          </m:r>
                        </m:sub>
                        <m:sup>
                          <m:r>
                            <a:rPr kumimoji="0" lang="en-US" altLang="zh-CN" sz="3000" b="0" i="1" smtClean="0">
                              <a:latin typeface="Cambria Math" panose="02040503050406030204" pitchFamily="18" charset="0"/>
                              <a:ea typeface="Cambria Math" panose="02040503050406030204" pitchFamily="18" charset="0"/>
                            </a:rPr>
                            <m:t>𝑛</m:t>
                          </m:r>
                        </m:sup>
                        <m:e>
                          <m:sSup>
                            <m:sSupPr>
                              <m:ctrlPr>
                                <a:rPr kumimoji="0" lang="en-US" altLang="zh-CN" sz="3000" b="0" i="1" smtClean="0">
                                  <a:latin typeface="Cambria Math" panose="02040503050406030204" pitchFamily="18" charset="0"/>
                                  <a:ea typeface="Cambria Math" panose="02040503050406030204" pitchFamily="18" charset="0"/>
                                </a:rPr>
                              </m:ctrlPr>
                            </m:sSupPr>
                            <m:e>
                              <m:r>
                                <a:rPr kumimoji="0" lang="zh-CN" altLang="en-US" sz="3000" b="0" i="1" smtClean="0">
                                  <a:latin typeface="Cambria Math" panose="02040503050406030204" pitchFamily="18" charset="0"/>
                                  <a:ea typeface="Cambria Math" panose="02040503050406030204" pitchFamily="18" charset="0"/>
                                </a:rPr>
                                <m:t>𝛼</m:t>
                              </m:r>
                            </m:e>
                            <m:sup>
                              <m:r>
                                <a:rPr kumimoji="0" lang="en-US" altLang="zh-CN" sz="3000" b="0" i="1" smtClean="0">
                                  <a:latin typeface="Cambria Math" panose="02040503050406030204" pitchFamily="18" charset="0"/>
                                  <a:ea typeface="Cambria Math" panose="02040503050406030204" pitchFamily="18" charset="0"/>
                                </a:rPr>
                                <m:t>𝑛</m:t>
                              </m:r>
                              <m:r>
                                <a:rPr kumimoji="0" lang="en-US" altLang="zh-CN" sz="3000" b="0" i="1" smtClean="0">
                                  <a:latin typeface="Cambria Math" panose="02040503050406030204" pitchFamily="18" charset="0"/>
                                  <a:ea typeface="Cambria Math" panose="02040503050406030204" pitchFamily="18" charset="0"/>
                                </a:rPr>
                                <m:t>−1</m:t>
                              </m:r>
                            </m:sup>
                          </m:sSup>
                          <m:sSub>
                            <m:sSubPr>
                              <m:ctrlPr>
                                <a:rPr kumimoji="0" lang="en-US" altLang="zh-CN" sz="3000" b="0" i="1" smtClean="0">
                                  <a:latin typeface="Cambria Math" panose="02040503050406030204" pitchFamily="18" charset="0"/>
                                  <a:ea typeface="Cambria Math" panose="02040503050406030204" pitchFamily="18" charset="0"/>
                                </a:rPr>
                              </m:ctrlPr>
                            </m:sSubPr>
                            <m:e>
                              <m:r>
                                <a:rPr kumimoji="0" lang="zh-CN" altLang="en-US" sz="3000" b="0" i="1" smtClean="0">
                                  <a:latin typeface="Cambria Math" panose="02040503050406030204" pitchFamily="18" charset="0"/>
                                  <a:ea typeface="Cambria Math" panose="02040503050406030204" pitchFamily="18" charset="0"/>
                                </a:rPr>
                                <m:t>𝛿</m:t>
                              </m:r>
                            </m:e>
                            <m:sub>
                              <m:r>
                                <a:rPr kumimoji="0" lang="en-US" altLang="zh-CN" sz="3000" b="0" i="1" smtClean="0">
                                  <a:latin typeface="Cambria Math" panose="02040503050406030204" pitchFamily="18" charset="0"/>
                                  <a:ea typeface="Cambria Math" panose="02040503050406030204" pitchFamily="18" charset="0"/>
                                </a:rPr>
                                <m:t>𝑗</m:t>
                              </m:r>
                            </m:sub>
                          </m:sSub>
                          <m:d>
                            <m:dPr>
                              <m:ctrlPr>
                                <a:rPr kumimoji="0" lang="en-US" altLang="zh-CN" sz="3000" b="0" i="1" smtClean="0">
                                  <a:latin typeface="Cambria Math" panose="02040503050406030204" pitchFamily="18" charset="0"/>
                                  <a:ea typeface="Cambria Math" panose="02040503050406030204" pitchFamily="18" charset="0"/>
                                </a:rPr>
                              </m:ctrlPr>
                            </m:dPr>
                            <m:e>
                              <m:r>
                                <a:rPr kumimoji="0" lang="en-US" altLang="zh-CN" sz="3000" b="0" i="1" smtClean="0">
                                  <a:latin typeface="Cambria Math" panose="02040503050406030204" pitchFamily="18" charset="0"/>
                                  <a:ea typeface="Cambria Math" panose="02040503050406030204" pitchFamily="18" charset="0"/>
                                </a:rPr>
                                <m:t>𝑡</m:t>
                              </m:r>
                            </m:e>
                          </m:d>
                          <m:sSub>
                            <m:sSubPr>
                              <m:ctrlPr>
                                <a:rPr kumimoji="0" lang="en-US" altLang="zh-CN" sz="3000" b="0" i="1" smtClean="0">
                                  <a:latin typeface="Cambria Math" panose="02040503050406030204" pitchFamily="18" charset="0"/>
                                  <a:ea typeface="Cambria Math" panose="02040503050406030204" pitchFamily="18" charset="0"/>
                                </a:rPr>
                              </m:ctrlPr>
                            </m:sSubPr>
                            <m:e>
                              <m:r>
                                <a:rPr kumimoji="0" lang="en-US" altLang="zh-CN" sz="3000" b="0" i="1" smtClean="0">
                                  <a:latin typeface="Cambria Math" panose="02040503050406030204" pitchFamily="18" charset="0"/>
                                  <a:ea typeface="Cambria Math" panose="02040503050406030204" pitchFamily="18" charset="0"/>
                                </a:rPr>
                                <m:t>𝑦</m:t>
                              </m:r>
                            </m:e>
                            <m:sub>
                              <m:r>
                                <a:rPr kumimoji="0" lang="en-US" altLang="zh-CN" sz="3000" b="0" i="1" smtClean="0">
                                  <a:latin typeface="Cambria Math" panose="02040503050406030204" pitchFamily="18" charset="0"/>
                                  <a:ea typeface="Cambria Math" panose="02040503050406030204" pitchFamily="18" charset="0"/>
                                </a:rPr>
                                <m:t>𝑖</m:t>
                              </m:r>
                            </m:sub>
                          </m:sSub>
                          <m:r>
                            <a:rPr kumimoji="0" lang="en-US" altLang="zh-CN" sz="3000" b="0" i="1" smtClean="0">
                              <a:latin typeface="Cambria Math" panose="02040503050406030204" pitchFamily="18" charset="0"/>
                              <a:ea typeface="Cambria Math" panose="02040503050406030204" pitchFamily="18" charset="0"/>
                            </a:rPr>
                            <m:t>(</m:t>
                          </m:r>
                          <m:r>
                            <a:rPr kumimoji="0" lang="en-US" altLang="zh-CN" sz="3000" b="0" i="1" smtClean="0">
                              <a:latin typeface="Cambria Math" panose="02040503050406030204" pitchFamily="18" charset="0"/>
                              <a:ea typeface="Cambria Math" panose="02040503050406030204" pitchFamily="18" charset="0"/>
                            </a:rPr>
                            <m:t>𝑡</m:t>
                          </m:r>
                          <m:r>
                            <a:rPr kumimoji="0" lang="en-US" altLang="zh-CN" sz="3000" b="0" i="1" smtClean="0">
                              <a:latin typeface="Cambria Math" panose="02040503050406030204" pitchFamily="18" charset="0"/>
                              <a:ea typeface="Cambria Math" panose="02040503050406030204" pitchFamily="18" charset="0"/>
                            </a:rPr>
                            <m:t>)</m:t>
                          </m:r>
                        </m:e>
                      </m:nary>
                      <m:r>
                        <a:rPr kumimoji="0" lang="en-US" altLang="zh-CN" sz="3000" b="0" i="1" smtClean="0">
                          <a:latin typeface="Cambria Math" panose="02040503050406030204" pitchFamily="18" charset="0"/>
                          <a:ea typeface="Cambria Math" panose="02040503050406030204" pitchFamily="18" charset="0"/>
                        </a:rPr>
                        <m:t>=−</m:t>
                      </m:r>
                      <m:r>
                        <a:rPr kumimoji="0" lang="zh-CN" altLang="en-US" sz="3000" b="0" i="1" smtClean="0">
                          <a:latin typeface="Cambria Math" panose="02040503050406030204" pitchFamily="18" charset="0"/>
                          <a:ea typeface="Cambria Math" panose="02040503050406030204" pitchFamily="18" charset="0"/>
                        </a:rPr>
                        <m:t>𝜂</m:t>
                      </m:r>
                      <m:nary>
                        <m:naryPr>
                          <m:chr m:val="∑"/>
                          <m:limLoc m:val="subSup"/>
                          <m:ctrlPr>
                            <a:rPr kumimoji="0" lang="zh-CN" altLang="en-US" sz="3000" b="0" i="1">
                              <a:latin typeface="Cambria Math" panose="02040503050406030204" pitchFamily="18" charset="0"/>
                              <a:ea typeface="Cambria Math" panose="02040503050406030204" pitchFamily="18" charset="0"/>
                            </a:rPr>
                          </m:ctrlPr>
                        </m:naryPr>
                        <m:sub>
                          <m:r>
                            <m:rPr>
                              <m:brk m:alnAt="25"/>
                            </m:rPr>
                            <a:rPr kumimoji="0" lang="en-US" altLang="zh-CN" sz="3000" b="0" i="1">
                              <a:latin typeface="Cambria Math" panose="02040503050406030204" pitchFamily="18" charset="0"/>
                              <a:ea typeface="Cambria Math" panose="02040503050406030204" pitchFamily="18" charset="0"/>
                            </a:rPr>
                            <m:t>𝑡</m:t>
                          </m:r>
                          <m:r>
                            <a:rPr kumimoji="0" lang="en-US" altLang="zh-CN" sz="3000" b="0" i="1">
                              <a:latin typeface="Cambria Math" panose="02040503050406030204" pitchFamily="18" charset="0"/>
                              <a:ea typeface="Cambria Math" panose="02040503050406030204" pitchFamily="18" charset="0"/>
                            </a:rPr>
                            <m:t>=0</m:t>
                          </m:r>
                        </m:sub>
                        <m:sup>
                          <m:r>
                            <a:rPr kumimoji="0" lang="en-US" altLang="zh-CN" sz="3000" b="0" i="1">
                              <a:latin typeface="Cambria Math" panose="02040503050406030204" pitchFamily="18" charset="0"/>
                              <a:ea typeface="Cambria Math" panose="02040503050406030204" pitchFamily="18" charset="0"/>
                            </a:rPr>
                            <m:t>𝑛</m:t>
                          </m:r>
                        </m:sup>
                        <m:e>
                          <m:sSup>
                            <m:sSupPr>
                              <m:ctrlPr>
                                <a:rPr kumimoji="0" lang="en-US" altLang="zh-CN" sz="3000" b="0" i="1">
                                  <a:latin typeface="Cambria Math" panose="02040503050406030204" pitchFamily="18" charset="0"/>
                                  <a:ea typeface="Cambria Math" panose="02040503050406030204" pitchFamily="18" charset="0"/>
                                </a:rPr>
                              </m:ctrlPr>
                            </m:sSupPr>
                            <m:e>
                              <m:r>
                                <a:rPr kumimoji="0" lang="zh-CN" altLang="en-US" sz="3000" b="0" i="1">
                                  <a:latin typeface="Cambria Math" panose="02040503050406030204" pitchFamily="18" charset="0"/>
                                  <a:ea typeface="Cambria Math" panose="02040503050406030204" pitchFamily="18" charset="0"/>
                                </a:rPr>
                                <m:t>𝛼</m:t>
                              </m:r>
                            </m:e>
                            <m:sup>
                              <m:r>
                                <a:rPr kumimoji="0" lang="en-US" altLang="zh-CN" sz="3000" b="0" i="1">
                                  <a:latin typeface="Cambria Math" panose="02040503050406030204" pitchFamily="18" charset="0"/>
                                  <a:ea typeface="Cambria Math" panose="02040503050406030204" pitchFamily="18" charset="0"/>
                                </a:rPr>
                                <m:t>𝑛</m:t>
                              </m:r>
                              <m:r>
                                <a:rPr kumimoji="0" lang="en-US" altLang="zh-CN" sz="3000" b="0" i="1">
                                  <a:latin typeface="Cambria Math" panose="02040503050406030204" pitchFamily="18" charset="0"/>
                                  <a:ea typeface="Cambria Math" panose="02040503050406030204" pitchFamily="18" charset="0"/>
                                </a:rPr>
                                <m:t>−1</m:t>
                              </m:r>
                            </m:sup>
                          </m:sSup>
                          <m:f>
                            <m:fPr>
                              <m:ctrlPr>
                                <a:rPr kumimoji="0" lang="en-US" altLang="zh-CN" sz="3000" b="0" i="1" smtClean="0">
                                  <a:latin typeface="Cambria Math" panose="02040503050406030204" pitchFamily="18" charset="0"/>
                                  <a:ea typeface="Cambria Math" panose="02040503050406030204" pitchFamily="18" charset="0"/>
                                </a:rPr>
                              </m:ctrlPr>
                            </m:fPr>
                            <m:num>
                              <m:r>
                                <a:rPr kumimoji="0" lang="zh-CN" altLang="en-US" sz="3000" b="0" i="1" smtClean="0">
                                  <a:latin typeface="Cambria Math" panose="02040503050406030204" pitchFamily="18" charset="0"/>
                                  <a:ea typeface="Cambria Math" panose="02040503050406030204" pitchFamily="18" charset="0"/>
                                </a:rPr>
                                <m:t>𝜕𝜉</m:t>
                              </m:r>
                              <m:d>
                                <m:dPr>
                                  <m:ctrlPr>
                                    <a:rPr kumimoji="0" lang="en-US" altLang="zh-CN" sz="3000" b="0" i="1" smtClean="0">
                                      <a:latin typeface="Cambria Math" panose="02040503050406030204" pitchFamily="18" charset="0"/>
                                      <a:ea typeface="Cambria Math" panose="02040503050406030204" pitchFamily="18" charset="0"/>
                                    </a:rPr>
                                  </m:ctrlPr>
                                </m:dPr>
                                <m:e>
                                  <m:r>
                                    <a:rPr kumimoji="0" lang="en-US" altLang="zh-CN" sz="3000" b="0" i="1" smtClean="0">
                                      <a:latin typeface="Cambria Math" panose="02040503050406030204" pitchFamily="18" charset="0"/>
                                      <a:ea typeface="Cambria Math" panose="02040503050406030204" pitchFamily="18" charset="0"/>
                                    </a:rPr>
                                    <m:t>𝑡</m:t>
                                  </m:r>
                                </m:e>
                              </m:d>
                            </m:num>
                            <m:den>
                              <m:r>
                                <a:rPr kumimoji="0" lang="zh-CN" altLang="en-US" sz="3000" b="0" i="1" smtClean="0">
                                  <a:latin typeface="Cambria Math" panose="02040503050406030204" pitchFamily="18" charset="0"/>
                                  <a:ea typeface="Cambria Math" panose="02040503050406030204" pitchFamily="18" charset="0"/>
                                </a:rPr>
                                <m:t>𝜕</m:t>
                              </m:r>
                              <m:sSub>
                                <m:sSubPr>
                                  <m:ctrlPr>
                                    <a:rPr kumimoji="0" lang="en-US" altLang="zh-CN" sz="3000" b="0" i="1" smtClean="0">
                                      <a:latin typeface="Cambria Math" panose="02040503050406030204" pitchFamily="18" charset="0"/>
                                      <a:ea typeface="Cambria Math" panose="02040503050406030204" pitchFamily="18" charset="0"/>
                                    </a:rPr>
                                  </m:ctrlPr>
                                </m:sSubPr>
                                <m:e>
                                  <m:r>
                                    <a:rPr kumimoji="0" lang="en-US" altLang="zh-CN" sz="3000" b="0" i="1" smtClean="0">
                                      <a:latin typeface="Cambria Math" panose="02040503050406030204" pitchFamily="18" charset="0"/>
                                      <a:ea typeface="Cambria Math" panose="02040503050406030204" pitchFamily="18" charset="0"/>
                                    </a:rPr>
                                    <m:t>𝑤</m:t>
                                  </m:r>
                                </m:e>
                                <m:sub>
                                  <m:r>
                                    <a:rPr kumimoji="0" lang="en-US" altLang="zh-CN" sz="3000" b="0" i="1" smtClean="0">
                                      <a:latin typeface="Cambria Math" panose="02040503050406030204" pitchFamily="18" charset="0"/>
                                      <a:ea typeface="Cambria Math" panose="02040503050406030204" pitchFamily="18" charset="0"/>
                                    </a:rPr>
                                    <m:t>𝑗𝑖</m:t>
                                  </m:r>
                                </m:sub>
                              </m:sSub>
                              <m:r>
                                <a:rPr kumimoji="0" lang="en-US" altLang="zh-CN" sz="3000" b="0" i="1" smtClean="0">
                                  <a:latin typeface="Cambria Math" panose="02040503050406030204" pitchFamily="18" charset="0"/>
                                  <a:ea typeface="Cambria Math" panose="02040503050406030204" pitchFamily="18" charset="0"/>
                                </a:rPr>
                                <m:t>(</m:t>
                              </m:r>
                              <m:r>
                                <a:rPr kumimoji="0" lang="en-US" altLang="zh-CN" sz="3000" b="0" i="1" smtClean="0">
                                  <a:latin typeface="Cambria Math" panose="02040503050406030204" pitchFamily="18" charset="0"/>
                                  <a:ea typeface="Cambria Math" panose="02040503050406030204" pitchFamily="18" charset="0"/>
                                </a:rPr>
                                <m:t>𝑡</m:t>
                              </m:r>
                              <m:r>
                                <a:rPr kumimoji="0" lang="en-US" altLang="zh-CN" sz="3000" b="0" i="1" smtClean="0">
                                  <a:latin typeface="Cambria Math" panose="02040503050406030204" pitchFamily="18" charset="0"/>
                                  <a:ea typeface="Cambria Math" panose="02040503050406030204" pitchFamily="18" charset="0"/>
                                </a:rPr>
                                <m:t>)</m:t>
                              </m:r>
                            </m:den>
                          </m:f>
                        </m:e>
                      </m:nary>
                    </m:oMath>
                  </m:oMathPara>
                </a14:m>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412775"/>
                <a:ext cx="8569077" cy="5308699"/>
              </a:xfrm>
              <a:prstGeom prst="rect">
                <a:avLst/>
              </a:prstGeom>
              <a:blipFill>
                <a:blip r:embed="rId2"/>
                <a:stretch>
                  <a:fillRect l="-1494" t="-2067"/>
                </a:stretch>
              </a:blipFill>
            </p:spPr>
            <p:txBody>
              <a:bodyPr/>
              <a:lstStyle/>
              <a:p>
                <a:r>
                  <a:rPr lang="zh-CN" altLang="en-US">
                    <a:noFill/>
                  </a:rPr>
                  <a:t> </a:t>
                </a:r>
              </a:p>
            </p:txBody>
          </p:sp>
        </mc:Fallback>
      </mc:AlternateContent>
      <p:sp>
        <p:nvSpPr>
          <p:cNvPr id="8" name="文本占位符 2"/>
          <p:cNvSpPr txBox="1">
            <a:spLocks/>
          </p:cNvSpPr>
          <p:nvPr/>
        </p:nvSpPr>
        <p:spPr bwMode="auto">
          <a:xfrm>
            <a:off x="164505" y="123824"/>
            <a:ext cx="223202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2000" kern="1200">
                <a:solidFill>
                  <a:schemeClr val="bg1"/>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zh-CN" altLang="en-US" b="0" dirty="0"/>
              <a:t>人工神经网络简介</a:t>
            </a:r>
          </a:p>
          <a:p>
            <a:endParaRPr kumimoji="0" lang="zh-CN" altLang="en-US" b="0" dirty="0"/>
          </a:p>
        </p:txBody>
      </p:sp>
    </p:spTree>
    <p:extLst>
      <p:ext uri="{BB962C8B-B14F-4D97-AF65-F5344CB8AC3E}">
        <p14:creationId xmlns:p14="http://schemas.microsoft.com/office/powerpoint/2010/main" val="18029164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950" y="557213"/>
            <a:ext cx="8578850" cy="999579"/>
          </a:xfrm>
        </p:spPr>
        <p:txBody>
          <a:bodyPr/>
          <a:lstStyle/>
          <a:p>
            <a:pPr algn="l">
              <a:defRPr/>
            </a:pPr>
            <a:r>
              <a:rPr lang="zh-CN" altLang="en-US" sz="3600" dirty="0">
                <a:latin typeface="隶书" panose="02010509060101010101" pitchFamily="49" charset="-122"/>
                <a:ea typeface="隶书" panose="02010509060101010101" pitchFamily="49" charset="-122"/>
              </a:rPr>
              <a:t>通用逼近定理</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universal approximation theorem</a:t>
            </a:r>
            <a:r>
              <a:rPr lang="en-US" altLang="zh-CN" sz="2400" dirty="0">
                <a:latin typeface="Times New Roman" panose="02020603050405020304" pitchFamily="18" charset="0"/>
                <a:cs typeface="Times New Roman" panose="02020603050405020304" pitchFamily="18" charset="0"/>
              </a:rPr>
              <a:t>)</a:t>
            </a:r>
            <a:br>
              <a:rPr lang="en-US" altLang="zh-CN" sz="2400" dirty="0"/>
            </a:br>
            <a:endParaRPr lang="zh-CN" altLang="en-US" sz="2400" dirty="0"/>
          </a:p>
        </p:txBody>
      </p:sp>
      <p:sp>
        <p:nvSpPr>
          <p:cNvPr id="1946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E6825539-1A9E-4F82-813B-F29819C4F07B}" type="slidenum">
              <a:rPr lang="zh-CN" altLang="en-US" sz="1200">
                <a:solidFill>
                  <a:srgbClr val="898989"/>
                </a:solidFill>
              </a:rPr>
              <a:pPr algn="r"/>
              <a:t>35</a:t>
            </a:fld>
            <a:endParaRPr lang="en-US" altLang="zh-CN" sz="1200">
              <a:solidFill>
                <a:srgbClr val="898989"/>
              </a:solidFill>
            </a:endParaRPr>
          </a:p>
        </p:txBody>
      </p:sp>
      <p:sp>
        <p:nvSpPr>
          <p:cNvPr id="19463" name="文本框 6"/>
          <p:cNvSpPr txBox="1">
            <a:spLocks noChangeArrowheads="1"/>
          </p:cNvSpPr>
          <p:nvPr/>
        </p:nvSpPr>
        <p:spPr bwMode="auto">
          <a:xfrm>
            <a:off x="624681" y="5985836"/>
            <a:ext cx="78946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eaLnBrk="1" hangingPunct="1"/>
            <a:r>
              <a:rPr lang="en-US" altLang="zh-CN" sz="1800" dirty="0">
                <a:solidFill>
                  <a:srgbClr val="0000FF"/>
                </a:solidFill>
                <a:cs typeface="Times New Roman" panose="02020603050405020304" pitchFamily="18" charset="0"/>
              </a:rPr>
              <a:t>Simon </a:t>
            </a:r>
            <a:r>
              <a:rPr lang="en-US" altLang="zh-CN" sz="1800" dirty="0" err="1">
                <a:solidFill>
                  <a:srgbClr val="0000FF"/>
                </a:solidFill>
                <a:cs typeface="Times New Roman" panose="02020603050405020304" pitchFamily="18" charset="0"/>
              </a:rPr>
              <a:t>Haykin</a:t>
            </a:r>
            <a:r>
              <a:rPr lang="en-US" altLang="zh-CN" sz="1800" dirty="0">
                <a:solidFill>
                  <a:srgbClr val="0000FF"/>
                </a:solidFill>
                <a:cs typeface="Times New Roman" panose="02020603050405020304" pitchFamily="18" charset="0"/>
              </a:rPr>
              <a:t>, Neural Networks and Learning Machines, Prentice Hall (2008)</a:t>
            </a:r>
            <a:endParaRPr lang="zh-CN" altLang="en-US" sz="1800" dirty="0"/>
          </a:p>
        </p:txBody>
      </p:sp>
      <p:sp>
        <p:nvSpPr>
          <p:cNvPr id="3" name="Text Placeholder 2"/>
          <p:cNvSpPr>
            <a:spLocks noGrp="1"/>
          </p:cNvSpPr>
          <p:nvPr>
            <p:ph type="body" sz="quarter" idx="14"/>
          </p:nvPr>
        </p:nvSpPr>
        <p:spPr/>
        <p:txBody>
          <a:bodyPr/>
          <a:lstStyle/>
          <a:p>
            <a:endParaRPr lang="zh-CN" altLang="en-US"/>
          </a:p>
        </p:txBody>
      </p:sp>
      <p:sp>
        <p:nvSpPr>
          <p:cNvPr id="11"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pic>
        <p:nvPicPr>
          <p:cNvPr id="5" name="图片 4">
            <a:extLst>
              <a:ext uri="{FF2B5EF4-FFF2-40B4-BE49-F238E27FC236}">
                <a16:creationId xmlns:a16="http://schemas.microsoft.com/office/drawing/2014/main" id="{5A33F21E-0D3F-4E16-A98A-1780F671E604}"/>
              </a:ext>
            </a:extLst>
          </p:cNvPr>
          <p:cNvPicPr>
            <a:picLocks noChangeAspect="1"/>
          </p:cNvPicPr>
          <p:nvPr/>
        </p:nvPicPr>
        <p:blipFill>
          <a:blip r:embed="rId2"/>
          <a:stretch>
            <a:fillRect/>
          </a:stretch>
        </p:blipFill>
        <p:spPr>
          <a:xfrm>
            <a:off x="117295" y="1637309"/>
            <a:ext cx="8918755" cy="3744416"/>
          </a:xfrm>
          <a:prstGeom prst="rect">
            <a:avLst/>
          </a:prstGeom>
        </p:spPr>
      </p:pic>
    </p:spTree>
    <p:extLst>
      <p:ext uri="{BB962C8B-B14F-4D97-AF65-F5344CB8AC3E}">
        <p14:creationId xmlns:p14="http://schemas.microsoft.com/office/powerpoint/2010/main" val="3797269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人工神经网络训练和泛化</a:t>
            </a:r>
          </a:p>
        </p:txBody>
      </p:sp>
      <p:sp>
        <p:nvSpPr>
          <p:cNvPr id="9220" name="文本占位符 3"/>
          <p:cNvSpPr>
            <a:spLocks noGrp="1"/>
          </p:cNvSpPr>
          <p:nvPr>
            <p:ph type="body" sz="quarter" idx="14"/>
          </p:nvPr>
        </p:nvSpPr>
        <p:spPr>
          <a:xfrm>
            <a:off x="7164388" y="50800"/>
            <a:ext cx="1800225" cy="433388"/>
          </a:xfrm>
        </p:spPr>
        <p:txBody>
          <a:bodyPr/>
          <a:lstStyle/>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36</a:t>
            </a:fld>
            <a:endParaRPr lang="en-US" altLang="zh-CN" sz="1200">
              <a:solidFill>
                <a:srgbClr val="898989"/>
              </a:solidFill>
            </a:endParaRPr>
          </a:p>
        </p:txBody>
      </p:sp>
      <p:pic>
        <p:nvPicPr>
          <p:cNvPr id="3" name="Picture 2"/>
          <p:cNvPicPr>
            <a:picLocks noChangeAspect="1"/>
          </p:cNvPicPr>
          <p:nvPr/>
        </p:nvPicPr>
        <p:blipFill>
          <a:blip r:embed="rId3"/>
          <a:stretch>
            <a:fillRect/>
          </a:stretch>
        </p:blipFill>
        <p:spPr>
          <a:xfrm>
            <a:off x="107950" y="1916832"/>
            <a:ext cx="4680074" cy="3672407"/>
          </a:xfrm>
          <a:prstGeom prst="rect">
            <a:avLst/>
          </a:prstGeom>
        </p:spPr>
      </p:pic>
      <p:pic>
        <p:nvPicPr>
          <p:cNvPr id="4" name="Picture 3"/>
          <p:cNvPicPr>
            <a:picLocks noChangeAspect="1"/>
          </p:cNvPicPr>
          <p:nvPr/>
        </p:nvPicPr>
        <p:blipFill>
          <a:blip r:embed="rId4"/>
          <a:stretch>
            <a:fillRect/>
          </a:stretch>
        </p:blipFill>
        <p:spPr>
          <a:xfrm>
            <a:off x="4536654" y="2096594"/>
            <a:ext cx="4555424" cy="3528392"/>
          </a:xfrm>
          <a:prstGeom prst="rect">
            <a:avLst/>
          </a:prstGeom>
        </p:spPr>
      </p:pic>
      <p:sp>
        <p:nvSpPr>
          <p:cNvPr id="5" name="TextBox 4"/>
          <p:cNvSpPr txBox="1"/>
          <p:nvPr/>
        </p:nvSpPr>
        <p:spPr>
          <a:xfrm>
            <a:off x="755576" y="5402243"/>
            <a:ext cx="2880319" cy="954107"/>
          </a:xfrm>
          <a:prstGeom prst="rect">
            <a:avLst/>
          </a:prstGeom>
          <a:noFill/>
        </p:spPr>
        <p:txBody>
          <a:bodyPr wrap="square" rtlCol="0">
            <a:spAutoFit/>
          </a:bodyPr>
          <a:lstStyle/>
          <a:p>
            <a:r>
              <a:rPr lang="zh-CN" altLang="en-US" dirty="0"/>
              <a:t>恰当地拟合数据（好的泛化）</a:t>
            </a:r>
          </a:p>
        </p:txBody>
      </p:sp>
      <p:sp>
        <p:nvSpPr>
          <p:cNvPr id="10" name="TextBox 9"/>
          <p:cNvSpPr txBox="1"/>
          <p:nvPr/>
        </p:nvSpPr>
        <p:spPr>
          <a:xfrm>
            <a:off x="5374206" y="5496124"/>
            <a:ext cx="2880319" cy="954107"/>
          </a:xfrm>
          <a:prstGeom prst="rect">
            <a:avLst/>
          </a:prstGeom>
          <a:noFill/>
        </p:spPr>
        <p:txBody>
          <a:bodyPr wrap="square" rtlCol="0">
            <a:spAutoFit/>
          </a:bodyPr>
          <a:lstStyle/>
          <a:p>
            <a:r>
              <a:rPr lang="zh-CN" altLang="en-US" dirty="0"/>
              <a:t>  过拟合数据</a:t>
            </a:r>
            <a:endParaRPr lang="en-US" altLang="zh-CN" dirty="0"/>
          </a:p>
          <a:p>
            <a:r>
              <a:rPr lang="zh-CN" altLang="en-US" dirty="0"/>
              <a:t>（差的泛化）</a:t>
            </a:r>
          </a:p>
        </p:txBody>
      </p:sp>
      <p:sp>
        <p:nvSpPr>
          <p:cNvPr id="11"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Tree>
    <p:extLst>
      <p:ext uri="{BB962C8B-B14F-4D97-AF65-F5344CB8AC3E}">
        <p14:creationId xmlns:p14="http://schemas.microsoft.com/office/powerpoint/2010/main" val="515455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B2848B2D-41B5-4C30-B7EF-1CAD370C164B}" type="slidenum">
              <a:rPr lang="zh-CN" altLang="en-US" sz="1200">
                <a:solidFill>
                  <a:srgbClr val="898989"/>
                </a:solidFill>
              </a:rPr>
              <a:pPr algn="r"/>
              <a:t>37</a:t>
            </a:fld>
            <a:endParaRPr lang="en-US" altLang="zh-CN" sz="1200">
              <a:solidFill>
                <a:srgbClr val="898989"/>
              </a:solidFill>
            </a:endParaRPr>
          </a:p>
        </p:txBody>
      </p:sp>
      <p:sp>
        <p:nvSpPr>
          <p:cNvPr id="2" name="文本框 1"/>
          <p:cNvSpPr txBox="1"/>
          <p:nvPr/>
        </p:nvSpPr>
        <p:spPr>
          <a:xfrm>
            <a:off x="581672" y="4016227"/>
            <a:ext cx="2348720" cy="523220"/>
          </a:xfrm>
          <a:prstGeom prst="rect">
            <a:avLst/>
          </a:prstGeom>
          <a:noFill/>
        </p:spPr>
        <p:txBody>
          <a:bodyPr wrap="none" rtlCol="0">
            <a:spAutoFit/>
          </a:bodyPr>
          <a:lstStyle/>
          <a:p>
            <a:r>
              <a:rPr lang="zh-CN" altLang="en-US" dirty="0"/>
              <a:t>大规模并行性</a:t>
            </a:r>
          </a:p>
        </p:txBody>
      </p:sp>
      <p:sp>
        <p:nvSpPr>
          <p:cNvPr id="19" name="文本框 18"/>
          <p:cNvSpPr txBox="1"/>
          <p:nvPr/>
        </p:nvSpPr>
        <p:spPr>
          <a:xfrm>
            <a:off x="581672" y="4722010"/>
            <a:ext cx="2709396" cy="523220"/>
          </a:xfrm>
          <a:prstGeom prst="rect">
            <a:avLst/>
          </a:prstGeom>
          <a:noFill/>
        </p:spPr>
        <p:txBody>
          <a:bodyPr wrap="none" rtlCol="0">
            <a:spAutoFit/>
          </a:bodyPr>
          <a:lstStyle/>
          <a:p>
            <a:r>
              <a:rPr lang="zh-CN" altLang="en-US" dirty="0"/>
              <a:t>冗余性、容错性</a:t>
            </a:r>
          </a:p>
        </p:txBody>
      </p:sp>
      <p:sp>
        <p:nvSpPr>
          <p:cNvPr id="20" name="文本框 19"/>
          <p:cNvSpPr txBox="1"/>
          <p:nvPr/>
        </p:nvSpPr>
        <p:spPr>
          <a:xfrm>
            <a:off x="581672" y="5402520"/>
            <a:ext cx="1988045" cy="523220"/>
          </a:xfrm>
          <a:prstGeom prst="rect">
            <a:avLst/>
          </a:prstGeom>
          <a:noFill/>
        </p:spPr>
        <p:txBody>
          <a:bodyPr wrap="none" rtlCol="0">
            <a:spAutoFit/>
          </a:bodyPr>
          <a:lstStyle/>
          <a:p>
            <a:r>
              <a:rPr lang="zh-CN" altLang="en-US" dirty="0"/>
              <a:t>本质非线性</a:t>
            </a:r>
          </a:p>
        </p:txBody>
      </p:sp>
      <p:sp>
        <p:nvSpPr>
          <p:cNvPr id="21" name="文本框 20"/>
          <p:cNvSpPr txBox="1"/>
          <p:nvPr/>
        </p:nvSpPr>
        <p:spPr>
          <a:xfrm>
            <a:off x="597724" y="6015692"/>
            <a:ext cx="5955476" cy="523220"/>
          </a:xfrm>
          <a:prstGeom prst="rect">
            <a:avLst/>
          </a:prstGeom>
          <a:noFill/>
        </p:spPr>
        <p:txBody>
          <a:bodyPr wrap="none" rtlCol="0">
            <a:spAutoFit/>
          </a:bodyPr>
          <a:lstStyle/>
          <a:p>
            <a:r>
              <a:rPr lang="zh-CN" altLang="en-US" dirty="0"/>
              <a:t>强大的自组织、自学习、自适应能力</a:t>
            </a:r>
          </a:p>
        </p:txBody>
      </p:sp>
      <p:sp>
        <p:nvSpPr>
          <p:cNvPr id="22" name="标题 1"/>
          <p:cNvSpPr>
            <a:spLocks noGrp="1"/>
          </p:cNvSpPr>
          <p:nvPr>
            <p:ph type="title"/>
          </p:nvPr>
        </p:nvSpPr>
        <p:spPr>
          <a:xfrm>
            <a:off x="323528" y="574090"/>
            <a:ext cx="8229600" cy="1143000"/>
          </a:xfrm>
        </p:spPr>
        <p:txBody>
          <a:bodyPr/>
          <a:lstStyle/>
          <a:p>
            <a:pPr>
              <a:defRPr/>
            </a:pPr>
            <a:r>
              <a:rPr lang="zh-CN" altLang="en-US" dirty="0"/>
              <a:t>人工神经网络</a:t>
            </a:r>
          </a:p>
        </p:txBody>
      </p:sp>
      <p:pic>
        <p:nvPicPr>
          <p:cNvPr id="3" name="图片 2"/>
          <p:cNvPicPr>
            <a:picLocks noChangeAspect="1"/>
          </p:cNvPicPr>
          <p:nvPr/>
        </p:nvPicPr>
        <p:blipFill>
          <a:blip r:embed="rId3"/>
          <a:stretch>
            <a:fillRect/>
          </a:stretch>
        </p:blipFill>
        <p:spPr>
          <a:xfrm>
            <a:off x="3426424" y="2324274"/>
            <a:ext cx="5521689" cy="2659346"/>
          </a:xfrm>
          <a:prstGeom prst="rect">
            <a:avLst/>
          </a:prstGeom>
        </p:spPr>
      </p:pic>
      <p:sp>
        <p:nvSpPr>
          <p:cNvPr id="11" name="文本框 1"/>
          <p:cNvSpPr txBox="1"/>
          <p:nvPr/>
        </p:nvSpPr>
        <p:spPr>
          <a:xfrm>
            <a:off x="313560" y="3428328"/>
            <a:ext cx="906017" cy="523220"/>
          </a:xfrm>
          <a:prstGeom prst="rect">
            <a:avLst/>
          </a:prstGeom>
          <a:noFill/>
        </p:spPr>
        <p:txBody>
          <a:bodyPr wrap="none" rtlCol="0">
            <a:spAutoFit/>
          </a:bodyPr>
          <a:lstStyle/>
          <a:p>
            <a:r>
              <a:rPr lang="zh-CN" altLang="en-US" dirty="0">
                <a:solidFill>
                  <a:srgbClr val="FF0000"/>
                </a:solidFill>
              </a:rPr>
              <a:t>特点</a:t>
            </a:r>
          </a:p>
        </p:txBody>
      </p:sp>
      <p:sp>
        <p:nvSpPr>
          <p:cNvPr id="12" name="文本框 1"/>
          <p:cNvSpPr txBox="1"/>
          <p:nvPr/>
        </p:nvSpPr>
        <p:spPr>
          <a:xfrm>
            <a:off x="313559" y="1118722"/>
            <a:ext cx="906017" cy="523220"/>
          </a:xfrm>
          <a:prstGeom prst="rect">
            <a:avLst/>
          </a:prstGeom>
          <a:noFill/>
        </p:spPr>
        <p:txBody>
          <a:bodyPr wrap="none" rtlCol="0">
            <a:spAutoFit/>
          </a:bodyPr>
          <a:lstStyle/>
          <a:p>
            <a:r>
              <a:rPr lang="zh-CN" altLang="en-US" dirty="0">
                <a:solidFill>
                  <a:srgbClr val="FF0000"/>
                </a:solidFill>
              </a:rPr>
              <a:t>要素</a:t>
            </a:r>
          </a:p>
        </p:txBody>
      </p:sp>
      <p:sp>
        <p:nvSpPr>
          <p:cNvPr id="13" name="文本框 1"/>
          <p:cNvSpPr txBox="1"/>
          <p:nvPr/>
        </p:nvSpPr>
        <p:spPr>
          <a:xfrm>
            <a:off x="766567" y="1611426"/>
            <a:ext cx="1988045" cy="523220"/>
          </a:xfrm>
          <a:prstGeom prst="rect">
            <a:avLst/>
          </a:prstGeom>
          <a:noFill/>
        </p:spPr>
        <p:txBody>
          <a:bodyPr wrap="none" rtlCol="0">
            <a:spAutoFit/>
          </a:bodyPr>
          <a:lstStyle/>
          <a:p>
            <a:r>
              <a:rPr lang="zh-CN" altLang="en-US" dirty="0"/>
              <a:t>神经元结构</a:t>
            </a:r>
          </a:p>
        </p:txBody>
      </p:sp>
      <p:sp>
        <p:nvSpPr>
          <p:cNvPr id="14" name="文本框 1"/>
          <p:cNvSpPr txBox="1"/>
          <p:nvPr/>
        </p:nvSpPr>
        <p:spPr>
          <a:xfrm>
            <a:off x="766567" y="2134660"/>
            <a:ext cx="1627369" cy="523220"/>
          </a:xfrm>
          <a:prstGeom prst="rect">
            <a:avLst/>
          </a:prstGeom>
          <a:noFill/>
        </p:spPr>
        <p:txBody>
          <a:bodyPr wrap="none" rtlCol="0">
            <a:spAutoFit/>
          </a:bodyPr>
          <a:lstStyle/>
          <a:p>
            <a:r>
              <a:rPr lang="zh-CN" altLang="en-US" dirty="0"/>
              <a:t>网络拓扑</a:t>
            </a:r>
          </a:p>
        </p:txBody>
      </p:sp>
      <p:sp>
        <p:nvSpPr>
          <p:cNvPr id="15" name="文本框 1"/>
          <p:cNvSpPr txBox="1"/>
          <p:nvPr/>
        </p:nvSpPr>
        <p:spPr>
          <a:xfrm>
            <a:off x="762010" y="2696330"/>
            <a:ext cx="1627369" cy="523220"/>
          </a:xfrm>
          <a:prstGeom prst="rect">
            <a:avLst/>
          </a:prstGeom>
          <a:noFill/>
        </p:spPr>
        <p:txBody>
          <a:bodyPr wrap="none" rtlCol="0">
            <a:spAutoFit/>
          </a:bodyPr>
          <a:lstStyle/>
          <a:p>
            <a:r>
              <a:rPr lang="zh-CN" altLang="en-US" dirty="0"/>
              <a:t>学习算法</a:t>
            </a:r>
          </a:p>
        </p:txBody>
      </p:sp>
      <p:sp>
        <p:nvSpPr>
          <p:cNvPr id="4" name="Text Placeholder 3"/>
          <p:cNvSpPr>
            <a:spLocks noGrp="1"/>
          </p:cNvSpPr>
          <p:nvPr>
            <p:ph type="body" sz="quarter" idx="14"/>
          </p:nvPr>
        </p:nvSpPr>
        <p:spPr/>
        <p:txBody>
          <a:bodyPr/>
          <a:lstStyle/>
          <a:p>
            <a:endParaRPr lang="zh-CN" altLang="en-US"/>
          </a:p>
        </p:txBody>
      </p:sp>
      <p:sp>
        <p:nvSpPr>
          <p:cNvPr id="18"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Tree>
    <p:extLst>
      <p:ext uri="{BB962C8B-B14F-4D97-AF65-F5344CB8AC3E}">
        <p14:creationId xmlns:p14="http://schemas.microsoft.com/office/powerpoint/2010/main" val="2673071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691680" y="3501008"/>
            <a:ext cx="45561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spcBef>
                <a:spcPct val="50000"/>
              </a:spcBef>
              <a:defRPr/>
            </a:pPr>
            <a:r>
              <a:rPr lang="zh-CN" altLang="en-US" sz="3200" b="0" dirty="0">
                <a:solidFill>
                  <a:schemeClr val="tx2">
                    <a:lumMod val="75000"/>
                  </a:schemeClr>
                </a:solidFill>
              </a:rPr>
              <a:t>二、神经网络控制概述</a:t>
            </a:r>
          </a:p>
        </p:txBody>
      </p:sp>
      <p:sp>
        <p:nvSpPr>
          <p:cNvPr id="5" name="Text Box 4"/>
          <p:cNvSpPr txBox="1">
            <a:spLocks noChangeArrowheads="1"/>
          </p:cNvSpPr>
          <p:nvPr/>
        </p:nvSpPr>
        <p:spPr bwMode="auto">
          <a:xfrm>
            <a:off x="1691680" y="4212208"/>
            <a:ext cx="51323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bg1">
                    <a:lumMod val="85000"/>
                  </a:schemeClr>
                </a:solidFill>
              </a:rPr>
              <a:t>三</a:t>
            </a:r>
            <a:r>
              <a:rPr lang="zh-CN" altLang="en-US" sz="3200" b="0" dirty="0">
                <a:solidFill>
                  <a:schemeClr val="bg1">
                    <a:lumMod val="85000"/>
                  </a:schemeClr>
                </a:solidFill>
                <a:ea typeface="楷体_GB2312" pitchFamily="49" charset="-122"/>
              </a:rPr>
              <a:t>、</a:t>
            </a:r>
            <a:r>
              <a:rPr lang="zh-CN" altLang="en-US" sz="3200" b="0" dirty="0">
                <a:solidFill>
                  <a:schemeClr val="bg1">
                    <a:lumMod val="85000"/>
                  </a:schemeClr>
                </a:solidFill>
              </a:rPr>
              <a:t>神经网络建模</a:t>
            </a:r>
            <a:endParaRPr lang="en-US" altLang="zh-CN" sz="3200" b="0" dirty="0">
              <a:solidFill>
                <a:schemeClr val="bg1">
                  <a:lumMod val="85000"/>
                </a:schemeClr>
              </a:solidFill>
            </a:endParaRPr>
          </a:p>
        </p:txBody>
      </p:sp>
      <p:sp>
        <p:nvSpPr>
          <p:cNvPr id="6" name="Text Box 5"/>
          <p:cNvSpPr txBox="1">
            <a:spLocks noChangeArrowheads="1"/>
          </p:cNvSpPr>
          <p:nvPr/>
        </p:nvSpPr>
        <p:spPr bwMode="auto">
          <a:xfrm>
            <a:off x="1691680" y="4923408"/>
            <a:ext cx="48434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bg1">
                    <a:lumMod val="85000"/>
                  </a:schemeClr>
                </a:solidFill>
              </a:rPr>
              <a:t>四、神经网络控制</a:t>
            </a:r>
            <a:endParaRPr lang="zh-CN" altLang="en-US" sz="3200" b="0" dirty="0">
              <a:solidFill>
                <a:schemeClr val="bg1">
                  <a:lumMod val="85000"/>
                </a:schemeClr>
              </a:solidFill>
              <a:latin typeface="隶书" pitchFamily="49" charset="-122"/>
            </a:endParaRPr>
          </a:p>
        </p:txBody>
      </p:sp>
      <p:sp>
        <p:nvSpPr>
          <p:cNvPr id="8" name="Rectangle 9"/>
          <p:cNvSpPr>
            <a:spLocks noGrp="1" noChangeArrowheads="1"/>
          </p:cNvSpPr>
          <p:nvPr>
            <p:ph type="title" idx="4294967295"/>
          </p:nvPr>
        </p:nvSpPr>
        <p:spPr>
          <a:xfrm>
            <a:off x="0" y="1190625"/>
            <a:ext cx="7772400" cy="1143000"/>
          </a:xfrm>
        </p:spPr>
        <p:txBody>
          <a:bodyPr/>
          <a:lstStyle/>
          <a:p>
            <a:pPr eaLnBrk="1" hangingPunct="1">
              <a:defRPr/>
            </a:pPr>
            <a:r>
              <a:rPr lang="zh-CN" altLang="en-US" dirty="0">
                <a:solidFill>
                  <a:schemeClr val="tx2">
                    <a:lumMod val="75000"/>
                  </a:schemeClr>
                </a:solidFill>
                <a:ea typeface="隶书" pitchFamily="49" charset="-122"/>
              </a:rPr>
              <a:t>本讲的主要内容</a:t>
            </a:r>
            <a:endParaRPr lang="zh-CN" altLang="en-US" dirty="0">
              <a:solidFill>
                <a:schemeClr val="tx2">
                  <a:lumMod val="75000"/>
                </a:schemeClr>
              </a:solidFill>
            </a:endParaRPr>
          </a:p>
        </p:txBody>
      </p:sp>
      <p:sp>
        <p:nvSpPr>
          <p:cNvPr id="7174" name="灯片编号占位符 9"/>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0C1F1DE-8601-4E45-AE10-B24C3544E738}" type="slidenum">
              <a:rPr lang="zh-CN" altLang="en-US" sz="1200">
                <a:solidFill>
                  <a:srgbClr val="898989"/>
                </a:solidFill>
                <a:latin typeface="Times New Roman" panose="02020603050405020304" pitchFamily="18" charset="0"/>
              </a:rPr>
              <a:pPr>
                <a:spcBef>
                  <a:spcPct val="0"/>
                </a:spcBef>
                <a:buFontTx/>
                <a:buNone/>
              </a:pPr>
              <a:t>38</a:t>
            </a:fld>
            <a:endParaRPr lang="en-US" altLang="zh-CN" sz="1200">
              <a:solidFill>
                <a:srgbClr val="898989"/>
              </a:solidFill>
              <a:latin typeface="Times New Roman" panose="02020603050405020304" pitchFamily="18" charset="0"/>
            </a:endParaRPr>
          </a:p>
        </p:txBody>
      </p:sp>
      <p:sp>
        <p:nvSpPr>
          <p:cNvPr id="7" name="Text Box 3"/>
          <p:cNvSpPr txBox="1">
            <a:spLocks noChangeArrowheads="1"/>
          </p:cNvSpPr>
          <p:nvPr/>
        </p:nvSpPr>
        <p:spPr bwMode="auto">
          <a:xfrm>
            <a:off x="1691680" y="2850927"/>
            <a:ext cx="45561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spcBef>
                <a:spcPct val="50000"/>
              </a:spcBef>
              <a:defRPr/>
            </a:pPr>
            <a:r>
              <a:rPr lang="zh-CN" altLang="en-US" sz="3200" b="0" dirty="0">
                <a:solidFill>
                  <a:schemeClr val="bg1">
                    <a:lumMod val="85000"/>
                  </a:schemeClr>
                </a:solidFill>
              </a:rPr>
              <a:t>一、人工神经网络简介</a:t>
            </a:r>
            <a:endParaRPr lang="zh-CN" altLang="en-US" sz="3200" b="0" dirty="0">
              <a:solidFill>
                <a:schemeClr val="bg1">
                  <a:lumMod val="85000"/>
                </a:schemeClr>
              </a:solidFill>
              <a:latin typeface="隶书" pitchFamily="49" charset="-122"/>
            </a:endParaRPr>
          </a:p>
        </p:txBody>
      </p:sp>
    </p:spTree>
    <p:extLst>
      <p:ext uri="{BB962C8B-B14F-4D97-AF65-F5344CB8AC3E}">
        <p14:creationId xmlns:p14="http://schemas.microsoft.com/office/powerpoint/2010/main" val="1475405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0274" y="267494"/>
            <a:ext cx="8229600" cy="1143000"/>
          </a:xfrm>
        </p:spPr>
        <p:txBody>
          <a:bodyPr/>
          <a:lstStyle/>
          <a:p>
            <a:pPr>
              <a:defRPr/>
            </a:pPr>
            <a:r>
              <a:rPr lang="zh-CN" altLang="en-US" dirty="0"/>
              <a:t>经典和现代控制理论</a:t>
            </a:r>
          </a:p>
        </p:txBody>
      </p:sp>
      <p:sp>
        <p:nvSpPr>
          <p:cNvPr id="8195" name="文本占位符 2"/>
          <p:cNvSpPr>
            <a:spLocks noGrp="1"/>
          </p:cNvSpPr>
          <p:nvPr>
            <p:ph type="body" sz="quarter" idx="13"/>
          </p:nvPr>
        </p:nvSpPr>
        <p:spPr>
          <a:xfrm>
            <a:off x="107950" y="50800"/>
            <a:ext cx="2232025" cy="433388"/>
          </a:xfrm>
        </p:spPr>
        <p:txBody>
          <a:bodyPr/>
          <a:lstStyle/>
          <a:p>
            <a:r>
              <a:rPr lang="zh-CN" altLang="en-US" dirty="0"/>
              <a:t>神经网络控制概述</a:t>
            </a:r>
          </a:p>
        </p:txBody>
      </p:sp>
      <p:sp>
        <p:nvSpPr>
          <p:cNvPr id="8196" name="文本占位符 3"/>
          <p:cNvSpPr>
            <a:spLocks noGrp="1"/>
          </p:cNvSpPr>
          <p:nvPr>
            <p:ph type="body" sz="quarter" idx="14"/>
          </p:nvPr>
        </p:nvSpPr>
        <p:spPr>
          <a:xfrm>
            <a:off x="7164388" y="50800"/>
            <a:ext cx="1800225" cy="433388"/>
          </a:xfrm>
        </p:spPr>
        <p:txBody>
          <a:bodyPr/>
          <a:lstStyle/>
          <a:p>
            <a:endParaRPr lang="zh-CN" altLang="en-US"/>
          </a:p>
        </p:txBody>
      </p:sp>
      <p:sp>
        <p:nvSpPr>
          <p:cNvPr id="8197"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447A8FA4-6EB1-452F-8E7D-BBF873166C8A}" type="slidenum">
              <a:rPr lang="zh-CN" altLang="en-US" sz="1200">
                <a:solidFill>
                  <a:srgbClr val="898989"/>
                </a:solidFill>
              </a:rPr>
              <a:pPr algn="r"/>
              <a:t>39</a:t>
            </a:fld>
            <a:endParaRPr lang="en-US" altLang="zh-CN" sz="1200">
              <a:solidFill>
                <a:srgbClr val="898989"/>
              </a:solidFill>
            </a:endParaRPr>
          </a:p>
        </p:txBody>
      </p:sp>
      <p:sp>
        <p:nvSpPr>
          <p:cNvPr id="6" name="内容占位符 2"/>
          <p:cNvSpPr txBox="1">
            <a:spLocks/>
          </p:cNvSpPr>
          <p:nvPr/>
        </p:nvSpPr>
        <p:spPr>
          <a:xfrm>
            <a:off x="520575" y="1124744"/>
            <a:ext cx="8335963" cy="2088827"/>
          </a:xfrm>
          <a:prstGeom prst="rect">
            <a:avLst/>
          </a:prstGeom>
        </p:spPr>
        <p:txBody>
          <a:bodyPr>
            <a:normAutofit fontScale="775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70000"/>
              </a:lnSpc>
              <a:defRPr/>
            </a:pP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建立被控对象数学模型</a:t>
            </a: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pPr>
              <a:lnSpc>
                <a:spcPct val="170000"/>
              </a:lnSpc>
              <a:defRPr/>
            </a:pP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根据数学模型进行分析</a:t>
            </a:r>
            <a:r>
              <a:rPr kumimoji="0" lang="en-US" altLang="zh-CN" dirty="0">
                <a:latin typeface="Times New Roman" panose="02020603050405020304" pitchFamily="18" charset="0"/>
                <a:ea typeface="隶书" panose="02010509060101010101" pitchFamily="49" charset="-122"/>
                <a:cs typeface="Times New Roman" panose="02020603050405020304" pitchFamily="18" charset="0"/>
              </a:rPr>
              <a:t>(Analysis)</a:t>
            </a: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pPr>
              <a:lnSpc>
                <a:spcPct val="170000"/>
              </a:lnSpc>
              <a:defRPr/>
            </a:pP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根据数学模型和分析结果设计合适的控制器</a:t>
            </a:r>
            <a:r>
              <a:rPr kumimoji="0" lang="en-US" altLang="zh-CN" dirty="0">
                <a:latin typeface="Times New Roman" panose="02020603050405020304" pitchFamily="18" charset="0"/>
                <a:ea typeface="隶书" panose="02010509060101010101" pitchFamily="49" charset="-122"/>
                <a:cs typeface="Times New Roman" panose="02020603050405020304" pitchFamily="18" charset="0"/>
              </a:rPr>
              <a:t>(Synthesis)</a:t>
            </a: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pPr>
              <a:defRPr/>
            </a:pPr>
            <a:endParaRPr kumimoji="0" lang="en-US" altLang="zh-CN" b="0" dirty="0">
              <a:latin typeface="仿宋" panose="02010609060101010101" pitchFamily="49" charset="-122"/>
              <a:ea typeface="仿宋" panose="02010609060101010101" pitchFamily="49" charset="-122"/>
            </a:endParaRPr>
          </a:p>
        </p:txBody>
      </p:sp>
      <p:sp>
        <p:nvSpPr>
          <p:cNvPr id="3" name="文本框 2"/>
          <p:cNvSpPr txBox="1"/>
          <p:nvPr/>
        </p:nvSpPr>
        <p:spPr>
          <a:xfrm>
            <a:off x="628649" y="3034597"/>
            <a:ext cx="8119814" cy="3539430"/>
          </a:xfrm>
          <a:prstGeom prst="rect">
            <a:avLst/>
          </a:prstGeom>
          <a:noFill/>
        </p:spPr>
        <p:txBody>
          <a:bodyPr wrap="square" rtlCol="0">
            <a:spAutoFit/>
          </a:bodyPr>
          <a:lstStyle/>
          <a:p>
            <a:pPr marL="0" indent="0">
              <a:buFont typeface="Arial" panose="020B0604020202020204" pitchFamily="34" charset="0"/>
              <a:buNone/>
              <a:defRPr/>
            </a:pPr>
            <a:r>
              <a:rPr kumimoji="0" lang="zh-CN" altLang="en-US" sz="2000" b="0" dirty="0">
                <a:latin typeface="黑体" panose="02010609060101010101" pitchFamily="49" charset="-122"/>
                <a:ea typeface="黑体" panose="02010609060101010101" pitchFamily="49" charset="-122"/>
              </a:rPr>
              <a:t>存在问题</a:t>
            </a:r>
            <a:endParaRPr kumimoji="0" lang="en-US" altLang="zh-CN" sz="2000" b="0" dirty="0">
              <a:latin typeface="黑体" panose="02010609060101010101" pitchFamily="49" charset="-122"/>
              <a:ea typeface="黑体" panose="02010609060101010101" pitchFamily="49" charset="-122"/>
            </a:endParaRPr>
          </a:p>
          <a:p>
            <a:pPr marL="342900" indent="-342900">
              <a:lnSpc>
                <a:spcPct val="170000"/>
              </a:lnSpc>
              <a:buFont typeface="Arial" panose="020B0604020202020204" pitchFamily="34" charset="0"/>
              <a:buChar char="•"/>
              <a:defRPr/>
            </a:pPr>
            <a:r>
              <a:rPr kumimoji="0" lang="zh-CN" altLang="en-US" sz="2400" b="0" dirty="0">
                <a:latin typeface="隶书" panose="02010509060101010101" pitchFamily="49" charset="-122"/>
              </a:rPr>
              <a:t>对非线性系统尚没有通用的分析设计方法</a:t>
            </a:r>
            <a:endParaRPr kumimoji="0" lang="en-US" altLang="zh-CN" sz="2400" b="0" dirty="0">
              <a:latin typeface="隶书" panose="02010509060101010101" pitchFamily="49" charset="-122"/>
            </a:endParaRPr>
          </a:p>
          <a:p>
            <a:pPr marL="342900" indent="-342900">
              <a:lnSpc>
                <a:spcPct val="170000"/>
              </a:lnSpc>
              <a:buFont typeface="Arial" panose="020B0604020202020204" pitchFamily="34" charset="0"/>
              <a:buChar char="•"/>
              <a:defRPr/>
            </a:pPr>
            <a:r>
              <a:rPr kumimoji="0" lang="zh-CN" altLang="en-US" sz="2400" b="0" dirty="0">
                <a:latin typeface="隶书" panose="02010509060101010101" pitchFamily="49" charset="-122"/>
              </a:rPr>
              <a:t>对相当多的被控对象尚不能用机理分析或系统辨识的方法获得足够精度的数学模型</a:t>
            </a:r>
            <a:endParaRPr kumimoji="0" lang="en-US" altLang="zh-CN" sz="2400" b="0" dirty="0">
              <a:latin typeface="隶书" panose="02010509060101010101" pitchFamily="49" charset="-122"/>
            </a:endParaRPr>
          </a:p>
          <a:p>
            <a:pPr marL="342900" indent="-342900">
              <a:lnSpc>
                <a:spcPct val="170000"/>
              </a:lnSpc>
              <a:buFont typeface="Arial" panose="020B0604020202020204" pitchFamily="34" charset="0"/>
              <a:buChar char="•"/>
              <a:defRPr/>
            </a:pPr>
            <a:r>
              <a:rPr kumimoji="0" lang="zh-CN" altLang="en-US" sz="2400" b="0" dirty="0">
                <a:latin typeface="隶书" panose="02010509060101010101" pitchFamily="49" charset="-122"/>
              </a:rPr>
              <a:t>自适应控制理论与方法对线性定常或慢时变系统比较成熟，对非线性系统尚缺乏通用的自适应控制理论与方法</a:t>
            </a:r>
            <a:endParaRPr lang="zh-CN" altLang="en-US" sz="2000" dirty="0"/>
          </a:p>
        </p:txBody>
      </p:sp>
    </p:spTree>
    <p:extLst>
      <p:ext uri="{BB962C8B-B14F-4D97-AF65-F5344CB8AC3E}">
        <p14:creationId xmlns:p14="http://schemas.microsoft.com/office/powerpoint/2010/main" val="2140628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additive="base">
                                        <p:cTn id="2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additive="base">
                                        <p:cTn id="3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691680" y="3501008"/>
            <a:ext cx="45561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spcBef>
                <a:spcPct val="50000"/>
              </a:spcBef>
              <a:defRPr/>
            </a:pPr>
            <a:r>
              <a:rPr lang="zh-CN" altLang="en-US" sz="3200" b="0" dirty="0">
                <a:solidFill>
                  <a:schemeClr val="bg1">
                    <a:lumMod val="85000"/>
                  </a:schemeClr>
                </a:solidFill>
              </a:rPr>
              <a:t>二、神经网络控制概述</a:t>
            </a:r>
            <a:endParaRPr lang="zh-CN" altLang="en-US" sz="3200" b="0" dirty="0">
              <a:solidFill>
                <a:schemeClr val="bg1">
                  <a:lumMod val="85000"/>
                </a:schemeClr>
              </a:solidFill>
              <a:latin typeface="隶书" pitchFamily="49" charset="-122"/>
            </a:endParaRPr>
          </a:p>
        </p:txBody>
      </p:sp>
      <p:sp>
        <p:nvSpPr>
          <p:cNvPr id="5" name="Text Box 4"/>
          <p:cNvSpPr txBox="1">
            <a:spLocks noChangeArrowheads="1"/>
          </p:cNvSpPr>
          <p:nvPr/>
        </p:nvSpPr>
        <p:spPr bwMode="auto">
          <a:xfrm>
            <a:off x="1691680" y="4212208"/>
            <a:ext cx="51323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bg1">
                    <a:lumMod val="85000"/>
                  </a:schemeClr>
                </a:solidFill>
              </a:rPr>
              <a:t>三</a:t>
            </a:r>
            <a:r>
              <a:rPr lang="zh-CN" altLang="en-US" sz="3200" b="0" dirty="0">
                <a:solidFill>
                  <a:schemeClr val="bg1">
                    <a:lumMod val="85000"/>
                  </a:schemeClr>
                </a:solidFill>
                <a:ea typeface="楷体_GB2312" pitchFamily="49" charset="-122"/>
              </a:rPr>
              <a:t>、</a:t>
            </a:r>
            <a:r>
              <a:rPr lang="zh-CN" altLang="en-US" sz="3200" b="0" dirty="0">
                <a:solidFill>
                  <a:schemeClr val="bg1">
                    <a:lumMod val="85000"/>
                  </a:schemeClr>
                </a:solidFill>
              </a:rPr>
              <a:t>神经网络建模</a:t>
            </a:r>
            <a:endParaRPr lang="en-US" altLang="zh-CN" sz="3200" b="0" dirty="0">
              <a:solidFill>
                <a:schemeClr val="bg1">
                  <a:lumMod val="85000"/>
                </a:schemeClr>
              </a:solidFill>
            </a:endParaRPr>
          </a:p>
        </p:txBody>
      </p:sp>
      <p:sp>
        <p:nvSpPr>
          <p:cNvPr id="6" name="Text Box 5"/>
          <p:cNvSpPr txBox="1">
            <a:spLocks noChangeArrowheads="1"/>
          </p:cNvSpPr>
          <p:nvPr/>
        </p:nvSpPr>
        <p:spPr bwMode="auto">
          <a:xfrm>
            <a:off x="1691680" y="4923408"/>
            <a:ext cx="48434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bg1">
                    <a:lumMod val="85000"/>
                  </a:schemeClr>
                </a:solidFill>
              </a:rPr>
              <a:t>四、神经网络控制</a:t>
            </a:r>
            <a:endParaRPr lang="zh-CN" altLang="en-US" sz="3200" b="0" dirty="0">
              <a:solidFill>
                <a:schemeClr val="bg1">
                  <a:lumMod val="85000"/>
                </a:schemeClr>
              </a:solidFill>
              <a:latin typeface="隶书" pitchFamily="49" charset="-122"/>
            </a:endParaRPr>
          </a:p>
        </p:txBody>
      </p:sp>
      <p:sp>
        <p:nvSpPr>
          <p:cNvPr id="8" name="Rectangle 9"/>
          <p:cNvSpPr>
            <a:spLocks noGrp="1" noChangeArrowheads="1"/>
          </p:cNvSpPr>
          <p:nvPr>
            <p:ph type="title" idx="4294967295"/>
          </p:nvPr>
        </p:nvSpPr>
        <p:spPr>
          <a:xfrm>
            <a:off x="0" y="1190625"/>
            <a:ext cx="7772400" cy="1143000"/>
          </a:xfrm>
        </p:spPr>
        <p:txBody>
          <a:bodyPr/>
          <a:lstStyle/>
          <a:p>
            <a:pPr eaLnBrk="1" hangingPunct="1">
              <a:defRPr/>
            </a:pPr>
            <a:r>
              <a:rPr lang="zh-CN" altLang="en-US" dirty="0">
                <a:solidFill>
                  <a:schemeClr val="tx2">
                    <a:lumMod val="75000"/>
                  </a:schemeClr>
                </a:solidFill>
                <a:ea typeface="隶书" pitchFamily="49" charset="-122"/>
              </a:rPr>
              <a:t>本讲的主要内容</a:t>
            </a:r>
            <a:endParaRPr lang="zh-CN" altLang="en-US" dirty="0">
              <a:solidFill>
                <a:schemeClr val="tx2">
                  <a:lumMod val="75000"/>
                </a:schemeClr>
              </a:solidFill>
            </a:endParaRPr>
          </a:p>
        </p:txBody>
      </p:sp>
      <p:sp>
        <p:nvSpPr>
          <p:cNvPr id="7174" name="灯片编号占位符 9"/>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0C1F1DE-8601-4E45-AE10-B24C3544E738}" type="slidenum">
              <a:rPr lang="zh-CN" altLang="en-US" sz="1200">
                <a:solidFill>
                  <a:srgbClr val="898989"/>
                </a:solidFill>
                <a:latin typeface="Times New Roman" panose="02020603050405020304" pitchFamily="18" charset="0"/>
              </a:rPr>
              <a:pPr>
                <a:spcBef>
                  <a:spcPct val="0"/>
                </a:spcBef>
                <a:buFontTx/>
                <a:buNone/>
              </a:pPr>
              <a:t>4</a:t>
            </a:fld>
            <a:endParaRPr lang="en-US" altLang="zh-CN" sz="1200">
              <a:solidFill>
                <a:srgbClr val="898989"/>
              </a:solidFill>
              <a:latin typeface="Times New Roman" panose="02020603050405020304" pitchFamily="18" charset="0"/>
            </a:endParaRPr>
          </a:p>
        </p:txBody>
      </p:sp>
      <p:sp>
        <p:nvSpPr>
          <p:cNvPr id="7" name="Text Box 3"/>
          <p:cNvSpPr txBox="1">
            <a:spLocks noChangeArrowheads="1"/>
          </p:cNvSpPr>
          <p:nvPr/>
        </p:nvSpPr>
        <p:spPr bwMode="auto">
          <a:xfrm>
            <a:off x="1691680" y="2850927"/>
            <a:ext cx="45561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spcBef>
                <a:spcPct val="50000"/>
              </a:spcBef>
              <a:defRPr/>
            </a:pPr>
            <a:r>
              <a:rPr lang="zh-CN" altLang="en-US" sz="3200" b="0" dirty="0">
                <a:solidFill>
                  <a:schemeClr val="tx2">
                    <a:lumMod val="75000"/>
                  </a:schemeClr>
                </a:solidFill>
              </a:rPr>
              <a:t>一、人工神经网络简介</a:t>
            </a:r>
            <a:endParaRPr lang="zh-CN" altLang="en-US" sz="3200" b="0" dirty="0">
              <a:solidFill>
                <a:schemeClr val="tx2">
                  <a:lumMod val="75000"/>
                </a:schemeClr>
              </a:solidFill>
              <a:latin typeface="隶书" pitchFamily="49" charset="-122"/>
            </a:endParaRPr>
          </a:p>
        </p:txBody>
      </p:sp>
    </p:spTree>
    <p:extLst>
      <p:ext uri="{BB962C8B-B14F-4D97-AF65-F5344CB8AC3E}">
        <p14:creationId xmlns:p14="http://schemas.microsoft.com/office/powerpoint/2010/main" val="515835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智能控制</a:t>
            </a:r>
          </a:p>
        </p:txBody>
      </p:sp>
      <p:sp>
        <p:nvSpPr>
          <p:cNvPr id="9219" name="文本占位符 2"/>
          <p:cNvSpPr>
            <a:spLocks noGrp="1"/>
          </p:cNvSpPr>
          <p:nvPr>
            <p:ph type="body" sz="quarter" idx="13"/>
          </p:nvPr>
        </p:nvSpPr>
        <p:spPr>
          <a:xfrm>
            <a:off x="107950" y="50800"/>
            <a:ext cx="2232025" cy="433388"/>
          </a:xfrm>
        </p:spPr>
        <p:txBody>
          <a:bodyPr/>
          <a:lstStyle/>
          <a:p>
            <a:r>
              <a:rPr lang="zh-CN" altLang="en-US"/>
              <a:t>神经网络控制概述</a:t>
            </a:r>
          </a:p>
          <a:p>
            <a:endParaRPr lang="zh-CN" altLang="en-US"/>
          </a:p>
        </p:txBody>
      </p:sp>
      <p:sp>
        <p:nvSpPr>
          <p:cNvPr id="9220" name="文本占位符 3"/>
          <p:cNvSpPr>
            <a:spLocks noGrp="1"/>
          </p:cNvSpPr>
          <p:nvPr>
            <p:ph type="body" sz="quarter" idx="14"/>
          </p:nvPr>
        </p:nvSpPr>
        <p:spPr>
          <a:xfrm>
            <a:off x="7164388" y="50800"/>
            <a:ext cx="1800225" cy="433388"/>
          </a:xfrm>
        </p:spPr>
        <p:txBody>
          <a:bodyPr/>
          <a:lstStyle/>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40</a:t>
            </a:fld>
            <a:endParaRPr lang="en-US" altLang="zh-CN" sz="1200">
              <a:solidFill>
                <a:srgbClr val="898989"/>
              </a:solidFill>
            </a:endParaRPr>
          </a:p>
        </p:txBody>
      </p:sp>
      <p:sp>
        <p:nvSpPr>
          <p:cNvPr id="6" name="内容占位符 2"/>
          <p:cNvSpPr txBox="1">
            <a:spLocks/>
          </p:cNvSpPr>
          <p:nvPr/>
        </p:nvSpPr>
        <p:spPr>
          <a:xfrm>
            <a:off x="395535" y="1844824"/>
            <a:ext cx="8569077" cy="4248471"/>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defRPr/>
            </a:pPr>
            <a:r>
              <a:rPr kumimoji="0" lang="zh-CN" altLang="en-US" sz="3000" b="0" dirty="0">
                <a:latin typeface="隶书" panose="02010509060101010101" pitchFamily="49" charset="-122"/>
                <a:ea typeface="隶书" panose="02010509060101010101" pitchFamily="49" charset="-122"/>
              </a:rPr>
              <a:t>自动控制发展的新方向：将传统控制和人工智能理论结合，模仿人的智能来研究解决复杂控制问题</a:t>
            </a:r>
            <a:endParaRPr kumimoji="0" lang="en-US" altLang="zh-CN" sz="3000" b="0" dirty="0">
              <a:latin typeface="隶书" panose="02010509060101010101" pitchFamily="49" charset="-122"/>
              <a:ea typeface="隶书" panose="02010509060101010101" pitchFamily="49" charset="-122"/>
            </a:endParaRPr>
          </a:p>
          <a:p>
            <a:pPr>
              <a:defRPr/>
            </a:pPr>
            <a:r>
              <a:rPr kumimoji="0" lang="zh-CN" altLang="en-US" sz="3000" b="0" dirty="0">
                <a:latin typeface="隶书" panose="02010509060101010101" pitchFamily="49" charset="-122"/>
                <a:ea typeface="隶书" panose="02010509060101010101" pitchFamily="49" charset="-122"/>
              </a:rPr>
              <a:t>神经网络控制</a:t>
            </a:r>
            <a:endParaRPr kumimoji="0" lang="en-US" altLang="zh-CN" sz="3000" b="0" dirty="0">
              <a:latin typeface="隶书" panose="02010509060101010101" pitchFamily="49" charset="-122"/>
              <a:ea typeface="隶书" panose="02010509060101010101" pitchFamily="49" charset="-122"/>
            </a:endParaRPr>
          </a:p>
          <a:p>
            <a:pPr>
              <a:defRPr/>
            </a:pPr>
            <a:r>
              <a:rPr kumimoji="0" lang="zh-CN" altLang="en-US" sz="3000" b="0" dirty="0">
                <a:latin typeface="隶书" panose="02010509060101010101" pitchFamily="49" charset="-122"/>
                <a:ea typeface="隶书" panose="02010509060101010101" pitchFamily="49" charset="-122"/>
              </a:rPr>
              <a:t>模糊控制</a:t>
            </a:r>
            <a:endParaRPr kumimoji="0" lang="en-US" altLang="zh-CN" sz="3000" b="0" dirty="0">
              <a:latin typeface="隶书" panose="02010509060101010101" pitchFamily="49" charset="-122"/>
              <a:ea typeface="隶书" panose="02010509060101010101" pitchFamily="49" charset="-122"/>
            </a:endParaRPr>
          </a:p>
          <a:p>
            <a:pPr>
              <a:defRPr/>
            </a:pPr>
            <a:r>
              <a:rPr kumimoji="0" lang="zh-CN" altLang="en-US" sz="3000" b="0" dirty="0">
                <a:latin typeface="隶书" panose="02010509060101010101" pitchFamily="49" charset="-122"/>
                <a:ea typeface="隶书" panose="02010509060101010101" pitchFamily="49" charset="-122"/>
              </a:rPr>
              <a:t>专家系统</a:t>
            </a:r>
            <a:endParaRPr kumimoji="0" lang="en-US" altLang="zh-CN" sz="3000" b="0" dirty="0">
              <a:latin typeface="隶书" panose="02010509060101010101" pitchFamily="49" charset="-122"/>
              <a:ea typeface="隶书" panose="02010509060101010101" pitchFamily="49" charset="-122"/>
            </a:endParaRPr>
          </a:p>
          <a:p>
            <a:pPr>
              <a:defRPr/>
            </a:pPr>
            <a:r>
              <a:rPr kumimoji="0" lang="zh-CN" altLang="en-US" sz="3000" b="0" dirty="0">
                <a:latin typeface="隶书" panose="02010509060101010101" pitchFamily="49" charset="-122"/>
                <a:ea typeface="隶书" panose="02010509060101010101" pitchFamily="49" charset="-122"/>
              </a:rPr>
              <a:t>强化学习</a:t>
            </a:r>
            <a:endParaRPr kumimoji="0" lang="en-US" altLang="zh-CN" sz="3000" b="0" dirty="0">
              <a:latin typeface="隶书" panose="02010509060101010101" pitchFamily="49" charset="-122"/>
              <a:ea typeface="隶书" panose="02010509060101010101" pitchFamily="49" charset="-122"/>
            </a:endParaRPr>
          </a:p>
          <a:p>
            <a:pPr>
              <a:defRPr/>
            </a:pPr>
            <a:r>
              <a:rPr kumimoji="0" lang="zh-CN" altLang="en-US" sz="3000" b="0" dirty="0">
                <a:latin typeface="隶书" panose="02010509060101010101" pitchFamily="49" charset="-122"/>
                <a:ea typeface="隶书" panose="02010509060101010101" pitchFamily="49" charset="-122"/>
              </a:rPr>
              <a:t>遗传算法</a:t>
            </a:r>
            <a:r>
              <a:rPr kumimoji="0" lang="en-US" altLang="zh-CN" sz="3000" b="0" dirty="0">
                <a:latin typeface="隶书" panose="02010509060101010101" pitchFamily="49" charset="-122"/>
                <a:ea typeface="隶书" panose="02010509060101010101" pitchFamily="49" charset="-122"/>
              </a:rPr>
              <a:t>….</a:t>
            </a:r>
          </a:p>
        </p:txBody>
      </p:sp>
    </p:spTree>
    <p:extLst>
      <p:ext uri="{BB962C8B-B14F-4D97-AF65-F5344CB8AC3E}">
        <p14:creationId xmlns:p14="http://schemas.microsoft.com/office/powerpoint/2010/main" val="16404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文本占位符 2"/>
          <p:cNvSpPr>
            <a:spLocks noGrp="1"/>
          </p:cNvSpPr>
          <p:nvPr>
            <p:ph type="body" sz="quarter" idx="13"/>
          </p:nvPr>
        </p:nvSpPr>
        <p:spPr>
          <a:xfrm>
            <a:off x="107950" y="50800"/>
            <a:ext cx="2303810" cy="433388"/>
          </a:xfrm>
        </p:spPr>
        <p:txBody>
          <a:bodyPr/>
          <a:lstStyle/>
          <a:p>
            <a:r>
              <a:rPr lang="zh-CN" altLang="en-US" dirty="0"/>
              <a:t>神经网络控制概述</a:t>
            </a:r>
          </a:p>
        </p:txBody>
      </p:sp>
      <p:sp>
        <p:nvSpPr>
          <p:cNvPr id="11268" name="文本占位符 3"/>
          <p:cNvSpPr>
            <a:spLocks noGrp="1"/>
          </p:cNvSpPr>
          <p:nvPr>
            <p:ph type="body" sz="quarter" idx="14"/>
          </p:nvPr>
        </p:nvSpPr>
        <p:spPr>
          <a:xfrm>
            <a:off x="7164388" y="50800"/>
            <a:ext cx="1800225" cy="433388"/>
          </a:xfrm>
        </p:spPr>
        <p:txBody>
          <a:bodyPr/>
          <a:lstStyle/>
          <a:p>
            <a:endParaRPr lang="zh-CN" altLang="en-US"/>
          </a:p>
        </p:txBody>
      </p:sp>
      <p:sp>
        <p:nvSpPr>
          <p:cNvPr id="11269"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B2848B2D-41B5-4C30-B7EF-1CAD370C164B}" type="slidenum">
              <a:rPr lang="zh-CN" altLang="en-US" sz="1200">
                <a:solidFill>
                  <a:srgbClr val="898989"/>
                </a:solidFill>
              </a:rPr>
              <a:pPr algn="r"/>
              <a:t>41</a:t>
            </a:fld>
            <a:endParaRPr lang="en-US" altLang="zh-CN" sz="1200">
              <a:solidFill>
                <a:srgbClr val="898989"/>
              </a:solidFill>
            </a:endParaRPr>
          </a:p>
        </p:txBody>
      </p:sp>
      <p:sp>
        <p:nvSpPr>
          <p:cNvPr id="11270" name="Oval 3"/>
          <p:cNvSpPr>
            <a:spLocks noChangeArrowheads="1"/>
          </p:cNvSpPr>
          <p:nvPr/>
        </p:nvSpPr>
        <p:spPr bwMode="auto">
          <a:xfrm>
            <a:off x="490243" y="3001854"/>
            <a:ext cx="1836737" cy="1025525"/>
          </a:xfrm>
          <a:prstGeom prst="ellipse">
            <a:avLst/>
          </a:prstGeom>
          <a:solidFill>
            <a:schemeClr val="accent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400" dirty="0">
                <a:solidFill>
                  <a:srgbClr val="FFFF99"/>
                </a:solidFill>
                <a:latin typeface="仿宋" panose="02010609060101010101" pitchFamily="49" charset="-122"/>
                <a:ea typeface="仿宋" panose="02010609060101010101" pitchFamily="49" charset="-122"/>
              </a:rPr>
              <a:t>神经网络</a:t>
            </a:r>
          </a:p>
        </p:txBody>
      </p:sp>
      <p:sp>
        <p:nvSpPr>
          <p:cNvPr id="11271" name="Line 4"/>
          <p:cNvSpPr>
            <a:spLocks noChangeShapeType="1"/>
          </p:cNvSpPr>
          <p:nvPr/>
        </p:nvSpPr>
        <p:spPr bwMode="auto">
          <a:xfrm>
            <a:off x="2326980" y="3487629"/>
            <a:ext cx="755650"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73" name="Text Box 6"/>
          <p:cNvSpPr txBox="1">
            <a:spLocks noChangeArrowheads="1"/>
          </p:cNvSpPr>
          <p:nvPr/>
        </p:nvSpPr>
        <p:spPr bwMode="auto">
          <a:xfrm>
            <a:off x="2249193" y="2955817"/>
            <a:ext cx="727075"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100" dirty="0">
                <a:latin typeface="Verdana" panose="020B0604030504040204" pitchFamily="34" charset="0"/>
                <a:ea typeface="宋体" panose="02010600030101010101" pitchFamily="2" charset="-122"/>
              </a:rPr>
              <a:t>控制</a:t>
            </a:r>
          </a:p>
        </p:txBody>
      </p:sp>
      <p:sp>
        <p:nvSpPr>
          <p:cNvPr id="10" name="Rectangle 10"/>
          <p:cNvSpPr>
            <a:spLocks noChangeArrowheads="1"/>
          </p:cNvSpPr>
          <p:nvPr/>
        </p:nvSpPr>
        <p:spPr bwMode="auto">
          <a:xfrm>
            <a:off x="4000205" y="969854"/>
            <a:ext cx="3960316" cy="809625"/>
          </a:xfrm>
          <a:prstGeom prst="rect">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1800" dirty="0">
                <a:latin typeface="仿宋" panose="02010609060101010101" pitchFamily="49" charset="-122"/>
                <a:ea typeface="仿宋" panose="02010609060101010101" pitchFamily="49" charset="-122"/>
              </a:rPr>
              <a:t>处理那些难以用模型或</a:t>
            </a:r>
          </a:p>
          <a:p>
            <a:pPr algn="ctr" eaLnBrk="1" hangingPunct="1">
              <a:spcBef>
                <a:spcPct val="0"/>
              </a:spcBef>
              <a:buFontTx/>
              <a:buNone/>
            </a:pPr>
            <a:r>
              <a:rPr lang="zh-CN" altLang="en-US" sz="1800" dirty="0">
                <a:latin typeface="仿宋" panose="02010609060101010101" pitchFamily="49" charset="-122"/>
                <a:ea typeface="仿宋" panose="02010609060101010101" pitchFamily="49" charset="-122"/>
              </a:rPr>
              <a:t>规则描述的对象</a:t>
            </a:r>
            <a:endParaRPr lang="en-US" altLang="zh-CN" sz="1800" dirty="0">
              <a:latin typeface="仿宋" panose="02010609060101010101" pitchFamily="49" charset="-122"/>
              <a:ea typeface="仿宋" panose="02010609060101010101" pitchFamily="49" charset="-122"/>
            </a:endParaRPr>
          </a:p>
        </p:txBody>
      </p:sp>
      <p:sp>
        <p:nvSpPr>
          <p:cNvPr id="11" name="Rectangle 11"/>
          <p:cNvSpPr>
            <a:spLocks noChangeArrowheads="1"/>
          </p:cNvSpPr>
          <p:nvPr/>
        </p:nvSpPr>
        <p:spPr bwMode="auto">
          <a:xfrm>
            <a:off x="4000205" y="2106915"/>
            <a:ext cx="3960316" cy="809625"/>
          </a:xfrm>
          <a:prstGeom prst="rect">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35000"/>
              </a:lnSpc>
              <a:spcBef>
                <a:spcPct val="50000"/>
              </a:spcBef>
              <a:buFontTx/>
              <a:buNone/>
            </a:pPr>
            <a:r>
              <a:rPr lang="zh-CN" altLang="en-US" sz="1800" dirty="0">
                <a:latin typeface="仿宋" panose="02010609060101010101" pitchFamily="49" charset="-122"/>
                <a:ea typeface="仿宋" panose="02010609060101010101" pitchFamily="49" charset="-122"/>
              </a:rPr>
              <a:t>采用并行分布式信息处理方式，</a:t>
            </a:r>
          </a:p>
          <a:p>
            <a:pPr algn="ctr" eaLnBrk="1" hangingPunct="1">
              <a:lnSpc>
                <a:spcPct val="135000"/>
              </a:lnSpc>
              <a:spcBef>
                <a:spcPts val="0"/>
              </a:spcBef>
              <a:buFontTx/>
              <a:buNone/>
            </a:pPr>
            <a:r>
              <a:rPr lang="zh-CN" altLang="en-US" sz="1800" dirty="0">
                <a:latin typeface="仿宋" panose="02010609060101010101" pitchFamily="49" charset="-122"/>
                <a:ea typeface="仿宋" panose="02010609060101010101" pitchFamily="49" charset="-122"/>
              </a:rPr>
              <a:t>具有很强的容错性</a:t>
            </a:r>
            <a:endParaRPr lang="en-US" altLang="zh-CN" sz="1800" dirty="0">
              <a:latin typeface="仿宋" panose="02010609060101010101" pitchFamily="49" charset="-122"/>
              <a:ea typeface="仿宋" panose="02010609060101010101" pitchFamily="49" charset="-122"/>
            </a:endParaRPr>
          </a:p>
        </p:txBody>
      </p:sp>
      <p:sp>
        <p:nvSpPr>
          <p:cNvPr id="12" name="Rectangle 12"/>
          <p:cNvSpPr>
            <a:spLocks noChangeArrowheads="1"/>
          </p:cNvSpPr>
          <p:nvPr/>
        </p:nvSpPr>
        <p:spPr bwMode="auto">
          <a:xfrm>
            <a:off x="4020643" y="3154735"/>
            <a:ext cx="3939878" cy="809625"/>
          </a:xfrm>
          <a:prstGeom prst="rect">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1800" dirty="0">
                <a:latin typeface="仿宋" panose="02010609060101010101" pitchFamily="49" charset="-122"/>
                <a:ea typeface="仿宋" panose="02010609060101010101" pitchFamily="49" charset="-122"/>
              </a:rPr>
              <a:t>可以实现任意非线性映射，</a:t>
            </a:r>
            <a:endParaRPr lang="en-US" altLang="zh-CN" sz="1800" dirty="0">
              <a:latin typeface="仿宋" panose="02010609060101010101" pitchFamily="49" charset="-122"/>
              <a:ea typeface="仿宋" panose="02010609060101010101" pitchFamily="49" charset="-122"/>
            </a:endParaRPr>
          </a:p>
          <a:p>
            <a:pPr algn="ctr" eaLnBrk="1" hangingPunct="1">
              <a:spcBef>
                <a:spcPct val="0"/>
              </a:spcBef>
              <a:buFontTx/>
              <a:buNone/>
            </a:pPr>
            <a:r>
              <a:rPr lang="zh-CN" altLang="en-US" sz="1800" dirty="0">
                <a:latin typeface="仿宋" panose="02010609060101010101" pitchFamily="49" charset="-122"/>
                <a:ea typeface="仿宋" panose="02010609060101010101" pitchFamily="49" charset="-122"/>
              </a:rPr>
              <a:t>用于非线性系统控制</a:t>
            </a:r>
          </a:p>
        </p:txBody>
      </p:sp>
      <p:sp>
        <p:nvSpPr>
          <p:cNvPr id="13" name="Rectangle 15"/>
          <p:cNvSpPr>
            <a:spLocks noChangeArrowheads="1"/>
          </p:cNvSpPr>
          <p:nvPr/>
        </p:nvSpPr>
        <p:spPr bwMode="auto">
          <a:xfrm>
            <a:off x="4000205" y="4215416"/>
            <a:ext cx="3960316" cy="863600"/>
          </a:xfrm>
          <a:prstGeom prst="rect">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1400" dirty="0">
                <a:latin typeface="仿宋" panose="02010609060101010101" pitchFamily="49" charset="-122"/>
                <a:ea typeface="仿宋" panose="02010609060101010101" pitchFamily="49" charset="-122"/>
              </a:rPr>
              <a:t>具有很强的信息综合能力，能够同时处理大量不</a:t>
            </a:r>
          </a:p>
          <a:p>
            <a:pPr algn="ctr" eaLnBrk="1" hangingPunct="1">
              <a:spcBef>
                <a:spcPct val="0"/>
              </a:spcBef>
              <a:buFontTx/>
              <a:buNone/>
            </a:pPr>
            <a:r>
              <a:rPr lang="zh-CN" altLang="en-US" sz="1400" dirty="0">
                <a:latin typeface="仿宋" panose="02010609060101010101" pitchFamily="49" charset="-122"/>
                <a:ea typeface="仿宋" panose="02010609060101010101" pitchFamily="49" charset="-122"/>
              </a:rPr>
              <a:t>同类型的输入，能够很好地解决输入信息之</a:t>
            </a:r>
          </a:p>
          <a:p>
            <a:pPr algn="ctr" eaLnBrk="1" hangingPunct="1">
              <a:spcBef>
                <a:spcPct val="0"/>
              </a:spcBef>
              <a:buFontTx/>
              <a:buNone/>
            </a:pPr>
            <a:r>
              <a:rPr lang="zh-CN" altLang="en-US" sz="1400" dirty="0">
                <a:latin typeface="仿宋" panose="02010609060101010101" pitchFamily="49" charset="-122"/>
                <a:ea typeface="仿宋" panose="02010609060101010101" pitchFamily="49" charset="-122"/>
              </a:rPr>
              <a:t>间的互补性和冗余性问题</a:t>
            </a:r>
          </a:p>
        </p:txBody>
      </p:sp>
      <p:sp>
        <p:nvSpPr>
          <p:cNvPr id="14" name="Rectangle 16"/>
          <p:cNvSpPr>
            <a:spLocks noChangeArrowheads="1"/>
          </p:cNvSpPr>
          <p:nvPr/>
        </p:nvSpPr>
        <p:spPr bwMode="auto">
          <a:xfrm>
            <a:off x="3995936" y="5301208"/>
            <a:ext cx="3994794" cy="863600"/>
          </a:xfrm>
          <a:prstGeom prst="rect">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1400" dirty="0">
                <a:latin typeface="仿宋" panose="02010609060101010101" pitchFamily="49" charset="-122"/>
                <a:ea typeface="仿宋" panose="02010609060101010101" pitchFamily="49" charset="-122"/>
              </a:rPr>
              <a:t>硬件实现愈趋方便</a:t>
            </a:r>
            <a:r>
              <a:rPr lang="en-US" altLang="zh-CN" sz="1400" dirty="0">
                <a:latin typeface="仿宋" panose="02010609060101010101" pitchFamily="49" charset="-122"/>
                <a:ea typeface="仿宋" panose="02010609060101010101" pitchFamily="49" charset="-122"/>
              </a:rPr>
              <a:t>,</a:t>
            </a:r>
            <a:r>
              <a:rPr lang="zh-CN" altLang="en-US" sz="1400" dirty="0">
                <a:latin typeface="仿宋" panose="02010609060101010101" pitchFamily="49" charset="-122"/>
                <a:ea typeface="仿宋" panose="02010609060101010101" pitchFamily="49" charset="-122"/>
              </a:rPr>
              <a:t>大规模集成电路技术的发展</a:t>
            </a:r>
          </a:p>
          <a:p>
            <a:pPr algn="ctr" eaLnBrk="1" hangingPunct="1">
              <a:spcBef>
                <a:spcPct val="0"/>
              </a:spcBef>
              <a:buFontTx/>
              <a:buNone/>
            </a:pPr>
            <a:r>
              <a:rPr lang="zh-CN" altLang="en-US" sz="1400" dirty="0">
                <a:latin typeface="仿宋" panose="02010609060101010101" pitchFamily="49" charset="-122"/>
                <a:ea typeface="仿宋" panose="02010609060101010101" pitchFamily="49" charset="-122"/>
              </a:rPr>
              <a:t>为神经网络的硬件实现提供了技术手段</a:t>
            </a:r>
          </a:p>
        </p:txBody>
      </p:sp>
      <p:sp>
        <p:nvSpPr>
          <p:cNvPr id="11279" name="Line 17"/>
          <p:cNvSpPr>
            <a:spLocks noChangeShapeType="1"/>
          </p:cNvSpPr>
          <p:nvPr/>
        </p:nvSpPr>
        <p:spPr bwMode="auto">
          <a:xfrm flipV="1">
            <a:off x="3082630" y="1488967"/>
            <a:ext cx="917575" cy="1998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0" name="Line 18"/>
          <p:cNvSpPr>
            <a:spLocks noChangeShapeType="1"/>
          </p:cNvSpPr>
          <p:nvPr/>
        </p:nvSpPr>
        <p:spPr bwMode="auto">
          <a:xfrm flipV="1">
            <a:off x="3082630" y="2574760"/>
            <a:ext cx="917575" cy="9128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1" name="Line 19"/>
          <p:cNvSpPr>
            <a:spLocks noChangeShapeType="1"/>
          </p:cNvSpPr>
          <p:nvPr/>
        </p:nvSpPr>
        <p:spPr bwMode="auto">
          <a:xfrm>
            <a:off x="3028655" y="3487629"/>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2" name="Line 20"/>
          <p:cNvSpPr>
            <a:spLocks noChangeShapeType="1"/>
          </p:cNvSpPr>
          <p:nvPr/>
        </p:nvSpPr>
        <p:spPr bwMode="auto">
          <a:xfrm>
            <a:off x="3082631" y="3487629"/>
            <a:ext cx="913306" cy="124248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83" name="Line 21"/>
          <p:cNvSpPr>
            <a:spLocks noChangeShapeType="1"/>
          </p:cNvSpPr>
          <p:nvPr/>
        </p:nvSpPr>
        <p:spPr bwMode="auto">
          <a:xfrm>
            <a:off x="3082630" y="3487628"/>
            <a:ext cx="892868" cy="22142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 name="Group 4"/>
          <p:cNvGrpSpPr>
            <a:grpSpLocks/>
          </p:cNvGrpSpPr>
          <p:nvPr/>
        </p:nvGrpSpPr>
        <p:grpSpPr bwMode="auto">
          <a:xfrm>
            <a:off x="179512" y="4183344"/>
            <a:ext cx="3010568" cy="2108638"/>
            <a:chOff x="3744" y="2832"/>
            <a:chExt cx="1680" cy="1104"/>
          </a:xfrm>
        </p:grpSpPr>
        <p:sp>
          <p:nvSpPr>
            <p:cNvPr id="19" name="Rectangle 5"/>
            <p:cNvSpPr>
              <a:spLocks noChangeArrowheads="1"/>
            </p:cNvSpPr>
            <p:nvPr/>
          </p:nvSpPr>
          <p:spPr bwMode="auto">
            <a:xfrm>
              <a:off x="3744" y="2832"/>
              <a:ext cx="1680" cy="1104"/>
            </a:xfrm>
            <a:prstGeom prst="rect">
              <a:avLst/>
            </a:prstGeom>
            <a:solidFill>
              <a:srgbClr val="CCECFF"/>
            </a:solidFill>
            <a:ln>
              <a:noFill/>
            </a:ln>
            <a:effectLst>
              <a:outerShdw dist="107763" dir="189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20" name="Line 6"/>
            <p:cNvSpPr>
              <a:spLocks noChangeShapeType="1"/>
            </p:cNvSpPr>
            <p:nvPr/>
          </p:nvSpPr>
          <p:spPr bwMode="auto">
            <a:xfrm>
              <a:off x="3974" y="3146"/>
              <a:ext cx="0" cy="590"/>
            </a:xfrm>
            <a:prstGeom prst="line">
              <a:avLst/>
            </a:prstGeom>
            <a:noFill/>
            <a:ln w="9525">
              <a:solidFill>
                <a:srgbClr val="000000"/>
              </a:solidFill>
              <a:round/>
              <a:headEnd/>
              <a:tailEnd/>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21" name="Line 7"/>
            <p:cNvSpPr>
              <a:spLocks noChangeShapeType="1"/>
            </p:cNvSpPr>
            <p:nvPr/>
          </p:nvSpPr>
          <p:spPr bwMode="auto">
            <a:xfrm>
              <a:off x="4978" y="3112"/>
              <a:ext cx="285" cy="1"/>
            </a:xfrm>
            <a:prstGeom prst="line">
              <a:avLst/>
            </a:prstGeom>
            <a:noFill/>
            <a:ln w="12700">
              <a:solidFill>
                <a:srgbClr val="000000"/>
              </a:solidFill>
              <a:round/>
              <a:headEnd/>
              <a:tailEnd type="arrow" w="sm" len="sm"/>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22" name="Line 8"/>
            <p:cNvSpPr>
              <a:spLocks noChangeShapeType="1"/>
            </p:cNvSpPr>
            <p:nvPr/>
          </p:nvSpPr>
          <p:spPr bwMode="auto">
            <a:xfrm flipV="1">
              <a:off x="4741" y="3231"/>
              <a:ext cx="248" cy="444"/>
            </a:xfrm>
            <a:prstGeom prst="line">
              <a:avLst/>
            </a:prstGeom>
            <a:noFill/>
            <a:ln w="9525">
              <a:solidFill>
                <a:srgbClr val="000000"/>
              </a:solidFill>
              <a:round/>
              <a:headEnd/>
              <a:tailEnd type="arrow" w="sm" len="med"/>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23" name="Line 9"/>
            <p:cNvSpPr>
              <a:spLocks noChangeShapeType="1"/>
            </p:cNvSpPr>
            <p:nvPr/>
          </p:nvSpPr>
          <p:spPr bwMode="auto">
            <a:xfrm>
              <a:off x="5005" y="3428"/>
              <a:ext cx="99" cy="0"/>
            </a:xfrm>
            <a:prstGeom prst="line">
              <a:avLst/>
            </a:prstGeom>
            <a:noFill/>
            <a:ln w="9525">
              <a:solidFill>
                <a:srgbClr val="000000"/>
              </a:solidFill>
              <a:round/>
              <a:headEnd/>
              <a:tailEnd type="arrow" w="sm" len="med"/>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24" name="Line 10"/>
            <p:cNvSpPr>
              <a:spLocks noChangeShapeType="1"/>
            </p:cNvSpPr>
            <p:nvPr/>
          </p:nvSpPr>
          <p:spPr bwMode="auto">
            <a:xfrm>
              <a:off x="4003" y="3131"/>
              <a:ext cx="151" cy="1"/>
            </a:xfrm>
            <a:prstGeom prst="line">
              <a:avLst/>
            </a:prstGeom>
            <a:noFill/>
            <a:ln w="12700">
              <a:solidFill>
                <a:srgbClr val="000000"/>
              </a:solidFill>
              <a:round/>
              <a:headEnd/>
              <a:tailEnd type="arrow" w="sm" len="sm"/>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25" name="Rectangle 11"/>
            <p:cNvSpPr>
              <a:spLocks noChangeArrowheads="1"/>
            </p:cNvSpPr>
            <p:nvPr/>
          </p:nvSpPr>
          <p:spPr bwMode="auto">
            <a:xfrm>
              <a:off x="4770" y="3033"/>
              <a:ext cx="246" cy="164"/>
            </a:xfrm>
            <a:prstGeom prst="rect">
              <a:avLst/>
            </a:prstGeom>
            <a:solidFill>
              <a:srgbClr val="CCCCFF"/>
            </a:solidFill>
            <a:ln w="12700">
              <a:solidFill>
                <a:srgbClr val="FFCC00"/>
              </a:solidFill>
              <a:miter lim="800000"/>
              <a:headEnd/>
              <a:tailEnd/>
            </a:ln>
            <a:effectLst>
              <a:outerShdw dist="107763" dir="18900000" algn="ctr" rotWithShape="0">
                <a:srgbClr val="808080"/>
              </a:outerShdw>
            </a:effectLst>
          </p:spPr>
          <p:txBody>
            <a:bodyPr lIns="12700" tIns="12700" rIns="12700" bIns="12700"/>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pPr algn="just" eaLnBrk="0" hangingPunct="0"/>
              <a:r>
                <a:rPr lang="en-US" altLang="zh-CN" sz="1000" b="0">
                  <a:solidFill>
                    <a:srgbClr val="CCFFFF"/>
                  </a:solidFill>
                  <a:latin typeface="Times New Roman" panose="02020603050405020304" pitchFamily="18" charset="0"/>
                </a:rPr>
                <a:t>  </a:t>
              </a:r>
              <a:r>
                <a:rPr lang="zh-CN" altLang="en-US" sz="1000" b="0">
                  <a:solidFill>
                    <a:schemeClr val="tx1"/>
                  </a:solidFill>
                  <a:latin typeface="Times New Roman" panose="02020603050405020304" pitchFamily="18" charset="0"/>
                </a:rPr>
                <a:t>对象</a:t>
              </a:r>
            </a:p>
          </p:txBody>
        </p:sp>
        <p:sp>
          <p:nvSpPr>
            <p:cNvPr id="26" name="Line 12"/>
            <p:cNvSpPr>
              <a:spLocks noChangeShapeType="1"/>
            </p:cNvSpPr>
            <p:nvPr/>
          </p:nvSpPr>
          <p:spPr bwMode="auto">
            <a:xfrm>
              <a:off x="4414" y="3125"/>
              <a:ext cx="348" cy="1"/>
            </a:xfrm>
            <a:prstGeom prst="line">
              <a:avLst/>
            </a:prstGeom>
            <a:noFill/>
            <a:ln w="12700">
              <a:solidFill>
                <a:srgbClr val="000000"/>
              </a:solidFill>
              <a:round/>
              <a:headEnd/>
              <a:tailEnd type="arrow" w="sm" len="sm"/>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27" name="Oval 13"/>
            <p:cNvSpPr>
              <a:spLocks noChangeArrowheads="1"/>
            </p:cNvSpPr>
            <p:nvPr/>
          </p:nvSpPr>
          <p:spPr bwMode="auto">
            <a:xfrm>
              <a:off x="5106" y="3396"/>
              <a:ext cx="50" cy="58"/>
            </a:xfrm>
            <a:prstGeom prst="ellipse">
              <a:avLst/>
            </a:prstGeom>
            <a:solidFill>
              <a:srgbClr val="FFFFFF"/>
            </a:solidFill>
            <a:ln w="12700">
              <a:solidFill>
                <a:srgbClr val="000000"/>
              </a:solidFill>
              <a:round/>
              <a:headEnd/>
              <a:tailEnd/>
            </a:ln>
            <a:effectLst>
              <a:outerShdw dist="107763" dir="18900000" algn="ctr" rotWithShape="0">
                <a:srgbClr val="808080"/>
              </a:outerShdw>
            </a:effec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28" name="Line 14"/>
            <p:cNvSpPr>
              <a:spLocks noChangeShapeType="1"/>
            </p:cNvSpPr>
            <p:nvPr/>
          </p:nvSpPr>
          <p:spPr bwMode="auto">
            <a:xfrm rot="20678906" flipV="1">
              <a:off x="4150" y="3003"/>
              <a:ext cx="313" cy="272"/>
            </a:xfrm>
            <a:prstGeom prst="line">
              <a:avLst/>
            </a:prstGeom>
            <a:noFill/>
            <a:ln w="12700">
              <a:solidFill>
                <a:srgbClr val="000000"/>
              </a:solidFill>
              <a:round/>
              <a:headEnd/>
              <a:tailEnd type="arrow" w="sm" len="med"/>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29" name="Oval 15"/>
            <p:cNvSpPr>
              <a:spLocks noChangeArrowheads="1"/>
            </p:cNvSpPr>
            <p:nvPr/>
          </p:nvSpPr>
          <p:spPr bwMode="auto">
            <a:xfrm>
              <a:off x="3951" y="3102"/>
              <a:ext cx="50" cy="57"/>
            </a:xfrm>
            <a:prstGeom prst="ellipse">
              <a:avLst/>
            </a:prstGeom>
            <a:solidFill>
              <a:srgbClr val="FFFFFF"/>
            </a:solidFill>
            <a:ln w="12700">
              <a:solidFill>
                <a:srgbClr val="000000"/>
              </a:solidFill>
              <a:round/>
              <a:headEnd/>
              <a:tailEnd/>
            </a:ln>
            <a:effectLst>
              <a:outerShdw dist="107763" dir="18900000" algn="ctr" rotWithShape="0">
                <a:srgbClr val="808080"/>
              </a:outerShdw>
            </a:effec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30" name="Line 16"/>
            <p:cNvSpPr>
              <a:spLocks noChangeShapeType="1"/>
            </p:cNvSpPr>
            <p:nvPr/>
          </p:nvSpPr>
          <p:spPr bwMode="auto">
            <a:xfrm>
              <a:off x="3787" y="3130"/>
              <a:ext cx="156" cy="0"/>
            </a:xfrm>
            <a:prstGeom prst="line">
              <a:avLst/>
            </a:prstGeom>
            <a:noFill/>
            <a:ln w="12700">
              <a:solidFill>
                <a:srgbClr val="000000"/>
              </a:solidFill>
              <a:round/>
              <a:headEnd/>
              <a:tailEnd type="arrow" w="sm" len="sm"/>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31" name="Line 17"/>
            <p:cNvSpPr>
              <a:spLocks noChangeShapeType="1"/>
            </p:cNvSpPr>
            <p:nvPr/>
          </p:nvSpPr>
          <p:spPr bwMode="auto">
            <a:xfrm>
              <a:off x="3976" y="2914"/>
              <a:ext cx="1" cy="180"/>
            </a:xfrm>
            <a:prstGeom prst="line">
              <a:avLst/>
            </a:prstGeom>
            <a:noFill/>
            <a:ln w="12700">
              <a:solidFill>
                <a:srgbClr val="000000"/>
              </a:solidFill>
              <a:round/>
              <a:headEnd/>
              <a:tailEnd type="arrow" w="sm" len="sm"/>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32" name="Line 18"/>
            <p:cNvSpPr>
              <a:spLocks noChangeShapeType="1"/>
            </p:cNvSpPr>
            <p:nvPr/>
          </p:nvSpPr>
          <p:spPr bwMode="auto">
            <a:xfrm>
              <a:off x="3982" y="2909"/>
              <a:ext cx="1141" cy="0"/>
            </a:xfrm>
            <a:prstGeom prst="line">
              <a:avLst/>
            </a:prstGeom>
            <a:noFill/>
            <a:ln w="9525">
              <a:solidFill>
                <a:srgbClr val="000000"/>
              </a:solidFill>
              <a:round/>
              <a:headEnd/>
              <a:tailEnd/>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33" name="Line 19"/>
            <p:cNvSpPr>
              <a:spLocks noChangeShapeType="1"/>
            </p:cNvSpPr>
            <p:nvPr/>
          </p:nvSpPr>
          <p:spPr bwMode="auto">
            <a:xfrm>
              <a:off x="5124" y="2909"/>
              <a:ext cx="0" cy="485"/>
            </a:xfrm>
            <a:prstGeom prst="line">
              <a:avLst/>
            </a:prstGeom>
            <a:noFill/>
            <a:ln w="9525">
              <a:solidFill>
                <a:srgbClr val="000000"/>
              </a:solidFill>
              <a:round/>
              <a:headEnd/>
              <a:tailEnd type="arrow" w="sm" len="med"/>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grpSp>
          <p:nvGrpSpPr>
            <p:cNvPr id="34" name="Group 20"/>
            <p:cNvGrpSpPr>
              <a:grpSpLocks/>
            </p:cNvGrpSpPr>
            <p:nvPr/>
          </p:nvGrpSpPr>
          <p:grpSpPr bwMode="auto">
            <a:xfrm>
              <a:off x="4142" y="3022"/>
              <a:ext cx="341" cy="241"/>
              <a:chOff x="7177" y="7060"/>
              <a:chExt cx="1860" cy="1160"/>
            </a:xfrm>
          </p:grpSpPr>
          <p:sp>
            <p:nvSpPr>
              <p:cNvPr id="73" name="Rectangle 21"/>
              <p:cNvSpPr>
                <a:spLocks noChangeArrowheads="1"/>
              </p:cNvSpPr>
              <p:nvPr/>
            </p:nvSpPr>
            <p:spPr bwMode="auto">
              <a:xfrm>
                <a:off x="7177" y="7060"/>
                <a:ext cx="1860" cy="1160"/>
              </a:xfrm>
              <a:prstGeom prst="rect">
                <a:avLst/>
              </a:prstGeom>
              <a:solidFill>
                <a:srgbClr val="CCFFFF"/>
              </a:solidFill>
              <a:ln w="9525">
                <a:solidFill>
                  <a:srgbClr val="00FFFF"/>
                </a:solidFill>
                <a:miter lim="800000"/>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74" name="Line 22"/>
              <p:cNvSpPr>
                <a:spLocks noChangeShapeType="1"/>
              </p:cNvSpPr>
              <p:nvPr/>
            </p:nvSpPr>
            <p:spPr bwMode="auto">
              <a:xfrm>
                <a:off x="7737" y="8000"/>
                <a:ext cx="320" cy="4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75" name="Line 23"/>
              <p:cNvSpPr>
                <a:spLocks noChangeShapeType="1"/>
              </p:cNvSpPr>
              <p:nvPr/>
            </p:nvSpPr>
            <p:spPr bwMode="auto">
              <a:xfrm>
                <a:off x="7717" y="7620"/>
                <a:ext cx="28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76" name="Line 24"/>
              <p:cNvSpPr>
                <a:spLocks noChangeShapeType="1"/>
              </p:cNvSpPr>
              <p:nvPr/>
            </p:nvSpPr>
            <p:spPr bwMode="auto">
              <a:xfrm>
                <a:off x="7717" y="7400"/>
                <a:ext cx="720" cy="48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77" name="Oval 25"/>
              <p:cNvSpPr>
                <a:spLocks noChangeArrowheads="1"/>
              </p:cNvSpPr>
              <p:nvPr/>
            </p:nvSpPr>
            <p:spPr bwMode="auto">
              <a:xfrm>
                <a:off x="7557" y="7280"/>
                <a:ext cx="170" cy="170"/>
              </a:xfrm>
              <a:prstGeom prst="ellipse">
                <a:avLst/>
              </a:prstGeom>
              <a:solidFill>
                <a:srgbClr val="FF99CC"/>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78" name="Oval 26"/>
              <p:cNvSpPr>
                <a:spLocks noChangeArrowheads="1"/>
              </p:cNvSpPr>
              <p:nvPr/>
            </p:nvSpPr>
            <p:spPr bwMode="auto">
              <a:xfrm>
                <a:off x="7577" y="7550"/>
                <a:ext cx="170" cy="170"/>
              </a:xfrm>
              <a:prstGeom prst="ellipse">
                <a:avLst/>
              </a:prstGeom>
              <a:solidFill>
                <a:srgbClr val="FF99CC"/>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79" name="Oval 27"/>
              <p:cNvSpPr>
                <a:spLocks noChangeArrowheads="1"/>
              </p:cNvSpPr>
              <p:nvPr/>
            </p:nvSpPr>
            <p:spPr bwMode="auto">
              <a:xfrm>
                <a:off x="7977" y="7140"/>
                <a:ext cx="170" cy="170"/>
              </a:xfrm>
              <a:prstGeom prst="ellipse">
                <a:avLst/>
              </a:prstGeom>
              <a:solidFill>
                <a:srgbClr val="FFFF00"/>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80" name="Oval 28"/>
              <p:cNvSpPr>
                <a:spLocks noChangeArrowheads="1"/>
              </p:cNvSpPr>
              <p:nvPr/>
            </p:nvSpPr>
            <p:spPr bwMode="auto">
              <a:xfrm>
                <a:off x="7997" y="7545"/>
                <a:ext cx="170" cy="170"/>
              </a:xfrm>
              <a:prstGeom prst="ellipse">
                <a:avLst/>
              </a:prstGeom>
              <a:solidFill>
                <a:srgbClr val="FFFF00"/>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81" name="Oval 29"/>
              <p:cNvSpPr>
                <a:spLocks noChangeArrowheads="1"/>
              </p:cNvSpPr>
              <p:nvPr/>
            </p:nvSpPr>
            <p:spPr bwMode="auto">
              <a:xfrm>
                <a:off x="8017" y="7940"/>
                <a:ext cx="170" cy="170"/>
              </a:xfrm>
              <a:prstGeom prst="ellipse">
                <a:avLst/>
              </a:prstGeom>
              <a:solidFill>
                <a:srgbClr val="FFFF00"/>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82" name="Oval 30"/>
              <p:cNvSpPr>
                <a:spLocks noChangeArrowheads="1"/>
              </p:cNvSpPr>
              <p:nvPr/>
            </p:nvSpPr>
            <p:spPr bwMode="auto">
              <a:xfrm>
                <a:off x="8397" y="7340"/>
                <a:ext cx="170" cy="170"/>
              </a:xfrm>
              <a:prstGeom prst="ellipse">
                <a:avLst/>
              </a:prstGeom>
              <a:solidFill>
                <a:srgbClr val="00CCFF"/>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83" name="Oval 31"/>
              <p:cNvSpPr>
                <a:spLocks noChangeArrowheads="1"/>
              </p:cNvSpPr>
              <p:nvPr/>
            </p:nvSpPr>
            <p:spPr bwMode="auto">
              <a:xfrm>
                <a:off x="8422" y="7820"/>
                <a:ext cx="170" cy="170"/>
              </a:xfrm>
              <a:prstGeom prst="ellipse">
                <a:avLst/>
              </a:prstGeom>
              <a:solidFill>
                <a:srgbClr val="00CCFF"/>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84" name="Oval 32"/>
              <p:cNvSpPr>
                <a:spLocks noChangeArrowheads="1"/>
              </p:cNvSpPr>
              <p:nvPr/>
            </p:nvSpPr>
            <p:spPr bwMode="auto">
              <a:xfrm>
                <a:off x="7587" y="7910"/>
                <a:ext cx="170" cy="170"/>
              </a:xfrm>
              <a:prstGeom prst="ellipse">
                <a:avLst/>
              </a:prstGeom>
              <a:solidFill>
                <a:srgbClr val="FF99CC"/>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85" name="Line 33"/>
              <p:cNvSpPr>
                <a:spLocks noChangeShapeType="1"/>
              </p:cNvSpPr>
              <p:nvPr/>
            </p:nvSpPr>
            <p:spPr bwMode="auto">
              <a:xfrm>
                <a:off x="7717" y="7420"/>
                <a:ext cx="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86" name="Line 34"/>
              <p:cNvSpPr>
                <a:spLocks noChangeShapeType="1"/>
              </p:cNvSpPr>
              <p:nvPr/>
            </p:nvSpPr>
            <p:spPr bwMode="auto">
              <a:xfrm>
                <a:off x="7217" y="7360"/>
                <a:ext cx="360" cy="0"/>
              </a:xfrm>
              <a:prstGeom prst="line">
                <a:avLst/>
              </a:prstGeom>
              <a:noFill/>
              <a:ln w="9525">
                <a:solidFill>
                  <a:srgbClr val="000000"/>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87" name="Line 35"/>
              <p:cNvSpPr>
                <a:spLocks noChangeShapeType="1"/>
              </p:cNvSpPr>
              <p:nvPr/>
            </p:nvSpPr>
            <p:spPr bwMode="auto">
              <a:xfrm>
                <a:off x="7232" y="7630"/>
                <a:ext cx="360" cy="0"/>
              </a:xfrm>
              <a:prstGeom prst="line">
                <a:avLst/>
              </a:prstGeom>
              <a:noFill/>
              <a:ln w="9525">
                <a:solidFill>
                  <a:srgbClr val="000000"/>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88" name="Line 36"/>
              <p:cNvSpPr>
                <a:spLocks noChangeShapeType="1"/>
              </p:cNvSpPr>
              <p:nvPr/>
            </p:nvSpPr>
            <p:spPr bwMode="auto">
              <a:xfrm>
                <a:off x="7227" y="7965"/>
                <a:ext cx="360" cy="0"/>
              </a:xfrm>
              <a:prstGeom prst="line">
                <a:avLst/>
              </a:prstGeom>
              <a:noFill/>
              <a:ln w="9525">
                <a:solidFill>
                  <a:srgbClr val="000000"/>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89" name="Line 37"/>
              <p:cNvSpPr>
                <a:spLocks noChangeShapeType="1"/>
              </p:cNvSpPr>
              <p:nvPr/>
            </p:nvSpPr>
            <p:spPr bwMode="auto">
              <a:xfrm>
                <a:off x="8592" y="7430"/>
                <a:ext cx="360" cy="0"/>
              </a:xfrm>
              <a:prstGeom prst="line">
                <a:avLst/>
              </a:prstGeom>
              <a:noFill/>
              <a:ln w="9525">
                <a:solidFill>
                  <a:srgbClr val="000000"/>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90" name="Line 38"/>
              <p:cNvSpPr>
                <a:spLocks noChangeShapeType="1"/>
              </p:cNvSpPr>
              <p:nvPr/>
            </p:nvSpPr>
            <p:spPr bwMode="auto">
              <a:xfrm>
                <a:off x="8617" y="7900"/>
                <a:ext cx="360" cy="0"/>
              </a:xfrm>
              <a:prstGeom prst="line">
                <a:avLst/>
              </a:prstGeom>
              <a:noFill/>
              <a:ln w="9525">
                <a:solidFill>
                  <a:srgbClr val="000000"/>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91" name="Line 39"/>
              <p:cNvSpPr>
                <a:spLocks noChangeShapeType="1"/>
              </p:cNvSpPr>
              <p:nvPr/>
            </p:nvSpPr>
            <p:spPr bwMode="auto">
              <a:xfrm flipV="1">
                <a:off x="7717" y="7220"/>
                <a:ext cx="260" cy="12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92" name="Line 40"/>
              <p:cNvSpPr>
                <a:spLocks noChangeShapeType="1"/>
              </p:cNvSpPr>
              <p:nvPr/>
            </p:nvSpPr>
            <p:spPr bwMode="auto">
              <a:xfrm>
                <a:off x="7737" y="7700"/>
                <a:ext cx="340" cy="24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93" name="Line 41"/>
              <p:cNvSpPr>
                <a:spLocks noChangeShapeType="1"/>
              </p:cNvSpPr>
              <p:nvPr/>
            </p:nvSpPr>
            <p:spPr bwMode="auto">
              <a:xfrm>
                <a:off x="7717" y="7400"/>
                <a:ext cx="360" cy="52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94" name="Line 42"/>
              <p:cNvSpPr>
                <a:spLocks noChangeShapeType="1"/>
              </p:cNvSpPr>
              <p:nvPr/>
            </p:nvSpPr>
            <p:spPr bwMode="auto">
              <a:xfrm flipV="1">
                <a:off x="7757" y="7320"/>
                <a:ext cx="260" cy="28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95" name="Line 43"/>
              <p:cNvSpPr>
                <a:spLocks noChangeShapeType="1"/>
              </p:cNvSpPr>
              <p:nvPr/>
            </p:nvSpPr>
            <p:spPr bwMode="auto">
              <a:xfrm flipV="1">
                <a:off x="7757" y="7700"/>
                <a:ext cx="260" cy="24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96" name="Line 44"/>
              <p:cNvSpPr>
                <a:spLocks noChangeShapeType="1"/>
              </p:cNvSpPr>
              <p:nvPr/>
            </p:nvSpPr>
            <p:spPr bwMode="auto">
              <a:xfrm>
                <a:off x="8137" y="7220"/>
                <a:ext cx="280" cy="14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97" name="Line 45"/>
              <p:cNvSpPr>
                <a:spLocks noChangeShapeType="1"/>
              </p:cNvSpPr>
              <p:nvPr/>
            </p:nvSpPr>
            <p:spPr bwMode="auto">
              <a:xfrm>
                <a:off x="8157" y="7260"/>
                <a:ext cx="340" cy="5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98" name="Line 46"/>
              <p:cNvSpPr>
                <a:spLocks noChangeShapeType="1"/>
              </p:cNvSpPr>
              <p:nvPr/>
            </p:nvSpPr>
            <p:spPr bwMode="auto">
              <a:xfrm flipV="1">
                <a:off x="8177" y="7500"/>
                <a:ext cx="240" cy="14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99" name="Line 47"/>
              <p:cNvSpPr>
                <a:spLocks noChangeShapeType="1"/>
              </p:cNvSpPr>
              <p:nvPr/>
            </p:nvSpPr>
            <p:spPr bwMode="auto">
              <a:xfrm flipV="1">
                <a:off x="8177" y="7540"/>
                <a:ext cx="280" cy="48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100" name="Line 48"/>
              <p:cNvSpPr>
                <a:spLocks noChangeShapeType="1"/>
              </p:cNvSpPr>
              <p:nvPr/>
            </p:nvSpPr>
            <p:spPr bwMode="auto">
              <a:xfrm flipV="1">
                <a:off x="8197" y="7940"/>
                <a:ext cx="260" cy="12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grpSp>
        <p:grpSp>
          <p:nvGrpSpPr>
            <p:cNvPr id="35" name="Group 49"/>
            <p:cNvGrpSpPr>
              <a:grpSpLocks/>
            </p:cNvGrpSpPr>
            <p:nvPr/>
          </p:nvGrpSpPr>
          <p:grpSpPr bwMode="auto">
            <a:xfrm>
              <a:off x="4687" y="3307"/>
              <a:ext cx="324" cy="241"/>
              <a:chOff x="7497" y="6660"/>
              <a:chExt cx="1700" cy="1020"/>
            </a:xfrm>
          </p:grpSpPr>
          <p:sp>
            <p:nvSpPr>
              <p:cNvPr id="45" name="Rectangle 50"/>
              <p:cNvSpPr>
                <a:spLocks noChangeArrowheads="1"/>
              </p:cNvSpPr>
              <p:nvPr/>
            </p:nvSpPr>
            <p:spPr bwMode="auto">
              <a:xfrm>
                <a:off x="7497" y="6660"/>
                <a:ext cx="1700" cy="1020"/>
              </a:xfrm>
              <a:prstGeom prst="rect">
                <a:avLst/>
              </a:prstGeom>
              <a:solidFill>
                <a:srgbClr val="FFFF99"/>
              </a:solidFill>
              <a:ln w="9525">
                <a:solidFill>
                  <a:srgbClr val="FFCC00"/>
                </a:solidFill>
                <a:miter lim="800000"/>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46" name="Line 51"/>
              <p:cNvSpPr>
                <a:spLocks noChangeShapeType="1"/>
              </p:cNvSpPr>
              <p:nvPr/>
            </p:nvSpPr>
            <p:spPr bwMode="auto">
              <a:xfrm>
                <a:off x="8008" y="7487"/>
                <a:ext cx="294" cy="3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47" name="Line 52"/>
              <p:cNvSpPr>
                <a:spLocks noChangeShapeType="1"/>
              </p:cNvSpPr>
              <p:nvPr/>
            </p:nvSpPr>
            <p:spPr bwMode="auto">
              <a:xfrm>
                <a:off x="7991" y="7153"/>
                <a:ext cx="25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48" name="Line 53"/>
              <p:cNvSpPr>
                <a:spLocks noChangeShapeType="1"/>
              </p:cNvSpPr>
              <p:nvPr/>
            </p:nvSpPr>
            <p:spPr bwMode="auto">
              <a:xfrm>
                <a:off x="7991" y="6959"/>
                <a:ext cx="658" cy="42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49" name="Oval 54"/>
              <p:cNvSpPr>
                <a:spLocks noChangeArrowheads="1"/>
              </p:cNvSpPr>
              <p:nvPr/>
            </p:nvSpPr>
            <p:spPr bwMode="auto">
              <a:xfrm>
                <a:off x="7844" y="6853"/>
                <a:ext cx="156" cy="151"/>
              </a:xfrm>
              <a:prstGeom prst="ellipse">
                <a:avLst/>
              </a:prstGeom>
              <a:solidFill>
                <a:srgbClr val="339966"/>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50" name="Oval 55"/>
              <p:cNvSpPr>
                <a:spLocks noChangeArrowheads="1"/>
              </p:cNvSpPr>
              <p:nvPr/>
            </p:nvSpPr>
            <p:spPr bwMode="auto">
              <a:xfrm>
                <a:off x="7863" y="7091"/>
                <a:ext cx="155" cy="149"/>
              </a:xfrm>
              <a:prstGeom prst="ellipse">
                <a:avLst/>
              </a:prstGeom>
              <a:solidFill>
                <a:srgbClr val="339966"/>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51" name="Oval 56"/>
              <p:cNvSpPr>
                <a:spLocks noChangeArrowheads="1"/>
              </p:cNvSpPr>
              <p:nvPr/>
            </p:nvSpPr>
            <p:spPr bwMode="auto">
              <a:xfrm>
                <a:off x="8228" y="6730"/>
                <a:ext cx="156" cy="150"/>
              </a:xfrm>
              <a:prstGeom prst="ellipse">
                <a:avLst/>
              </a:prstGeom>
              <a:solidFill>
                <a:srgbClr val="666699"/>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52" name="Oval 57"/>
              <p:cNvSpPr>
                <a:spLocks noChangeArrowheads="1"/>
              </p:cNvSpPr>
              <p:nvPr/>
            </p:nvSpPr>
            <p:spPr bwMode="auto">
              <a:xfrm>
                <a:off x="8247" y="7087"/>
                <a:ext cx="155" cy="149"/>
              </a:xfrm>
              <a:prstGeom prst="ellipse">
                <a:avLst/>
              </a:prstGeom>
              <a:solidFill>
                <a:srgbClr val="666699"/>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53" name="Oval 58"/>
              <p:cNvSpPr>
                <a:spLocks noChangeArrowheads="1"/>
              </p:cNvSpPr>
              <p:nvPr/>
            </p:nvSpPr>
            <p:spPr bwMode="auto">
              <a:xfrm>
                <a:off x="8265" y="7434"/>
                <a:ext cx="155" cy="149"/>
              </a:xfrm>
              <a:prstGeom prst="ellipse">
                <a:avLst/>
              </a:prstGeom>
              <a:solidFill>
                <a:srgbClr val="666699"/>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54" name="Oval 59"/>
              <p:cNvSpPr>
                <a:spLocks noChangeArrowheads="1"/>
              </p:cNvSpPr>
              <p:nvPr/>
            </p:nvSpPr>
            <p:spPr bwMode="auto">
              <a:xfrm>
                <a:off x="8612" y="6906"/>
                <a:ext cx="156" cy="150"/>
              </a:xfrm>
              <a:prstGeom prst="ellipse">
                <a:avLst/>
              </a:prstGeom>
              <a:solidFill>
                <a:srgbClr val="0000FF"/>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55" name="Oval 60"/>
              <p:cNvSpPr>
                <a:spLocks noChangeArrowheads="1"/>
              </p:cNvSpPr>
              <p:nvPr/>
            </p:nvSpPr>
            <p:spPr bwMode="auto">
              <a:xfrm>
                <a:off x="8635" y="7328"/>
                <a:ext cx="155" cy="149"/>
              </a:xfrm>
              <a:prstGeom prst="ellipse">
                <a:avLst/>
              </a:prstGeom>
              <a:solidFill>
                <a:srgbClr val="0000FF"/>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56" name="Oval 61"/>
              <p:cNvSpPr>
                <a:spLocks noChangeArrowheads="1"/>
              </p:cNvSpPr>
              <p:nvPr/>
            </p:nvSpPr>
            <p:spPr bwMode="auto">
              <a:xfrm>
                <a:off x="7871" y="7408"/>
                <a:ext cx="157" cy="149"/>
              </a:xfrm>
              <a:prstGeom prst="ellipse">
                <a:avLst/>
              </a:prstGeom>
              <a:solidFill>
                <a:srgbClr val="339966"/>
              </a:solidFill>
              <a:ln w="9525">
                <a:solidFill>
                  <a:srgbClr val="000000"/>
                </a:solidFill>
                <a:round/>
                <a:headEnd/>
                <a:tailEnd/>
              </a:ln>
              <a:effectLst/>
              <a:extLs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57" name="Line 62"/>
              <p:cNvSpPr>
                <a:spLocks noChangeShapeType="1"/>
              </p:cNvSpPr>
              <p:nvPr/>
            </p:nvSpPr>
            <p:spPr bwMode="auto">
              <a:xfrm>
                <a:off x="7991" y="6977"/>
                <a:ext cx="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58" name="Line 63"/>
              <p:cNvSpPr>
                <a:spLocks noChangeShapeType="1"/>
              </p:cNvSpPr>
              <p:nvPr/>
            </p:nvSpPr>
            <p:spPr bwMode="auto">
              <a:xfrm>
                <a:off x="7534" y="6924"/>
                <a:ext cx="329" cy="0"/>
              </a:xfrm>
              <a:prstGeom prst="line">
                <a:avLst/>
              </a:prstGeom>
              <a:noFill/>
              <a:ln w="9525">
                <a:solidFill>
                  <a:srgbClr val="000000"/>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59" name="Line 64"/>
              <p:cNvSpPr>
                <a:spLocks noChangeShapeType="1"/>
              </p:cNvSpPr>
              <p:nvPr/>
            </p:nvSpPr>
            <p:spPr bwMode="auto">
              <a:xfrm>
                <a:off x="7548" y="7161"/>
                <a:ext cx="329" cy="0"/>
              </a:xfrm>
              <a:prstGeom prst="line">
                <a:avLst/>
              </a:prstGeom>
              <a:noFill/>
              <a:ln w="9525">
                <a:solidFill>
                  <a:srgbClr val="000000"/>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60" name="Line 65"/>
              <p:cNvSpPr>
                <a:spLocks noChangeShapeType="1"/>
              </p:cNvSpPr>
              <p:nvPr/>
            </p:nvSpPr>
            <p:spPr bwMode="auto">
              <a:xfrm>
                <a:off x="7542" y="7456"/>
                <a:ext cx="329" cy="0"/>
              </a:xfrm>
              <a:prstGeom prst="line">
                <a:avLst/>
              </a:prstGeom>
              <a:noFill/>
              <a:ln w="9525">
                <a:solidFill>
                  <a:srgbClr val="000000"/>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61" name="Line 66"/>
              <p:cNvSpPr>
                <a:spLocks noChangeShapeType="1"/>
              </p:cNvSpPr>
              <p:nvPr/>
            </p:nvSpPr>
            <p:spPr bwMode="auto">
              <a:xfrm>
                <a:off x="8790" y="6985"/>
                <a:ext cx="329" cy="0"/>
              </a:xfrm>
              <a:prstGeom prst="line">
                <a:avLst/>
              </a:prstGeom>
              <a:noFill/>
              <a:ln w="9525">
                <a:solidFill>
                  <a:srgbClr val="000000"/>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62" name="Line 67"/>
              <p:cNvSpPr>
                <a:spLocks noChangeShapeType="1"/>
              </p:cNvSpPr>
              <p:nvPr/>
            </p:nvSpPr>
            <p:spPr bwMode="auto">
              <a:xfrm>
                <a:off x="8813" y="7398"/>
                <a:ext cx="329" cy="0"/>
              </a:xfrm>
              <a:prstGeom prst="line">
                <a:avLst/>
              </a:prstGeom>
              <a:noFill/>
              <a:ln w="9525">
                <a:solidFill>
                  <a:srgbClr val="000000"/>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63" name="Line 68"/>
              <p:cNvSpPr>
                <a:spLocks noChangeShapeType="1"/>
              </p:cNvSpPr>
              <p:nvPr/>
            </p:nvSpPr>
            <p:spPr bwMode="auto">
              <a:xfrm flipV="1">
                <a:off x="7991" y="6801"/>
                <a:ext cx="237" cy="10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64" name="Line 69"/>
              <p:cNvSpPr>
                <a:spLocks noChangeShapeType="1"/>
              </p:cNvSpPr>
              <p:nvPr/>
            </p:nvSpPr>
            <p:spPr bwMode="auto">
              <a:xfrm>
                <a:off x="8008" y="7222"/>
                <a:ext cx="312" cy="21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65" name="Line 70"/>
              <p:cNvSpPr>
                <a:spLocks noChangeShapeType="1"/>
              </p:cNvSpPr>
              <p:nvPr/>
            </p:nvSpPr>
            <p:spPr bwMode="auto">
              <a:xfrm>
                <a:off x="7991" y="6959"/>
                <a:ext cx="329" cy="45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66" name="Line 71"/>
              <p:cNvSpPr>
                <a:spLocks noChangeShapeType="1"/>
              </p:cNvSpPr>
              <p:nvPr/>
            </p:nvSpPr>
            <p:spPr bwMode="auto">
              <a:xfrm flipV="1">
                <a:off x="8028" y="6888"/>
                <a:ext cx="237" cy="24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67" name="Line 72"/>
              <p:cNvSpPr>
                <a:spLocks noChangeShapeType="1"/>
              </p:cNvSpPr>
              <p:nvPr/>
            </p:nvSpPr>
            <p:spPr bwMode="auto">
              <a:xfrm flipV="1">
                <a:off x="8028" y="7222"/>
                <a:ext cx="237" cy="21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68" name="Line 73"/>
              <p:cNvSpPr>
                <a:spLocks noChangeShapeType="1"/>
              </p:cNvSpPr>
              <p:nvPr/>
            </p:nvSpPr>
            <p:spPr bwMode="auto">
              <a:xfrm>
                <a:off x="8374" y="6801"/>
                <a:ext cx="257" cy="12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69" name="Line 74"/>
              <p:cNvSpPr>
                <a:spLocks noChangeShapeType="1"/>
              </p:cNvSpPr>
              <p:nvPr/>
            </p:nvSpPr>
            <p:spPr bwMode="auto">
              <a:xfrm>
                <a:off x="8392" y="6836"/>
                <a:ext cx="311" cy="44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70" name="Line 75"/>
              <p:cNvSpPr>
                <a:spLocks noChangeShapeType="1"/>
              </p:cNvSpPr>
              <p:nvPr/>
            </p:nvSpPr>
            <p:spPr bwMode="auto">
              <a:xfrm flipV="1">
                <a:off x="8411" y="7047"/>
                <a:ext cx="220" cy="12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71" name="Line 76"/>
              <p:cNvSpPr>
                <a:spLocks noChangeShapeType="1"/>
              </p:cNvSpPr>
              <p:nvPr/>
            </p:nvSpPr>
            <p:spPr bwMode="auto">
              <a:xfrm flipV="1">
                <a:off x="8411" y="7081"/>
                <a:ext cx="255" cy="42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72" name="Line 77"/>
              <p:cNvSpPr>
                <a:spLocks noChangeShapeType="1"/>
              </p:cNvSpPr>
              <p:nvPr/>
            </p:nvSpPr>
            <p:spPr bwMode="auto">
              <a:xfrm flipV="1">
                <a:off x="8429" y="7434"/>
                <a:ext cx="237" cy="10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grpSp>
        <p:sp>
          <p:nvSpPr>
            <p:cNvPr id="36" name="Line 78"/>
            <p:cNvSpPr>
              <a:spLocks noChangeShapeType="1"/>
            </p:cNvSpPr>
            <p:nvPr/>
          </p:nvSpPr>
          <p:spPr bwMode="auto">
            <a:xfrm>
              <a:off x="4574" y="3123"/>
              <a:ext cx="0" cy="298"/>
            </a:xfrm>
            <a:prstGeom prst="line">
              <a:avLst/>
            </a:prstGeom>
            <a:noFill/>
            <a:ln w="9525">
              <a:solidFill>
                <a:srgbClr val="000000"/>
              </a:solidFill>
              <a:round/>
              <a:headEnd/>
              <a:tailEnd/>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37" name="Line 79"/>
            <p:cNvSpPr>
              <a:spLocks noChangeShapeType="1"/>
            </p:cNvSpPr>
            <p:nvPr/>
          </p:nvSpPr>
          <p:spPr bwMode="auto">
            <a:xfrm>
              <a:off x="4575" y="3421"/>
              <a:ext cx="110" cy="0"/>
            </a:xfrm>
            <a:prstGeom prst="line">
              <a:avLst/>
            </a:prstGeom>
            <a:noFill/>
            <a:ln w="9525">
              <a:solidFill>
                <a:srgbClr val="000000"/>
              </a:solidFill>
              <a:round/>
              <a:headEnd/>
              <a:tailEnd type="arrow" w="sm" len="sm"/>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38" name="Line 80"/>
            <p:cNvSpPr>
              <a:spLocks noChangeShapeType="1"/>
            </p:cNvSpPr>
            <p:nvPr/>
          </p:nvSpPr>
          <p:spPr bwMode="auto">
            <a:xfrm>
              <a:off x="5126" y="3453"/>
              <a:ext cx="0" cy="225"/>
            </a:xfrm>
            <a:prstGeom prst="line">
              <a:avLst/>
            </a:prstGeom>
            <a:noFill/>
            <a:ln w="9525">
              <a:solidFill>
                <a:srgbClr val="000000"/>
              </a:solidFill>
              <a:round/>
              <a:headEnd/>
              <a:tailEnd/>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39" name="Line 81"/>
            <p:cNvSpPr>
              <a:spLocks noChangeShapeType="1"/>
            </p:cNvSpPr>
            <p:nvPr/>
          </p:nvSpPr>
          <p:spPr bwMode="auto">
            <a:xfrm flipH="1">
              <a:off x="4741" y="3678"/>
              <a:ext cx="385" cy="0"/>
            </a:xfrm>
            <a:prstGeom prst="line">
              <a:avLst/>
            </a:prstGeom>
            <a:noFill/>
            <a:ln w="9525">
              <a:solidFill>
                <a:srgbClr val="000000"/>
              </a:solidFill>
              <a:round/>
              <a:headEnd/>
              <a:tailEnd/>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40" name="Line 82"/>
            <p:cNvSpPr>
              <a:spLocks noChangeShapeType="1"/>
            </p:cNvSpPr>
            <p:nvPr/>
          </p:nvSpPr>
          <p:spPr bwMode="auto">
            <a:xfrm>
              <a:off x="5045" y="3434"/>
              <a:ext cx="0" cy="300"/>
            </a:xfrm>
            <a:prstGeom prst="line">
              <a:avLst/>
            </a:prstGeom>
            <a:noFill/>
            <a:ln w="9525">
              <a:solidFill>
                <a:srgbClr val="000000"/>
              </a:solidFill>
              <a:round/>
              <a:headEnd/>
              <a:tailEnd/>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41" name="Line 83"/>
            <p:cNvSpPr>
              <a:spLocks noChangeShapeType="1"/>
            </p:cNvSpPr>
            <p:nvPr/>
          </p:nvSpPr>
          <p:spPr bwMode="auto">
            <a:xfrm flipH="1">
              <a:off x="4204" y="3729"/>
              <a:ext cx="842" cy="0"/>
            </a:xfrm>
            <a:prstGeom prst="line">
              <a:avLst/>
            </a:prstGeom>
            <a:noFill/>
            <a:ln w="9525">
              <a:solidFill>
                <a:srgbClr val="000000"/>
              </a:solidFill>
              <a:round/>
              <a:headEnd/>
              <a:tailEnd type="arrow" w="sm" len="med"/>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42" name="Line 84"/>
            <p:cNvSpPr>
              <a:spLocks noChangeShapeType="1"/>
            </p:cNvSpPr>
            <p:nvPr/>
          </p:nvSpPr>
          <p:spPr bwMode="auto">
            <a:xfrm flipV="1">
              <a:off x="4186" y="3320"/>
              <a:ext cx="0" cy="412"/>
            </a:xfrm>
            <a:prstGeom prst="line">
              <a:avLst/>
            </a:prstGeom>
            <a:noFill/>
            <a:ln w="9525">
              <a:solidFill>
                <a:srgbClr val="000000"/>
              </a:solidFill>
              <a:round/>
              <a:headEnd/>
              <a:tailEnd/>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43" name="Line 85"/>
            <p:cNvSpPr>
              <a:spLocks noChangeShapeType="1"/>
            </p:cNvSpPr>
            <p:nvPr/>
          </p:nvSpPr>
          <p:spPr bwMode="auto">
            <a:xfrm>
              <a:off x="3973" y="3740"/>
              <a:ext cx="193" cy="0"/>
            </a:xfrm>
            <a:prstGeom prst="line">
              <a:avLst/>
            </a:prstGeom>
            <a:noFill/>
            <a:ln w="9525">
              <a:solidFill>
                <a:srgbClr val="000000"/>
              </a:solidFill>
              <a:round/>
              <a:headEnd/>
              <a:tailEnd type="arrow" w="sm" len="med"/>
            </a:ln>
            <a:effectLst>
              <a:outerShdw dist="107763" dir="18900000" algn="ctr" rotWithShape="0">
                <a:srgbClr val="808080"/>
              </a:outerShdw>
            </a:effectLst>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sp>
          <p:nvSpPr>
            <p:cNvPr id="44" name="Oval 86"/>
            <p:cNvSpPr>
              <a:spLocks noChangeArrowheads="1"/>
            </p:cNvSpPr>
            <p:nvPr/>
          </p:nvSpPr>
          <p:spPr bwMode="auto">
            <a:xfrm>
              <a:off x="4164" y="3706"/>
              <a:ext cx="50" cy="58"/>
            </a:xfrm>
            <a:prstGeom prst="ellipse">
              <a:avLst/>
            </a:prstGeom>
            <a:solidFill>
              <a:srgbClr val="FFFFFF"/>
            </a:solidFill>
            <a:ln w="12700">
              <a:solidFill>
                <a:srgbClr val="000000"/>
              </a:solidFill>
              <a:round/>
              <a:headEnd/>
              <a:tailEnd/>
            </a:ln>
            <a:effectLst>
              <a:outerShdw dist="107763" dir="18900000" algn="ctr" rotWithShape="0">
                <a:srgbClr val="808080"/>
              </a:outerShdw>
            </a:effectLst>
          </p:spPr>
          <p:txBody>
            <a:bodyPr/>
            <a:lstStyle>
              <a:defPPr>
                <a:defRPr lang="zh-CN"/>
              </a:defPPr>
              <a:lvl1pPr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b="1" kern="1200">
                  <a:solidFill>
                    <a:srgbClr val="CC3300"/>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b="1" kern="1200">
                  <a:solidFill>
                    <a:srgbClr val="CC3300"/>
                  </a:solidFill>
                  <a:latin typeface="Arial" panose="020B0604020202020204" pitchFamily="34" charset="0"/>
                  <a:ea typeface="宋体" panose="02010600030101010101" pitchFamily="2" charset="-122"/>
                  <a:cs typeface="+mn-cs"/>
                </a:defRPr>
              </a:lvl9p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2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1279" grpId="0" animBg="1"/>
      <p:bldP spid="11280" grpId="0" animBg="1"/>
      <p:bldP spid="11281" grpId="0" animBg="1"/>
      <p:bldP spid="11282" grpId="0" animBg="1"/>
      <p:bldP spid="1128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神经网络控制</a:t>
            </a:r>
            <a:br>
              <a:rPr lang="zh-CN" altLang="en-US" dirty="0"/>
            </a:br>
            <a:endParaRPr lang="zh-CN" altLang="en-US" dirty="0"/>
          </a:p>
        </p:txBody>
      </p:sp>
      <p:sp>
        <p:nvSpPr>
          <p:cNvPr id="12291" name="文本占位符 2"/>
          <p:cNvSpPr>
            <a:spLocks noGrp="1"/>
          </p:cNvSpPr>
          <p:nvPr>
            <p:ph type="body" sz="quarter" idx="13"/>
          </p:nvPr>
        </p:nvSpPr>
        <p:spPr>
          <a:xfrm>
            <a:off x="107950" y="50800"/>
            <a:ext cx="2303463" cy="433388"/>
          </a:xfrm>
        </p:spPr>
        <p:txBody>
          <a:bodyPr/>
          <a:lstStyle/>
          <a:p>
            <a:r>
              <a:rPr lang="zh-CN" altLang="en-US"/>
              <a:t>神经网络控制概述</a:t>
            </a:r>
          </a:p>
        </p:txBody>
      </p:sp>
      <p:sp>
        <p:nvSpPr>
          <p:cNvPr id="12292" name="文本占位符 3"/>
          <p:cNvSpPr>
            <a:spLocks noGrp="1"/>
          </p:cNvSpPr>
          <p:nvPr>
            <p:ph type="body" sz="quarter" idx="14"/>
          </p:nvPr>
        </p:nvSpPr>
        <p:spPr>
          <a:xfrm>
            <a:off x="5940152" y="50800"/>
            <a:ext cx="3024461" cy="433388"/>
          </a:xfrm>
        </p:spPr>
        <p:txBody>
          <a:bodyPr/>
          <a:lstStyle/>
          <a:p>
            <a:r>
              <a:rPr lang="zh-CN" altLang="en-US" dirty="0"/>
              <a:t>神经网络在控制中的应用</a:t>
            </a:r>
          </a:p>
        </p:txBody>
      </p:sp>
      <p:sp>
        <p:nvSpPr>
          <p:cNvPr id="12293"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D67C8ED7-744B-44FF-BC2F-C045A8830BD6}" type="slidenum">
              <a:rPr lang="zh-CN" altLang="en-US" sz="1200">
                <a:solidFill>
                  <a:srgbClr val="898989"/>
                </a:solidFill>
              </a:rPr>
              <a:pPr algn="r"/>
              <a:t>42</a:t>
            </a:fld>
            <a:endParaRPr lang="en-US" altLang="zh-CN" sz="1200">
              <a:solidFill>
                <a:srgbClr val="898989"/>
              </a:solidFill>
            </a:endParaRPr>
          </a:p>
        </p:txBody>
      </p:sp>
      <p:sp>
        <p:nvSpPr>
          <p:cNvPr id="12294" name="Text Box 2"/>
          <p:cNvSpPr txBox="1">
            <a:spLocks noChangeArrowheads="1"/>
          </p:cNvSpPr>
          <p:nvPr/>
        </p:nvSpPr>
        <p:spPr bwMode="auto">
          <a:xfrm>
            <a:off x="758825" y="1636858"/>
            <a:ext cx="7927975" cy="4782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30000"/>
              </a:lnSpc>
              <a:spcBef>
                <a:spcPct val="50000"/>
              </a:spcBef>
              <a:buFontTx/>
              <a:buNone/>
            </a:pPr>
            <a:r>
              <a:rPr lang="en-US" altLang="zh-CN" sz="2400" dirty="0">
                <a:latin typeface="Times New Roman" panose="02020603050405020304" pitchFamily="18" charset="0"/>
                <a:cs typeface="Times New Roman" panose="02020603050405020304" pitchFamily="18" charset="0"/>
              </a:rPr>
              <a:t>(1) </a:t>
            </a:r>
            <a:r>
              <a:rPr lang="zh-CN" altLang="en-US" sz="2400" dirty="0">
                <a:latin typeface="Times New Roman" panose="02020603050405020304" pitchFamily="18" charset="0"/>
                <a:cs typeface="Times New Roman" panose="02020603050405020304" pitchFamily="18" charset="0"/>
              </a:rPr>
              <a:t>神经网络用于辨识系统：可在已知常规模型结构的情况下，估计模型的参数；或利用神经网络的线性、非线性特性，建立线性、非线性系统的静态、动态、逆动态及预测模型；</a:t>
            </a:r>
          </a:p>
          <a:p>
            <a:pPr algn="just" eaLnBrk="1" hangingPunct="1">
              <a:lnSpc>
                <a:spcPct val="130000"/>
              </a:lnSpc>
              <a:spcBef>
                <a:spcPct val="50000"/>
              </a:spcBef>
              <a:buFontTx/>
              <a:buNone/>
            </a:pPr>
            <a:r>
              <a:rPr lang="en-US" altLang="zh-CN" sz="2400" dirty="0">
                <a:latin typeface="Times New Roman" panose="02020603050405020304" pitchFamily="18" charset="0"/>
                <a:cs typeface="Times New Roman" panose="02020603050405020304" pitchFamily="18" charset="0"/>
              </a:rPr>
              <a:t>(2) </a:t>
            </a:r>
            <a:r>
              <a:rPr lang="zh-CN" altLang="en-US" sz="2400" dirty="0">
                <a:latin typeface="Times New Roman" panose="02020603050405020304" pitchFamily="18" charset="0"/>
                <a:cs typeface="Times New Roman" panose="02020603050405020304" pitchFamily="18" charset="0"/>
              </a:rPr>
              <a:t>神经网络用作控制器：神经网络作为控制器，可实现对不确定系统或未知系统进行有效的控制，使控制系统达到所要求的动态、静态特性；</a:t>
            </a:r>
          </a:p>
          <a:p>
            <a:pPr algn="just" eaLnBrk="1" hangingPunct="1">
              <a:lnSpc>
                <a:spcPct val="130000"/>
              </a:lnSpc>
              <a:spcBef>
                <a:spcPct val="50000"/>
              </a:spcBef>
              <a:buFontTx/>
              <a:buNone/>
            </a:pPr>
            <a:r>
              <a:rPr lang="en-US" altLang="zh-CN" sz="2400" dirty="0">
                <a:latin typeface="Times New Roman" panose="02020603050405020304" pitchFamily="18" charset="0"/>
                <a:cs typeface="Times New Roman" panose="02020603050405020304" pitchFamily="18" charset="0"/>
              </a:rPr>
              <a:t>(3) </a:t>
            </a:r>
            <a:r>
              <a:rPr lang="zh-CN" altLang="en-US" sz="2400" dirty="0">
                <a:latin typeface="Times New Roman" panose="02020603050405020304" pitchFamily="18" charset="0"/>
                <a:cs typeface="Times New Roman" panose="02020603050405020304" pitchFamily="18" charset="0"/>
              </a:rPr>
              <a:t>神经网络与其他算法相结合：神经网络与专家系统、模糊逻辑、遗传算法等相结合可构成新型控制器；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4">
                                            <p:txEl>
                                              <p:pRg st="0" end="0"/>
                                            </p:txEl>
                                          </p:spTgt>
                                        </p:tgtEl>
                                        <p:attrNameLst>
                                          <p:attrName>style.visibility</p:attrName>
                                        </p:attrNameLst>
                                      </p:cBhvr>
                                      <p:to>
                                        <p:strVal val="visible"/>
                                      </p:to>
                                    </p:set>
                                    <p:anim calcmode="lin" valueType="num">
                                      <p:cBhvr additive="base">
                                        <p:cTn id="7" dur="500" fill="hold"/>
                                        <p:tgtEl>
                                          <p:spTgt spid="122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294">
                                            <p:txEl>
                                              <p:pRg st="1" end="1"/>
                                            </p:txEl>
                                          </p:spTgt>
                                        </p:tgtEl>
                                        <p:attrNameLst>
                                          <p:attrName>style.visibility</p:attrName>
                                        </p:attrNameLst>
                                      </p:cBhvr>
                                      <p:to>
                                        <p:strVal val="visible"/>
                                      </p:to>
                                    </p:set>
                                    <p:anim calcmode="lin" valueType="num">
                                      <p:cBhvr additive="base">
                                        <p:cTn id="13" dur="500" fill="hold"/>
                                        <p:tgtEl>
                                          <p:spTgt spid="1229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29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294">
                                            <p:txEl>
                                              <p:pRg st="2" end="2"/>
                                            </p:txEl>
                                          </p:spTgt>
                                        </p:tgtEl>
                                        <p:attrNameLst>
                                          <p:attrName>style.visibility</p:attrName>
                                        </p:attrNameLst>
                                      </p:cBhvr>
                                      <p:to>
                                        <p:strVal val="visible"/>
                                      </p:to>
                                    </p:set>
                                    <p:anim calcmode="lin" valueType="num">
                                      <p:cBhvr additive="base">
                                        <p:cTn id="19" dur="500" fill="hold"/>
                                        <p:tgtEl>
                                          <p:spTgt spid="1229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29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神经网络控制</a:t>
            </a:r>
            <a:br>
              <a:rPr lang="zh-CN" altLang="en-US" dirty="0"/>
            </a:br>
            <a:endParaRPr lang="zh-CN" altLang="en-US" dirty="0"/>
          </a:p>
        </p:txBody>
      </p:sp>
      <p:sp>
        <p:nvSpPr>
          <p:cNvPr id="13315" name="文本占位符 2"/>
          <p:cNvSpPr>
            <a:spLocks noGrp="1"/>
          </p:cNvSpPr>
          <p:nvPr>
            <p:ph type="body" sz="quarter" idx="13"/>
          </p:nvPr>
        </p:nvSpPr>
        <p:spPr>
          <a:xfrm>
            <a:off x="107950" y="50800"/>
            <a:ext cx="2303463" cy="433388"/>
          </a:xfrm>
        </p:spPr>
        <p:txBody>
          <a:bodyPr/>
          <a:lstStyle/>
          <a:p>
            <a:r>
              <a:rPr lang="zh-CN" altLang="en-US"/>
              <a:t>神经网络控制概述</a:t>
            </a:r>
          </a:p>
        </p:txBody>
      </p:sp>
      <p:sp>
        <p:nvSpPr>
          <p:cNvPr id="13316" name="文本占位符 3"/>
          <p:cNvSpPr>
            <a:spLocks noGrp="1"/>
          </p:cNvSpPr>
          <p:nvPr>
            <p:ph type="body" sz="quarter" idx="14"/>
          </p:nvPr>
        </p:nvSpPr>
        <p:spPr>
          <a:xfrm>
            <a:off x="5940152" y="50800"/>
            <a:ext cx="3024461" cy="433388"/>
          </a:xfrm>
        </p:spPr>
        <p:txBody>
          <a:bodyPr/>
          <a:lstStyle/>
          <a:p>
            <a:r>
              <a:rPr lang="zh-CN" altLang="en-US" dirty="0"/>
              <a:t>神经网络在控制中的应用</a:t>
            </a:r>
          </a:p>
        </p:txBody>
      </p:sp>
      <p:sp>
        <p:nvSpPr>
          <p:cNvPr id="13317"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F5FCE147-0BFD-49DA-95E6-3BC8A06C21E8}" type="slidenum">
              <a:rPr lang="zh-CN" altLang="en-US" sz="1200">
                <a:solidFill>
                  <a:srgbClr val="898989"/>
                </a:solidFill>
              </a:rPr>
              <a:pPr algn="r"/>
              <a:t>43</a:t>
            </a:fld>
            <a:endParaRPr lang="en-US" altLang="zh-CN" sz="1200">
              <a:solidFill>
                <a:srgbClr val="898989"/>
              </a:solidFill>
            </a:endParaRPr>
          </a:p>
        </p:txBody>
      </p:sp>
      <p:sp>
        <p:nvSpPr>
          <p:cNvPr id="13318" name="Text Box 2"/>
          <p:cNvSpPr txBox="1">
            <a:spLocks noChangeArrowheads="1"/>
          </p:cNvSpPr>
          <p:nvPr/>
        </p:nvSpPr>
        <p:spPr bwMode="auto">
          <a:xfrm>
            <a:off x="758825" y="1774825"/>
            <a:ext cx="7927975"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30000"/>
              </a:lnSpc>
              <a:spcBef>
                <a:spcPct val="50000"/>
              </a:spcBef>
              <a:buFontTx/>
              <a:buNone/>
            </a:pPr>
            <a:r>
              <a:rPr lang="en-US" altLang="zh-CN" sz="2400" dirty="0">
                <a:latin typeface="隶书" panose="02010509060101010101" pitchFamily="49" charset="-122"/>
              </a:rPr>
              <a:t>(4) </a:t>
            </a:r>
            <a:r>
              <a:rPr lang="zh-CN" altLang="en-US" sz="2400" dirty="0">
                <a:latin typeface="隶书" panose="02010509060101010101" pitchFamily="49" charset="-122"/>
              </a:rPr>
              <a:t>优化计算：在常规控制系统的设计中，常遇到求解约束优化问题，神经网络为这类问题提供了有效的途径；</a:t>
            </a:r>
          </a:p>
          <a:p>
            <a:pPr algn="just" eaLnBrk="1" hangingPunct="1">
              <a:lnSpc>
                <a:spcPct val="130000"/>
              </a:lnSpc>
              <a:spcBef>
                <a:spcPct val="50000"/>
              </a:spcBef>
              <a:buFontTx/>
              <a:buNone/>
            </a:pPr>
            <a:r>
              <a:rPr lang="en-US" altLang="zh-CN" sz="2400" dirty="0">
                <a:latin typeface="隶书" panose="02010509060101010101" pitchFamily="49" charset="-122"/>
              </a:rPr>
              <a:t>(5) </a:t>
            </a:r>
            <a:r>
              <a:rPr lang="zh-CN" altLang="en-US" sz="2400" dirty="0">
                <a:latin typeface="隶书" panose="02010509060101010101" pitchFamily="49" charset="-122"/>
              </a:rPr>
              <a:t>控制系统的故障诊断：利用神经网络的逼近特性，可对控制系统的各种故障进行模式识别，从而实现控制系统的故障诊断。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8">
                                            <p:txEl>
                                              <p:pRg st="0" end="0"/>
                                            </p:txEl>
                                          </p:spTgt>
                                        </p:tgtEl>
                                        <p:attrNameLst>
                                          <p:attrName>style.visibility</p:attrName>
                                        </p:attrNameLst>
                                      </p:cBhvr>
                                      <p:to>
                                        <p:strVal val="visible"/>
                                      </p:to>
                                    </p:set>
                                    <p:anim calcmode="lin" valueType="num">
                                      <p:cBhvr additive="base">
                                        <p:cTn id="7" dur="500" fill="hold"/>
                                        <p:tgtEl>
                                          <p:spTgt spid="133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318">
                                            <p:txEl>
                                              <p:pRg st="1" end="1"/>
                                            </p:txEl>
                                          </p:spTgt>
                                        </p:tgtEl>
                                        <p:attrNameLst>
                                          <p:attrName>style.visibility</p:attrName>
                                        </p:attrNameLst>
                                      </p:cBhvr>
                                      <p:to>
                                        <p:strVal val="visible"/>
                                      </p:to>
                                    </p:set>
                                    <p:anim calcmode="lin" valueType="num">
                                      <p:cBhvr additive="base">
                                        <p:cTn id="13" dur="500" fill="hold"/>
                                        <p:tgtEl>
                                          <p:spTgt spid="1331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神经网络控制</a:t>
            </a:r>
            <a:br>
              <a:rPr lang="zh-CN" altLang="en-US" dirty="0"/>
            </a:br>
            <a:endParaRPr lang="zh-CN" altLang="en-US" dirty="0"/>
          </a:p>
        </p:txBody>
      </p:sp>
      <p:sp>
        <p:nvSpPr>
          <p:cNvPr id="14339" name="文本占位符 2"/>
          <p:cNvSpPr>
            <a:spLocks noGrp="1"/>
          </p:cNvSpPr>
          <p:nvPr>
            <p:ph type="body" sz="quarter" idx="13"/>
          </p:nvPr>
        </p:nvSpPr>
        <p:spPr>
          <a:xfrm>
            <a:off x="107950" y="50800"/>
            <a:ext cx="2303463" cy="433388"/>
          </a:xfrm>
        </p:spPr>
        <p:txBody>
          <a:bodyPr/>
          <a:lstStyle/>
          <a:p>
            <a:r>
              <a:rPr lang="zh-CN" altLang="en-US"/>
              <a:t>神经网络控制概述</a:t>
            </a:r>
          </a:p>
        </p:txBody>
      </p:sp>
      <p:sp>
        <p:nvSpPr>
          <p:cNvPr id="14340" name="文本占位符 3"/>
          <p:cNvSpPr>
            <a:spLocks noGrp="1"/>
          </p:cNvSpPr>
          <p:nvPr>
            <p:ph type="body" sz="quarter" idx="14"/>
          </p:nvPr>
        </p:nvSpPr>
        <p:spPr>
          <a:xfrm>
            <a:off x="7164388" y="50800"/>
            <a:ext cx="1800225" cy="433388"/>
          </a:xfrm>
        </p:spPr>
        <p:txBody>
          <a:bodyPr/>
          <a:lstStyle/>
          <a:p>
            <a:endParaRPr lang="zh-CN" altLang="en-US"/>
          </a:p>
        </p:txBody>
      </p:sp>
      <p:sp>
        <p:nvSpPr>
          <p:cNvPr id="1434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A14D8F52-30E5-40E5-8581-BB5A5AAAD94F}" type="slidenum">
              <a:rPr lang="zh-CN" altLang="en-US" sz="1200">
                <a:solidFill>
                  <a:srgbClr val="898989"/>
                </a:solidFill>
              </a:rPr>
              <a:pPr algn="r"/>
              <a:t>44</a:t>
            </a:fld>
            <a:endParaRPr lang="en-US" altLang="zh-CN" sz="1200">
              <a:solidFill>
                <a:srgbClr val="898989"/>
              </a:solidFill>
            </a:endParaRPr>
          </a:p>
        </p:txBody>
      </p:sp>
      <p:sp>
        <p:nvSpPr>
          <p:cNvPr id="7" name="内容占位符 2"/>
          <p:cNvSpPr txBox="1">
            <a:spLocks/>
          </p:cNvSpPr>
          <p:nvPr/>
        </p:nvSpPr>
        <p:spPr>
          <a:xfrm>
            <a:off x="547688" y="1484784"/>
            <a:ext cx="8416925" cy="4968552"/>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defRPr/>
            </a:pPr>
            <a:r>
              <a:rPr kumimoji="0" lang="en-US" altLang="zh-CN" sz="3000" dirty="0">
                <a:latin typeface="Times New Roman" panose="02020603050405020304" pitchFamily="18" charset="0"/>
                <a:ea typeface="隶书" panose="02010509060101010101" pitchFamily="49" charset="-122"/>
                <a:cs typeface="Times New Roman" panose="02020603050405020304" pitchFamily="18" charset="0"/>
              </a:rPr>
              <a:t>1985</a:t>
            </a:r>
            <a:r>
              <a:rPr kumimoji="0" lang="zh-CN" altLang="en-US" sz="3000" dirty="0">
                <a:latin typeface="Times New Roman" panose="02020603050405020304" pitchFamily="18" charset="0"/>
                <a:ea typeface="隶书" panose="02010509060101010101" pitchFamily="49" charset="-122"/>
                <a:cs typeface="Times New Roman" panose="02020603050405020304" pitchFamily="18" charset="0"/>
              </a:rPr>
              <a:t>年</a:t>
            </a:r>
            <a:r>
              <a:rPr kumimoji="0" lang="en-US" altLang="zh-CN" sz="3000" dirty="0" err="1">
                <a:latin typeface="Times New Roman" panose="02020603050405020304" pitchFamily="18" charset="0"/>
                <a:ea typeface="隶书" panose="02010509060101010101" pitchFamily="49" charset="-122"/>
                <a:cs typeface="Times New Roman" panose="02020603050405020304" pitchFamily="18" charset="0"/>
              </a:rPr>
              <a:t>Rumelhart</a:t>
            </a:r>
            <a:r>
              <a:rPr kumimoji="0" lang="zh-CN" altLang="en-US" sz="3000" dirty="0">
                <a:latin typeface="Times New Roman" panose="02020603050405020304" pitchFamily="18" charset="0"/>
                <a:ea typeface="隶书" panose="02010509060101010101" pitchFamily="49" charset="-122"/>
                <a:cs typeface="Times New Roman" panose="02020603050405020304" pitchFamily="18" charset="0"/>
              </a:rPr>
              <a:t>突破性研究为界，覆盖控制理论中的绝大多数控制问题</a:t>
            </a:r>
            <a:endParaRPr kumimoji="0" lang="en-US" altLang="zh-CN" sz="3000" dirty="0">
              <a:latin typeface="Times New Roman" panose="02020603050405020304" pitchFamily="18" charset="0"/>
              <a:ea typeface="隶书" panose="02010509060101010101" pitchFamily="49" charset="-122"/>
              <a:cs typeface="Times New Roman" panose="02020603050405020304" pitchFamily="18" charset="0"/>
            </a:endParaRPr>
          </a:p>
          <a:p>
            <a:pPr>
              <a:defRPr/>
            </a:pPr>
            <a:r>
              <a:rPr kumimoji="0" lang="zh-CN" altLang="en-US" sz="3000" dirty="0">
                <a:latin typeface="Times New Roman" panose="02020603050405020304" pitchFamily="18" charset="0"/>
                <a:ea typeface="隶书" panose="02010509060101010101" pitchFamily="49" charset="-122"/>
                <a:cs typeface="Times New Roman" panose="02020603050405020304" pitchFamily="18" charset="0"/>
              </a:rPr>
              <a:t>系统建模与辨识、</a:t>
            </a:r>
            <a:r>
              <a:rPr kumimoji="0" lang="en-US" altLang="zh-CN" sz="3000" dirty="0">
                <a:latin typeface="Times New Roman" panose="02020603050405020304" pitchFamily="18" charset="0"/>
                <a:ea typeface="隶书" panose="02010509060101010101" pitchFamily="49" charset="-122"/>
                <a:cs typeface="Times New Roman" panose="02020603050405020304" pitchFamily="18" charset="0"/>
              </a:rPr>
              <a:t>PID</a:t>
            </a:r>
            <a:r>
              <a:rPr kumimoji="0" lang="zh-CN" altLang="en-US" sz="3000" dirty="0">
                <a:latin typeface="Times New Roman" panose="02020603050405020304" pitchFamily="18" charset="0"/>
                <a:ea typeface="隶书" panose="02010509060101010101" pitchFamily="49" charset="-122"/>
                <a:cs typeface="Times New Roman" panose="02020603050405020304" pitchFamily="18" charset="0"/>
              </a:rPr>
              <a:t>参数整定、极点配置</a:t>
            </a:r>
            <a:endParaRPr kumimoji="0" lang="en-US" altLang="zh-CN" sz="3000" dirty="0">
              <a:latin typeface="Times New Roman" panose="02020603050405020304" pitchFamily="18" charset="0"/>
              <a:ea typeface="隶书" panose="02010509060101010101" pitchFamily="49" charset="-122"/>
              <a:cs typeface="Times New Roman" panose="02020603050405020304" pitchFamily="18" charset="0"/>
            </a:endParaRPr>
          </a:p>
          <a:p>
            <a:pPr>
              <a:defRPr/>
            </a:pPr>
            <a:r>
              <a:rPr kumimoji="0" lang="zh-CN" altLang="en-US" sz="3000" dirty="0">
                <a:latin typeface="Times New Roman" panose="02020603050405020304" pitchFamily="18" charset="0"/>
                <a:ea typeface="隶书" panose="02010509060101010101" pitchFamily="49" charset="-122"/>
                <a:cs typeface="Times New Roman" panose="02020603050405020304" pitchFamily="18" charset="0"/>
              </a:rPr>
              <a:t>预测控制、最优控制、自适应控制、滤波与预测、容错控制、内模控制</a:t>
            </a:r>
            <a:endParaRPr kumimoji="0" lang="en-US" altLang="zh-CN" sz="3000" dirty="0">
              <a:latin typeface="Times New Roman" panose="02020603050405020304" pitchFamily="18" charset="0"/>
              <a:ea typeface="隶书" panose="02010509060101010101" pitchFamily="49" charset="-122"/>
              <a:cs typeface="Times New Roman" panose="02020603050405020304" pitchFamily="18" charset="0"/>
            </a:endParaRPr>
          </a:p>
          <a:p>
            <a:pPr>
              <a:defRPr/>
            </a:pPr>
            <a:r>
              <a:rPr kumimoji="0" lang="zh-CN" altLang="en-US" sz="3000" dirty="0">
                <a:latin typeface="Times New Roman" panose="02020603050405020304" pitchFamily="18" charset="0"/>
                <a:ea typeface="隶书" panose="02010509060101010101" pitchFamily="49" charset="-122"/>
                <a:cs typeface="Times New Roman" panose="02020603050405020304" pitchFamily="18" charset="0"/>
              </a:rPr>
              <a:t>模糊控制、专家控制和学习控制等</a:t>
            </a:r>
            <a:endParaRPr kumimoji="0" lang="en-US" altLang="zh-CN" sz="3000" dirty="0">
              <a:latin typeface="Times New Roman" panose="02020603050405020304" pitchFamily="18" charset="0"/>
              <a:ea typeface="隶书" panose="02010509060101010101" pitchFamily="49" charset="-122"/>
              <a:cs typeface="Times New Roman" panose="02020603050405020304" pitchFamily="18" charset="0"/>
            </a:endParaRPr>
          </a:p>
          <a:p>
            <a:pPr>
              <a:defRPr/>
            </a:pPr>
            <a:r>
              <a:rPr kumimoji="0" lang="zh-CN" altLang="en-US" sz="3000" dirty="0">
                <a:latin typeface="Times New Roman" panose="02020603050405020304" pitchFamily="18" charset="0"/>
                <a:ea typeface="隶书" panose="02010509060101010101" pitchFamily="49" charset="-122"/>
                <a:cs typeface="Times New Roman" panose="02020603050405020304" pitchFamily="18" charset="0"/>
              </a:rPr>
              <a:t>与控制相关的问题如</a:t>
            </a:r>
            <a:r>
              <a:rPr kumimoji="0" lang="en-US" altLang="zh-CN" sz="3000" dirty="0">
                <a:latin typeface="Times New Roman" panose="02020603050405020304" pitchFamily="18" charset="0"/>
                <a:ea typeface="隶书" panose="02010509060101010101" pitchFamily="49" charset="-122"/>
                <a:cs typeface="Times New Roman" panose="02020603050405020304" pitchFamily="18" charset="0"/>
              </a:rPr>
              <a:t>A/D</a:t>
            </a:r>
            <a:r>
              <a:rPr kumimoji="0" lang="zh-CN" altLang="en-US" sz="3000" dirty="0">
                <a:latin typeface="Times New Roman" panose="02020603050405020304" pitchFamily="18" charset="0"/>
                <a:ea typeface="隶书" panose="02010509060101010101" pitchFamily="49" charset="-122"/>
                <a:cs typeface="Times New Roman" panose="02020603050405020304" pitchFamily="18" charset="0"/>
              </a:rPr>
              <a:t>，</a:t>
            </a:r>
            <a:r>
              <a:rPr kumimoji="0" lang="en-US" altLang="zh-CN" sz="3000" dirty="0">
                <a:latin typeface="Times New Roman" panose="02020603050405020304" pitchFamily="18" charset="0"/>
                <a:ea typeface="隶书" panose="02010509060101010101" pitchFamily="49" charset="-122"/>
                <a:cs typeface="Times New Roman" panose="02020603050405020304" pitchFamily="18" charset="0"/>
              </a:rPr>
              <a:t>D/A</a:t>
            </a:r>
            <a:r>
              <a:rPr kumimoji="0" lang="zh-CN" altLang="en-US" sz="3000" dirty="0">
                <a:latin typeface="Times New Roman" panose="02020603050405020304" pitchFamily="18" charset="0"/>
                <a:ea typeface="隶书" panose="02010509060101010101" pitchFamily="49" charset="-122"/>
                <a:cs typeface="Times New Roman" panose="02020603050405020304" pitchFamily="18" charset="0"/>
              </a:rPr>
              <a:t>转换、矩阵求逆、</a:t>
            </a:r>
            <a:r>
              <a:rPr kumimoji="0" lang="en-US" altLang="zh-CN" sz="3000" dirty="0">
                <a:latin typeface="Times New Roman" panose="02020603050405020304" pitchFamily="18" charset="0"/>
                <a:ea typeface="隶书" panose="02010509060101010101" pitchFamily="49" charset="-122"/>
                <a:cs typeface="Times New Roman" panose="02020603050405020304" pitchFamily="18" charset="0"/>
              </a:rPr>
              <a:t>Jacobi</a:t>
            </a:r>
            <a:r>
              <a:rPr kumimoji="0" lang="zh-CN" altLang="en-US" sz="3000" dirty="0">
                <a:latin typeface="Times New Roman" panose="02020603050405020304" pitchFamily="18" charset="0"/>
                <a:ea typeface="隶书" panose="02010509060101010101" pitchFamily="49" charset="-122"/>
                <a:cs typeface="Times New Roman" panose="02020603050405020304" pitchFamily="18" charset="0"/>
              </a:rPr>
              <a:t>矩阵计算，</a:t>
            </a:r>
            <a:r>
              <a:rPr kumimoji="0" lang="en-US" altLang="zh-CN" sz="3000" dirty="0">
                <a:latin typeface="Times New Roman" panose="02020603050405020304" pitchFamily="18" charset="0"/>
                <a:ea typeface="隶书" panose="02010509060101010101" pitchFamily="49" charset="-122"/>
                <a:cs typeface="Times New Roman" panose="02020603050405020304" pitchFamily="18" charset="0"/>
              </a:rPr>
              <a:t>QR</a:t>
            </a:r>
            <a:r>
              <a:rPr kumimoji="0" lang="zh-CN" altLang="en-US" sz="3000" dirty="0">
                <a:latin typeface="Times New Roman" panose="02020603050405020304" pitchFamily="18" charset="0"/>
                <a:ea typeface="隶书" panose="02010509060101010101" pitchFamily="49" charset="-122"/>
                <a:cs typeface="Times New Roman" panose="02020603050405020304" pitchFamily="18" charset="0"/>
              </a:rPr>
              <a:t>分解、</a:t>
            </a:r>
            <a:r>
              <a:rPr kumimoji="0" lang="en-US" altLang="zh-CN" sz="3000" dirty="0" err="1">
                <a:latin typeface="Times New Roman" panose="02020603050405020304" pitchFamily="18" charset="0"/>
                <a:ea typeface="隶书" panose="02010509060101010101" pitchFamily="49" charset="-122"/>
                <a:cs typeface="Times New Roman" panose="02020603050405020304" pitchFamily="18" charset="0"/>
              </a:rPr>
              <a:t>Lyapunov</a:t>
            </a:r>
            <a:r>
              <a:rPr kumimoji="0" lang="zh-CN" altLang="en-US" sz="3000" dirty="0">
                <a:latin typeface="Times New Roman" panose="02020603050405020304" pitchFamily="18" charset="0"/>
                <a:ea typeface="隶书" panose="02010509060101010101" pitchFamily="49" charset="-122"/>
                <a:cs typeface="Times New Roman" panose="02020603050405020304" pitchFamily="18" charset="0"/>
              </a:rPr>
              <a:t>方程和</a:t>
            </a:r>
            <a:r>
              <a:rPr kumimoji="0" lang="en-US" altLang="zh-CN" sz="3000" dirty="0" err="1">
                <a:latin typeface="Times New Roman" panose="02020603050405020304" pitchFamily="18" charset="0"/>
                <a:ea typeface="隶书" panose="02010509060101010101" pitchFamily="49" charset="-122"/>
                <a:cs typeface="Times New Roman" panose="02020603050405020304" pitchFamily="18" charset="0"/>
              </a:rPr>
              <a:t>Riccati</a:t>
            </a:r>
            <a:r>
              <a:rPr kumimoji="0" lang="zh-CN" altLang="en-US" sz="3000" dirty="0">
                <a:latin typeface="Times New Roman" panose="02020603050405020304" pitchFamily="18" charset="0"/>
                <a:ea typeface="隶书" panose="02010509060101010101" pitchFamily="49" charset="-122"/>
                <a:cs typeface="Times New Roman" panose="02020603050405020304" pitchFamily="18" charset="0"/>
              </a:rPr>
              <a:t>方程求解等</a:t>
            </a:r>
            <a:endParaRPr kumimoji="0" lang="en-US" altLang="zh-CN" sz="3000" dirty="0">
              <a:latin typeface="Times New Roman" panose="02020603050405020304" pitchFamily="18" charset="0"/>
              <a:ea typeface="隶书" panose="02010509060101010101" pitchFamily="49" charset="-122"/>
              <a:cs typeface="Times New Roman" panose="02020603050405020304" pitchFamily="18" charset="0"/>
            </a:endParaRPr>
          </a:p>
          <a:p>
            <a:pPr>
              <a:defRPr/>
            </a:pPr>
            <a:endParaRPr kumimoji="0" lang="zh-CN" altLang="en-US" b="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神经网络控制</a:t>
            </a:r>
            <a:br>
              <a:rPr lang="zh-CN" altLang="en-US" dirty="0"/>
            </a:br>
            <a:endParaRPr lang="zh-CN" altLang="en-US" dirty="0"/>
          </a:p>
        </p:txBody>
      </p:sp>
      <p:sp>
        <p:nvSpPr>
          <p:cNvPr id="15363" name="文本占位符 2"/>
          <p:cNvSpPr>
            <a:spLocks noGrp="1"/>
          </p:cNvSpPr>
          <p:nvPr>
            <p:ph type="body" sz="quarter" idx="13"/>
          </p:nvPr>
        </p:nvSpPr>
        <p:spPr>
          <a:xfrm>
            <a:off x="107950" y="50800"/>
            <a:ext cx="2303463" cy="433388"/>
          </a:xfrm>
        </p:spPr>
        <p:txBody>
          <a:bodyPr/>
          <a:lstStyle/>
          <a:p>
            <a:r>
              <a:rPr lang="zh-CN" altLang="en-US"/>
              <a:t>神经网络控制概述</a:t>
            </a:r>
          </a:p>
        </p:txBody>
      </p:sp>
      <p:sp>
        <p:nvSpPr>
          <p:cNvPr id="15364" name="文本占位符 3"/>
          <p:cNvSpPr>
            <a:spLocks noGrp="1"/>
          </p:cNvSpPr>
          <p:nvPr>
            <p:ph type="body" sz="quarter" idx="14"/>
          </p:nvPr>
        </p:nvSpPr>
        <p:spPr>
          <a:xfrm>
            <a:off x="7164388" y="50800"/>
            <a:ext cx="1800225" cy="433388"/>
          </a:xfrm>
        </p:spPr>
        <p:txBody>
          <a:bodyPr/>
          <a:lstStyle/>
          <a:p>
            <a:endParaRPr lang="zh-CN" altLang="en-US"/>
          </a:p>
        </p:txBody>
      </p:sp>
      <p:sp>
        <p:nvSpPr>
          <p:cNvPr id="15365"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2CBD8D97-3385-48E4-A648-56D03DE356CC}" type="slidenum">
              <a:rPr lang="zh-CN" altLang="en-US" sz="1200">
                <a:solidFill>
                  <a:srgbClr val="898989"/>
                </a:solidFill>
              </a:rPr>
              <a:pPr algn="r"/>
              <a:t>45</a:t>
            </a:fld>
            <a:endParaRPr lang="en-US" altLang="zh-CN" sz="1200">
              <a:solidFill>
                <a:srgbClr val="898989"/>
              </a:solidFill>
            </a:endParaRPr>
          </a:p>
        </p:txBody>
      </p:sp>
      <p:sp>
        <p:nvSpPr>
          <p:cNvPr id="15366" name="内容占位符 2"/>
          <p:cNvSpPr txBox="1">
            <a:spLocks/>
          </p:cNvSpPr>
          <p:nvPr/>
        </p:nvSpPr>
        <p:spPr bwMode="auto">
          <a:xfrm>
            <a:off x="457200" y="1600201"/>
            <a:ext cx="8435280" cy="3845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50000"/>
              </a:lnSpc>
            </a:pPr>
            <a:r>
              <a:rPr kumimoji="0" lang="zh-CN" altLang="en-US" dirty="0">
                <a:latin typeface="隶书" panose="02010509060101010101" pitchFamily="49" charset="-122"/>
              </a:rPr>
              <a:t>神经网络的稳定性与收敛性问题；</a:t>
            </a:r>
            <a:endParaRPr kumimoji="0" lang="en-US" altLang="zh-CN" dirty="0">
              <a:latin typeface="隶书" panose="02010509060101010101" pitchFamily="49" charset="-122"/>
            </a:endParaRPr>
          </a:p>
          <a:p>
            <a:pPr>
              <a:lnSpc>
                <a:spcPct val="150000"/>
              </a:lnSpc>
            </a:pPr>
            <a:r>
              <a:rPr kumimoji="0" lang="zh-CN" altLang="en-US" dirty="0">
                <a:latin typeface="隶书" panose="02010509060101010101" pitchFamily="49" charset="-122"/>
              </a:rPr>
              <a:t>神经网络学习算法的实时性；</a:t>
            </a:r>
          </a:p>
          <a:p>
            <a:pPr>
              <a:lnSpc>
                <a:spcPct val="150000"/>
              </a:lnSpc>
            </a:pPr>
            <a:r>
              <a:rPr kumimoji="0" lang="zh-CN" altLang="en-US" dirty="0">
                <a:latin typeface="隶书" panose="02010509060101010101" pitchFamily="49" charset="-122"/>
              </a:rPr>
              <a:t>神经网络控制器和辨识器的模型和结构；</a:t>
            </a:r>
          </a:p>
          <a:p>
            <a:pPr>
              <a:lnSpc>
                <a:spcPct val="150000"/>
              </a:lnSpc>
            </a:pPr>
            <a:r>
              <a:rPr kumimoji="0" lang="zh-CN" altLang="en-US" dirty="0">
                <a:latin typeface="隶书" panose="02010509060101010101" pitchFamily="49" charset="-122"/>
              </a:rPr>
              <a:t>神经网络控制系统的稳定性与收敛性问题；</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691680" y="3501008"/>
            <a:ext cx="45561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spcBef>
                <a:spcPct val="50000"/>
              </a:spcBef>
              <a:defRPr/>
            </a:pPr>
            <a:r>
              <a:rPr lang="zh-CN" altLang="en-US" sz="3200" b="0" dirty="0">
                <a:solidFill>
                  <a:schemeClr val="bg1">
                    <a:lumMod val="85000"/>
                  </a:schemeClr>
                </a:solidFill>
              </a:rPr>
              <a:t>二、神经网络控制概述</a:t>
            </a:r>
          </a:p>
        </p:txBody>
      </p:sp>
      <p:sp>
        <p:nvSpPr>
          <p:cNvPr id="5" name="Text Box 4"/>
          <p:cNvSpPr txBox="1">
            <a:spLocks noChangeArrowheads="1"/>
          </p:cNvSpPr>
          <p:nvPr/>
        </p:nvSpPr>
        <p:spPr bwMode="auto">
          <a:xfrm>
            <a:off x="1691680" y="4212208"/>
            <a:ext cx="51323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tx2">
                    <a:lumMod val="75000"/>
                  </a:schemeClr>
                </a:solidFill>
              </a:rPr>
              <a:t>三、神经网络建模</a:t>
            </a:r>
            <a:endParaRPr lang="en-US" altLang="zh-CN" sz="3200" b="0" dirty="0">
              <a:solidFill>
                <a:schemeClr val="tx2">
                  <a:lumMod val="75000"/>
                </a:schemeClr>
              </a:solidFill>
            </a:endParaRPr>
          </a:p>
        </p:txBody>
      </p:sp>
      <p:sp>
        <p:nvSpPr>
          <p:cNvPr id="6" name="Text Box 5"/>
          <p:cNvSpPr txBox="1">
            <a:spLocks noChangeArrowheads="1"/>
          </p:cNvSpPr>
          <p:nvPr/>
        </p:nvSpPr>
        <p:spPr bwMode="auto">
          <a:xfrm>
            <a:off x="1691680" y="4923408"/>
            <a:ext cx="48434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bg1">
                    <a:lumMod val="85000"/>
                  </a:schemeClr>
                </a:solidFill>
              </a:rPr>
              <a:t>四、神经网络控制</a:t>
            </a:r>
            <a:endParaRPr lang="zh-CN" altLang="en-US" sz="3200" b="0" dirty="0">
              <a:solidFill>
                <a:schemeClr val="bg1">
                  <a:lumMod val="85000"/>
                </a:schemeClr>
              </a:solidFill>
              <a:latin typeface="隶书" pitchFamily="49" charset="-122"/>
            </a:endParaRPr>
          </a:p>
        </p:txBody>
      </p:sp>
      <p:sp>
        <p:nvSpPr>
          <p:cNvPr id="8" name="Rectangle 9"/>
          <p:cNvSpPr>
            <a:spLocks noGrp="1" noChangeArrowheads="1"/>
          </p:cNvSpPr>
          <p:nvPr>
            <p:ph type="title" idx="4294967295"/>
          </p:nvPr>
        </p:nvSpPr>
        <p:spPr>
          <a:xfrm>
            <a:off x="0" y="1190625"/>
            <a:ext cx="7772400" cy="1143000"/>
          </a:xfrm>
        </p:spPr>
        <p:txBody>
          <a:bodyPr/>
          <a:lstStyle/>
          <a:p>
            <a:pPr eaLnBrk="1" hangingPunct="1">
              <a:defRPr/>
            </a:pPr>
            <a:r>
              <a:rPr lang="zh-CN" altLang="en-US" dirty="0">
                <a:solidFill>
                  <a:schemeClr val="tx2">
                    <a:lumMod val="75000"/>
                  </a:schemeClr>
                </a:solidFill>
                <a:ea typeface="隶书" pitchFamily="49" charset="-122"/>
              </a:rPr>
              <a:t>本讲的主要内容</a:t>
            </a:r>
            <a:endParaRPr lang="zh-CN" altLang="en-US" dirty="0">
              <a:solidFill>
                <a:schemeClr val="tx2">
                  <a:lumMod val="75000"/>
                </a:schemeClr>
              </a:solidFill>
            </a:endParaRPr>
          </a:p>
        </p:txBody>
      </p:sp>
      <p:sp>
        <p:nvSpPr>
          <p:cNvPr id="7174" name="灯片编号占位符 9"/>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0C1F1DE-8601-4E45-AE10-B24C3544E738}" type="slidenum">
              <a:rPr lang="zh-CN" altLang="en-US" sz="1200">
                <a:solidFill>
                  <a:srgbClr val="898989"/>
                </a:solidFill>
                <a:latin typeface="Times New Roman" panose="02020603050405020304" pitchFamily="18" charset="0"/>
              </a:rPr>
              <a:pPr>
                <a:spcBef>
                  <a:spcPct val="0"/>
                </a:spcBef>
                <a:buFontTx/>
                <a:buNone/>
              </a:pPr>
              <a:t>46</a:t>
            </a:fld>
            <a:endParaRPr lang="en-US" altLang="zh-CN" sz="1200">
              <a:solidFill>
                <a:srgbClr val="898989"/>
              </a:solidFill>
              <a:latin typeface="Times New Roman" panose="02020603050405020304" pitchFamily="18" charset="0"/>
            </a:endParaRPr>
          </a:p>
        </p:txBody>
      </p:sp>
      <p:sp>
        <p:nvSpPr>
          <p:cNvPr id="7" name="Text Box 3"/>
          <p:cNvSpPr txBox="1">
            <a:spLocks noChangeArrowheads="1"/>
          </p:cNvSpPr>
          <p:nvPr/>
        </p:nvSpPr>
        <p:spPr bwMode="auto">
          <a:xfrm>
            <a:off x="1691680" y="2850927"/>
            <a:ext cx="45561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spcBef>
                <a:spcPct val="50000"/>
              </a:spcBef>
              <a:defRPr/>
            </a:pPr>
            <a:r>
              <a:rPr lang="zh-CN" altLang="en-US" sz="3200" b="0" dirty="0">
                <a:solidFill>
                  <a:schemeClr val="bg1">
                    <a:lumMod val="85000"/>
                  </a:schemeClr>
                </a:solidFill>
              </a:rPr>
              <a:t>一、人工神经网络简介</a:t>
            </a:r>
            <a:endParaRPr lang="zh-CN" altLang="en-US" sz="3200" b="0" dirty="0">
              <a:solidFill>
                <a:schemeClr val="bg1">
                  <a:lumMod val="85000"/>
                </a:schemeClr>
              </a:solidFill>
              <a:latin typeface="隶书" pitchFamily="49" charset="-122"/>
            </a:endParaRPr>
          </a:p>
        </p:txBody>
      </p:sp>
    </p:spTree>
    <p:extLst>
      <p:ext uri="{BB962C8B-B14F-4D97-AF65-F5344CB8AC3E}">
        <p14:creationId xmlns:p14="http://schemas.microsoft.com/office/powerpoint/2010/main" val="19555260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神经网络建模（辨识）</a:t>
            </a:r>
          </a:p>
        </p:txBody>
      </p:sp>
      <p:sp>
        <p:nvSpPr>
          <p:cNvPr id="18435"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18436" name="文本占位符 3"/>
          <p:cNvSpPr>
            <a:spLocks noGrp="1"/>
          </p:cNvSpPr>
          <p:nvPr>
            <p:ph type="body" sz="quarter" idx="14"/>
          </p:nvPr>
        </p:nvSpPr>
        <p:spPr>
          <a:xfrm>
            <a:off x="7164388" y="50800"/>
            <a:ext cx="1800225" cy="433388"/>
          </a:xfrm>
        </p:spPr>
        <p:txBody>
          <a:bodyPr/>
          <a:lstStyle/>
          <a:p>
            <a:endParaRPr lang="zh-CN" altLang="en-US"/>
          </a:p>
        </p:txBody>
      </p:sp>
      <p:sp>
        <p:nvSpPr>
          <p:cNvPr id="18437"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03C587CD-939C-44C4-B75E-CF7445A826D4}" type="slidenum">
              <a:rPr lang="zh-CN" altLang="en-US" sz="1200">
                <a:solidFill>
                  <a:srgbClr val="898989"/>
                </a:solidFill>
              </a:rPr>
              <a:pPr algn="r"/>
              <a:t>47</a:t>
            </a:fld>
            <a:endParaRPr lang="en-US" altLang="zh-CN" sz="1200">
              <a:solidFill>
                <a:srgbClr val="898989"/>
              </a:solidFill>
            </a:endParaRPr>
          </a:p>
        </p:txBody>
      </p:sp>
      <p:sp>
        <p:nvSpPr>
          <p:cNvPr id="7" name="内容占位符 2"/>
          <p:cNvSpPr txBox="1">
            <a:spLocks/>
          </p:cNvSpPr>
          <p:nvPr/>
        </p:nvSpPr>
        <p:spPr>
          <a:xfrm>
            <a:off x="628650" y="2348880"/>
            <a:ext cx="8191822" cy="4509120"/>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endParaRPr kumimoji="0" lang="zh-CN" altLang="en-US" b="0" dirty="0"/>
          </a:p>
        </p:txBody>
      </p:sp>
      <p:sp>
        <p:nvSpPr>
          <p:cNvPr id="10" name="内容占位符 2"/>
          <p:cNvSpPr txBox="1">
            <a:spLocks/>
          </p:cNvSpPr>
          <p:nvPr/>
        </p:nvSpPr>
        <p:spPr>
          <a:xfrm>
            <a:off x="539551" y="1628800"/>
            <a:ext cx="8425061" cy="3094230"/>
          </a:xfrm>
          <a:prstGeom prst="rect">
            <a:avLst/>
          </a:prstGeom>
        </p:spPr>
        <p:txBody>
          <a:bodyPr>
            <a:normAutofit fontScale="70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zh-CN" altLang="en-US" dirty="0">
                <a:solidFill>
                  <a:srgbClr val="FF0000"/>
                </a:solidFill>
                <a:latin typeface="隶书" panose="02010509060101010101" pitchFamily="49" charset="-122"/>
                <a:ea typeface="隶书" panose="02010509060101010101" pitchFamily="49" charset="-122"/>
              </a:rPr>
              <a:t>辨识建模</a:t>
            </a:r>
            <a:r>
              <a:rPr lang="zh-CN" altLang="en-US" dirty="0">
                <a:latin typeface="隶书" panose="02010509060101010101" pitchFamily="49" charset="-122"/>
                <a:ea typeface="隶书" panose="02010509060101010101" pitchFamily="49" charset="-122"/>
              </a:rPr>
              <a:t>：是在输入和输出数据的基础上，从一组定的模型中，确定一个与所测系统等价的模型</a:t>
            </a:r>
            <a:endParaRPr lang="en-US" altLang="zh-CN" dirty="0">
              <a:latin typeface="隶书" panose="02010509060101010101" pitchFamily="49" charset="-122"/>
              <a:ea typeface="隶书" panose="02010509060101010101" pitchFamily="49" charset="-122"/>
            </a:endParaRPr>
          </a:p>
          <a:p>
            <a:endParaRPr kumimoji="0" lang="en-US" altLang="zh-CN" b="0" dirty="0">
              <a:latin typeface="隶书" panose="02010509060101010101" pitchFamily="49" charset="-122"/>
              <a:ea typeface="隶书" panose="02010509060101010101" pitchFamily="49" charset="-122"/>
            </a:endParaRPr>
          </a:p>
          <a:p>
            <a:r>
              <a:rPr kumimoji="0" lang="zh-CN" altLang="en-US" b="0" dirty="0">
                <a:solidFill>
                  <a:srgbClr val="FF0000"/>
                </a:solidFill>
                <a:latin typeface="隶书" panose="02010509060101010101" pitchFamily="49" charset="-122"/>
                <a:ea typeface="隶书" panose="02010509060101010101" pitchFamily="49" charset="-122"/>
              </a:rPr>
              <a:t>神经网络建模：</a:t>
            </a:r>
            <a:r>
              <a:rPr kumimoji="0" lang="zh-CN" altLang="en-US" b="0" dirty="0">
                <a:latin typeface="隶书" panose="02010509060101010101" pitchFamily="49" charset="-122"/>
                <a:ea typeface="隶书" panose="02010509060101010101" pitchFamily="49" charset="-122"/>
              </a:rPr>
              <a:t>用神经网络作为被辨识对象的正模型、逆模型、预测模型等，辨识只需利用对象本身的输入输出数据即可</a:t>
            </a:r>
            <a:endParaRPr kumimoji="0" lang="en-US" altLang="zh-CN" b="0" dirty="0">
              <a:latin typeface="隶书" panose="02010509060101010101" pitchFamily="49" charset="-122"/>
              <a:ea typeface="隶书" panose="02010509060101010101" pitchFamily="49" charset="-122"/>
            </a:endParaRPr>
          </a:p>
          <a:p>
            <a:endParaRPr kumimoji="0" lang="en-US" altLang="zh-CN" b="0" dirty="0">
              <a:latin typeface="隶书" panose="02010509060101010101" pitchFamily="49" charset="-122"/>
              <a:ea typeface="隶书" panose="02010509060101010101" pitchFamily="49" charset="-122"/>
            </a:endParaRPr>
          </a:p>
          <a:p>
            <a:r>
              <a:rPr kumimoji="0" lang="zh-CN" altLang="en-US" b="0" dirty="0">
                <a:latin typeface="隶书" panose="02010509060101010101" pitchFamily="49" charset="-122"/>
                <a:ea typeface="隶书" panose="02010509060101010101" pitchFamily="49" charset="-122"/>
              </a:rPr>
              <a:t>关键：网络结构确定及连接权值等的参数确定和调整对同样的初始条件和任何特定输入，模型和过程产生同样的输出</a:t>
            </a:r>
            <a:endParaRPr kumimoji="0" lang="zh-CN" altLang="en-US" b="0" dirty="0"/>
          </a:p>
        </p:txBody>
      </p:sp>
      <p:sp>
        <p:nvSpPr>
          <p:cNvPr id="3" name="文本框 2"/>
          <p:cNvSpPr txBox="1"/>
          <p:nvPr/>
        </p:nvSpPr>
        <p:spPr>
          <a:xfrm>
            <a:off x="736208" y="4915792"/>
            <a:ext cx="8084264" cy="1384995"/>
          </a:xfrm>
          <a:prstGeom prst="rect">
            <a:avLst/>
          </a:prstGeom>
          <a:noFill/>
        </p:spPr>
        <p:txBody>
          <a:bodyPr wrap="none" rtlCol="0">
            <a:spAutoFit/>
          </a:bodyPr>
          <a:lstStyle/>
          <a:p>
            <a:pPr marL="0" indent="0">
              <a:buFont typeface="Arial" panose="020B0604020202020204" pitchFamily="34" charset="0"/>
              <a:buNone/>
            </a:pPr>
            <a:r>
              <a:rPr kumimoji="0" lang="zh-CN" altLang="en-US" b="0" dirty="0">
                <a:latin typeface="隶书" panose="02010509060101010101" pitchFamily="49" charset="-122"/>
              </a:rPr>
              <a:t>建模的两种基本情况</a:t>
            </a:r>
          </a:p>
          <a:p>
            <a:r>
              <a:rPr kumimoji="0" lang="zh-CN" altLang="en-US" b="0" dirty="0">
                <a:latin typeface="隶书" panose="02010509060101010101" pitchFamily="49" charset="-122"/>
              </a:rPr>
              <a:t>前向建模：建立系统本身的模型，也称正向建模；</a:t>
            </a:r>
          </a:p>
          <a:p>
            <a:r>
              <a:rPr kumimoji="0" lang="zh-CN" altLang="en-US" b="0" dirty="0">
                <a:latin typeface="隶书" panose="02010509060101010101" pitchFamily="49" charset="-122"/>
              </a:rPr>
              <a:t>逆向建模：建立系统的逆模型</a:t>
            </a:r>
            <a:r>
              <a:rPr kumimoji="0" lang="zh-CN" altLang="en-US" b="0"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神经网络建模（辨识）</a:t>
            </a:r>
          </a:p>
        </p:txBody>
      </p:sp>
      <p:sp>
        <p:nvSpPr>
          <p:cNvPr id="18435"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18436" name="文本占位符 3"/>
          <p:cNvSpPr>
            <a:spLocks noGrp="1"/>
          </p:cNvSpPr>
          <p:nvPr>
            <p:ph type="body" sz="quarter" idx="14"/>
          </p:nvPr>
        </p:nvSpPr>
        <p:spPr>
          <a:xfrm>
            <a:off x="7164388" y="50800"/>
            <a:ext cx="1800225" cy="433388"/>
          </a:xfrm>
        </p:spPr>
        <p:txBody>
          <a:bodyPr/>
          <a:lstStyle/>
          <a:p>
            <a:endParaRPr lang="zh-CN" altLang="en-US"/>
          </a:p>
        </p:txBody>
      </p:sp>
      <p:sp>
        <p:nvSpPr>
          <p:cNvPr id="18437"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03C587CD-939C-44C4-B75E-CF7445A826D4}" type="slidenum">
              <a:rPr lang="zh-CN" altLang="en-US" sz="1200">
                <a:solidFill>
                  <a:srgbClr val="898989"/>
                </a:solidFill>
              </a:rPr>
              <a:pPr algn="r"/>
              <a:t>48</a:t>
            </a:fld>
            <a:endParaRPr lang="en-US" altLang="zh-CN" sz="1200">
              <a:solidFill>
                <a:srgbClr val="898989"/>
              </a:solidFill>
            </a:endParaRPr>
          </a:p>
        </p:txBody>
      </p:sp>
      <p:sp>
        <p:nvSpPr>
          <p:cNvPr id="7" name="内容占位符 2"/>
          <p:cNvSpPr txBox="1">
            <a:spLocks/>
          </p:cNvSpPr>
          <p:nvPr/>
        </p:nvSpPr>
        <p:spPr>
          <a:xfrm>
            <a:off x="323528" y="1773238"/>
            <a:ext cx="8496944" cy="4752106"/>
          </a:xfrm>
          <a:prstGeom prst="rect">
            <a:avLst/>
          </a:prstGeom>
        </p:spPr>
        <p:txBody>
          <a:bodyPr>
            <a:normAutofit fontScale="70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900"/>
              </a:spcAft>
              <a:buClr>
                <a:srgbClr val="3891A7"/>
              </a:buClr>
              <a:buFont typeface="Wingdings" pitchFamily="2" charset="2"/>
              <a:buChar char="n"/>
              <a:defRPr/>
            </a:pPr>
            <a:r>
              <a:rPr kumimoji="0" lang="zh-CN" altLang="en-US" sz="5700" dirty="0">
                <a:solidFill>
                  <a:prstClr val="black"/>
                </a:solidFill>
                <a:latin typeface="隶书" panose="02010509060101010101" pitchFamily="49" charset="-122"/>
                <a:ea typeface="隶书" panose="02010509060101010101" pitchFamily="49" charset="-122"/>
              </a:rPr>
              <a:t>神经网络辨识建模的考虑因素</a:t>
            </a:r>
            <a:endParaRPr kumimoji="0" lang="en-US" altLang="zh-CN" sz="5700" dirty="0">
              <a:solidFill>
                <a:prstClr val="black"/>
              </a:solidFill>
              <a:latin typeface="隶书" panose="02010509060101010101" pitchFamily="49" charset="-122"/>
              <a:ea typeface="隶书" panose="02010509060101010101" pitchFamily="49" charset="-122"/>
            </a:endParaRPr>
          </a:p>
          <a:p>
            <a:pPr marL="527175" indent="-257175" algn="just">
              <a:buClr>
                <a:srgbClr val="3891A7"/>
              </a:buClr>
              <a:buFont typeface="Wingdings" pitchFamily="2" charset="2"/>
              <a:buChar char="ü"/>
              <a:defRPr/>
            </a:pPr>
            <a:r>
              <a:rPr kumimoji="0" lang="zh-CN" altLang="en-US" dirty="0">
                <a:solidFill>
                  <a:srgbClr val="FF0000"/>
                </a:solidFill>
                <a:latin typeface="隶书" panose="02010509060101010101" pitchFamily="49" charset="-122"/>
                <a:ea typeface="隶书" panose="02010509060101010101" pitchFamily="49" charset="-122"/>
              </a:rPr>
              <a:t>模型的选择</a:t>
            </a:r>
            <a:endParaRPr kumimoji="0" lang="en-US" altLang="zh-CN" dirty="0">
              <a:solidFill>
                <a:srgbClr val="FF0000"/>
              </a:solidFill>
              <a:latin typeface="隶书" panose="02010509060101010101" pitchFamily="49" charset="-122"/>
              <a:ea typeface="隶书" panose="02010509060101010101" pitchFamily="49" charset="-122"/>
            </a:endParaRPr>
          </a:p>
          <a:p>
            <a:pPr marL="540000" indent="0" algn="just">
              <a:buClr>
                <a:srgbClr val="3891A7"/>
              </a:buClr>
              <a:buFont typeface="Arial" panose="020B0604020202020204" pitchFamily="34" charset="0"/>
              <a:buNone/>
              <a:defRPr/>
            </a:pPr>
            <a:r>
              <a:rPr kumimoji="0" lang="zh-CN" altLang="en-US" b="0" dirty="0">
                <a:solidFill>
                  <a:prstClr val="black"/>
                </a:solidFill>
                <a:latin typeface="隶书" panose="02010509060101010101" pitchFamily="49" charset="-122"/>
                <a:ea typeface="隶书" panose="02010509060101010101" pitchFamily="49" charset="-122"/>
              </a:rPr>
              <a:t>精确性和复杂性的权衡：网络隐含层数的选择和隐含层内节点的选择。</a:t>
            </a:r>
            <a:endParaRPr kumimoji="0" lang="en-US" altLang="zh-CN" b="0" dirty="0">
              <a:solidFill>
                <a:prstClr val="black"/>
              </a:solidFill>
              <a:latin typeface="隶书" panose="02010509060101010101" pitchFamily="49" charset="-122"/>
              <a:ea typeface="隶书" panose="02010509060101010101" pitchFamily="49" charset="-122"/>
            </a:endParaRPr>
          </a:p>
          <a:p>
            <a:pPr marL="540000" indent="0" algn="just">
              <a:buClr>
                <a:srgbClr val="3891A7"/>
              </a:buClr>
              <a:buFont typeface="Arial" panose="020B0604020202020204" pitchFamily="34" charset="0"/>
              <a:buNone/>
              <a:defRPr/>
            </a:pPr>
            <a:r>
              <a:rPr kumimoji="0" lang="zh-CN" altLang="en-US" b="0" dirty="0">
                <a:solidFill>
                  <a:prstClr val="black"/>
                </a:solidFill>
                <a:latin typeface="隶书" panose="02010509060101010101" pitchFamily="49" charset="-122"/>
                <a:ea typeface="隶书" panose="02010509060101010101" pitchFamily="49" charset="-122"/>
              </a:rPr>
              <a:t>权衡的有效途径：进行多次仿真实验。</a:t>
            </a:r>
            <a:endParaRPr kumimoji="0" lang="en-US" altLang="zh-CN" b="0" dirty="0">
              <a:solidFill>
                <a:prstClr val="black"/>
              </a:solidFill>
              <a:latin typeface="隶书" panose="02010509060101010101" pitchFamily="49" charset="-122"/>
              <a:ea typeface="隶书" panose="02010509060101010101" pitchFamily="49" charset="-122"/>
            </a:endParaRPr>
          </a:p>
          <a:p>
            <a:pPr marL="527175" indent="-257175" algn="just">
              <a:spcBef>
                <a:spcPts val="1350"/>
              </a:spcBef>
              <a:buClr>
                <a:srgbClr val="3891A7"/>
              </a:buClr>
              <a:buFont typeface="Wingdings" pitchFamily="2" charset="2"/>
              <a:buChar char="ü"/>
              <a:defRPr/>
            </a:pPr>
            <a:r>
              <a:rPr kumimoji="0" lang="zh-CN" altLang="en-US" dirty="0">
                <a:solidFill>
                  <a:srgbClr val="FF0000"/>
                </a:solidFill>
                <a:latin typeface="隶书" panose="02010509060101010101" pitchFamily="49" charset="-122"/>
                <a:ea typeface="隶书" panose="02010509060101010101" pitchFamily="49" charset="-122"/>
              </a:rPr>
              <a:t>输入信号的选择</a:t>
            </a:r>
            <a:endParaRPr kumimoji="0" lang="en-US" altLang="zh-CN" dirty="0">
              <a:solidFill>
                <a:srgbClr val="FF0000"/>
              </a:solidFill>
              <a:latin typeface="隶书" panose="02010509060101010101" pitchFamily="49" charset="-122"/>
              <a:ea typeface="隶书" panose="02010509060101010101" pitchFamily="49" charset="-122"/>
            </a:endParaRPr>
          </a:p>
          <a:p>
            <a:pPr marL="540000" indent="0" algn="just">
              <a:buClr>
                <a:srgbClr val="3891A7"/>
              </a:buClr>
              <a:buFont typeface="Arial" panose="020B0604020202020204" pitchFamily="34" charset="0"/>
              <a:buNone/>
              <a:defRPr/>
            </a:pPr>
            <a:r>
              <a:rPr kumimoji="0" lang="zh-CN" altLang="en-US" b="0" dirty="0">
                <a:solidFill>
                  <a:prstClr val="black"/>
                </a:solidFill>
                <a:latin typeface="隶书" panose="02010509060101010101" pitchFamily="49" charset="-122"/>
                <a:ea typeface="隶书" panose="02010509060101010101" pitchFamily="49" charset="-122"/>
              </a:rPr>
              <a:t>时域上，要求输入信号持续加在系统对象上，以便在辨识时间内充分激励系统的所有模态、反映系统对象的完整动态过程。</a:t>
            </a:r>
            <a:r>
              <a:rPr kumimoji="0" lang="en-US" altLang="zh-CN" sz="2300" b="0" dirty="0">
                <a:solidFill>
                  <a:prstClr val="black"/>
                </a:solidFill>
                <a:latin typeface="隶书" panose="02010509060101010101" pitchFamily="49" charset="-122"/>
                <a:ea typeface="隶书" panose="02010509060101010101" pitchFamily="49" charset="-122"/>
              </a:rPr>
              <a:t>(</a:t>
            </a:r>
            <a:r>
              <a:rPr kumimoji="0" lang="zh-CN" altLang="en-US" sz="2300" b="0" dirty="0">
                <a:solidFill>
                  <a:prstClr val="black"/>
                </a:solidFill>
                <a:latin typeface="隶书" panose="02010509060101010101" pitchFamily="49" charset="-122"/>
                <a:ea typeface="隶书" panose="02010509060101010101" pitchFamily="49" charset="-122"/>
              </a:rPr>
              <a:t>这里的输入信号是加在系统上的信号，也将构成神经网络的输入或输出信号</a:t>
            </a:r>
            <a:r>
              <a:rPr kumimoji="0" lang="en-US" altLang="zh-CN" sz="2300" b="0" dirty="0">
                <a:solidFill>
                  <a:prstClr val="black"/>
                </a:solidFill>
                <a:latin typeface="隶书" panose="02010509060101010101" pitchFamily="49" charset="-122"/>
                <a:ea typeface="隶书" panose="02010509060101010101" pitchFamily="49" charset="-122"/>
              </a:rPr>
              <a:t>)</a:t>
            </a:r>
            <a:endParaRPr kumimoji="0" lang="en-US" altLang="zh-CN" sz="1500" b="0" dirty="0">
              <a:solidFill>
                <a:prstClr val="black"/>
              </a:solidFill>
              <a:latin typeface="隶书" panose="02010509060101010101" pitchFamily="49" charset="-122"/>
              <a:ea typeface="隶书" panose="02010509060101010101" pitchFamily="49" charset="-122"/>
            </a:endParaRPr>
          </a:p>
          <a:p>
            <a:pPr marL="540000" indent="0" algn="just">
              <a:buClr>
                <a:srgbClr val="3891A7"/>
              </a:buClr>
              <a:buFont typeface="Arial" panose="020B0604020202020204" pitchFamily="34" charset="0"/>
              <a:buNone/>
              <a:defRPr/>
            </a:pPr>
            <a:r>
              <a:rPr kumimoji="0" lang="zh-CN" altLang="en-US" b="0" dirty="0">
                <a:solidFill>
                  <a:prstClr val="black"/>
                </a:solidFill>
                <a:latin typeface="隶书" panose="02010509060101010101" pitchFamily="49" charset="-122"/>
                <a:ea typeface="隶书" panose="02010509060101010101" pitchFamily="49" charset="-122"/>
              </a:rPr>
              <a:t>频域上，要求输入信号的频谱覆盖系统的频谱。</a:t>
            </a:r>
            <a:endParaRPr kumimoji="0" lang="en-US" altLang="zh-CN" b="0" dirty="0">
              <a:solidFill>
                <a:prstClr val="black"/>
              </a:solidFill>
              <a:latin typeface="隶书" panose="02010509060101010101" pitchFamily="49" charset="-122"/>
              <a:ea typeface="隶书" panose="02010509060101010101" pitchFamily="49" charset="-122"/>
            </a:endParaRPr>
          </a:p>
          <a:p>
            <a:pPr marL="527175" indent="-257175" algn="just">
              <a:spcBef>
                <a:spcPts val="1350"/>
              </a:spcBef>
              <a:buClr>
                <a:srgbClr val="3891A7"/>
              </a:buClr>
              <a:buFont typeface="Wingdings" pitchFamily="2" charset="2"/>
              <a:buChar char="ü"/>
              <a:defRPr/>
            </a:pPr>
            <a:r>
              <a:rPr kumimoji="0" lang="zh-CN" altLang="en-US" dirty="0">
                <a:solidFill>
                  <a:srgbClr val="FF0000"/>
                </a:solidFill>
                <a:latin typeface="隶书" panose="02010509060101010101" pitchFamily="49" charset="-122"/>
                <a:ea typeface="隶书" panose="02010509060101010101" pitchFamily="49" charset="-122"/>
              </a:rPr>
              <a:t>等价准则的选择</a:t>
            </a:r>
            <a:endParaRPr kumimoji="0" lang="en-US" altLang="zh-CN" dirty="0">
              <a:solidFill>
                <a:srgbClr val="FF0000"/>
              </a:solidFill>
              <a:latin typeface="隶书" panose="02010509060101010101" pitchFamily="49" charset="-122"/>
              <a:ea typeface="隶书" panose="02010509060101010101" pitchFamily="49" charset="-122"/>
            </a:endParaRPr>
          </a:p>
          <a:p>
            <a:pPr marL="540000" indent="0" algn="just">
              <a:buClr>
                <a:srgbClr val="3891A7"/>
              </a:buClr>
              <a:buFont typeface="Arial" panose="020B0604020202020204" pitchFamily="34" charset="0"/>
              <a:buNone/>
              <a:defRPr/>
            </a:pPr>
            <a:r>
              <a:rPr kumimoji="0" lang="zh-CN" altLang="en-US" b="0" dirty="0">
                <a:solidFill>
                  <a:prstClr val="black"/>
                </a:solidFill>
                <a:latin typeface="隶书" panose="02010509060101010101" pitchFamily="49" charset="-122"/>
                <a:ea typeface="隶书" panose="02010509060101010101" pitchFamily="49" charset="-122"/>
              </a:rPr>
              <a:t>等价意味着按照某种误差评价准则，使确定的神经网络模型最好地拟合所关心的被辨识系统的静态或动态特性</a:t>
            </a:r>
            <a:r>
              <a:rPr kumimoji="0" lang="zh-CN" altLang="en-US" b="0" dirty="0">
                <a:solidFill>
                  <a:prstClr val="black"/>
                </a:solidFill>
                <a:latin typeface="宋体" pitchFamily="2" charset="-122"/>
              </a:rPr>
              <a:t>。</a:t>
            </a:r>
          </a:p>
          <a:p>
            <a:pPr>
              <a:defRPr/>
            </a:pPr>
            <a:endParaRPr kumimoji="0" lang="zh-CN" altLang="en-US" b="0" dirty="0"/>
          </a:p>
        </p:txBody>
      </p:sp>
    </p:spTree>
    <p:extLst>
      <p:ext uri="{BB962C8B-B14F-4D97-AF65-F5344CB8AC3E}">
        <p14:creationId xmlns:p14="http://schemas.microsoft.com/office/powerpoint/2010/main" val="95379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1000"/>
                                        <p:tgtEl>
                                          <p:spTgt spid="7">
                                            <p:txEl>
                                              <p:pRg st="1" end="1"/>
                                            </p:txEl>
                                          </p:spTgt>
                                        </p:tgtEl>
                                      </p:cBhvr>
                                    </p:animEffect>
                                    <p:anim calcmode="lin" valueType="num">
                                      <p:cBhvr>
                                        <p:cTn id="12"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7">
                                            <p:txEl>
                                              <p:pRg st="1" end="1"/>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1000"/>
                                        <p:tgtEl>
                                          <p:spTgt spid="7">
                                            <p:txEl>
                                              <p:pRg st="2" end="2"/>
                                            </p:txEl>
                                          </p:spTgt>
                                        </p:tgtEl>
                                      </p:cBhvr>
                                    </p:animEffect>
                                    <p:anim calcmode="lin" valueType="num">
                                      <p:cBhvr>
                                        <p:cTn id="17"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7">
                                            <p:txEl>
                                              <p:pRg st="2" end="2"/>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1000"/>
                                        <p:tgtEl>
                                          <p:spTgt spid="7">
                                            <p:txEl>
                                              <p:pRg st="3" end="3"/>
                                            </p:txEl>
                                          </p:spTgt>
                                        </p:tgtEl>
                                      </p:cBhvr>
                                    </p:animEffect>
                                    <p:anim calcmode="lin" valueType="num">
                                      <p:cBhvr>
                                        <p:cTn id="22"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1000"/>
                                        <p:tgtEl>
                                          <p:spTgt spid="7">
                                            <p:txEl>
                                              <p:pRg st="4" end="4"/>
                                            </p:txEl>
                                          </p:spTgt>
                                        </p:tgtEl>
                                      </p:cBhvr>
                                    </p:animEffect>
                                    <p:anim calcmode="lin" valueType="num">
                                      <p:cBhvr>
                                        <p:cTn id="29"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animEffect transition="in" filter="fade">
                                      <p:cBhvr>
                                        <p:cTn id="33" dur="1000"/>
                                        <p:tgtEl>
                                          <p:spTgt spid="7">
                                            <p:txEl>
                                              <p:pRg st="5" end="5"/>
                                            </p:txEl>
                                          </p:spTgt>
                                        </p:tgtEl>
                                      </p:cBhvr>
                                    </p:animEffect>
                                    <p:anim calcmode="lin" valueType="num">
                                      <p:cBhvr>
                                        <p:cTn id="34"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7">
                                            <p:txEl>
                                              <p:pRg st="6" end="6"/>
                                            </p:txEl>
                                          </p:spTgt>
                                        </p:tgtEl>
                                        <p:attrNameLst>
                                          <p:attrName>style.visibility</p:attrName>
                                        </p:attrNameLst>
                                      </p:cBhvr>
                                      <p:to>
                                        <p:strVal val="visible"/>
                                      </p:to>
                                    </p:set>
                                    <p:animEffect transition="in" filter="fade">
                                      <p:cBhvr>
                                        <p:cTn id="38" dur="1000"/>
                                        <p:tgtEl>
                                          <p:spTgt spid="7">
                                            <p:txEl>
                                              <p:pRg st="6" end="6"/>
                                            </p:txEl>
                                          </p:spTgt>
                                        </p:tgtEl>
                                      </p:cBhvr>
                                    </p:animEffect>
                                    <p:anim calcmode="lin" valueType="num">
                                      <p:cBhvr>
                                        <p:cTn id="39"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7">
                                            <p:txEl>
                                              <p:pRg st="7" end="7"/>
                                            </p:txEl>
                                          </p:spTgt>
                                        </p:tgtEl>
                                        <p:attrNameLst>
                                          <p:attrName>style.visibility</p:attrName>
                                        </p:attrNameLst>
                                      </p:cBhvr>
                                      <p:to>
                                        <p:strVal val="visible"/>
                                      </p:to>
                                    </p:set>
                                    <p:animEffect transition="in" filter="fade">
                                      <p:cBhvr>
                                        <p:cTn id="45" dur="1000"/>
                                        <p:tgtEl>
                                          <p:spTgt spid="7">
                                            <p:txEl>
                                              <p:pRg st="7" end="7"/>
                                            </p:txEl>
                                          </p:spTgt>
                                        </p:tgtEl>
                                      </p:cBhvr>
                                    </p:animEffect>
                                    <p:anim calcmode="lin" valueType="num">
                                      <p:cBhvr>
                                        <p:cTn id="46"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47" dur="1000" fill="hold"/>
                                        <p:tgtEl>
                                          <p:spTgt spid="7">
                                            <p:txEl>
                                              <p:pRg st="7" end="7"/>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7">
                                            <p:txEl>
                                              <p:pRg st="8" end="8"/>
                                            </p:txEl>
                                          </p:spTgt>
                                        </p:tgtEl>
                                        <p:attrNameLst>
                                          <p:attrName>style.visibility</p:attrName>
                                        </p:attrNameLst>
                                      </p:cBhvr>
                                      <p:to>
                                        <p:strVal val="visible"/>
                                      </p:to>
                                    </p:set>
                                    <p:animEffect transition="in" filter="fade">
                                      <p:cBhvr>
                                        <p:cTn id="50" dur="1000"/>
                                        <p:tgtEl>
                                          <p:spTgt spid="7">
                                            <p:txEl>
                                              <p:pRg st="8" end="8"/>
                                            </p:txEl>
                                          </p:spTgt>
                                        </p:tgtEl>
                                      </p:cBhvr>
                                    </p:animEffect>
                                    <p:anim calcmode="lin" valueType="num">
                                      <p:cBhvr>
                                        <p:cTn id="51"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52" dur="1000" fill="hold"/>
                                        <p:tgtEl>
                                          <p:spTgt spid="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20483" name="文本占位符 3"/>
          <p:cNvSpPr>
            <a:spLocks noGrp="1"/>
          </p:cNvSpPr>
          <p:nvPr>
            <p:ph type="body" sz="quarter" idx="14"/>
          </p:nvPr>
        </p:nvSpPr>
        <p:spPr>
          <a:xfrm>
            <a:off x="7164388" y="50800"/>
            <a:ext cx="1800225" cy="433388"/>
          </a:xfrm>
        </p:spPr>
        <p:txBody>
          <a:bodyPr/>
          <a:lstStyle/>
          <a:p>
            <a:r>
              <a:rPr lang="zh-CN" altLang="en-US" dirty="0"/>
              <a:t>正向模型辨识</a:t>
            </a:r>
          </a:p>
        </p:txBody>
      </p:sp>
      <p:sp>
        <p:nvSpPr>
          <p:cNvPr id="20484"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E485F475-6367-45C3-84A3-BAA985268E6C}" type="slidenum">
              <a:rPr lang="zh-CN" altLang="en-US" sz="1200">
                <a:solidFill>
                  <a:srgbClr val="898989"/>
                </a:solidFill>
              </a:rPr>
              <a:pPr algn="r"/>
              <a:t>49</a:t>
            </a:fld>
            <a:endParaRPr lang="en-US" altLang="zh-CN" sz="1200">
              <a:solidFill>
                <a:srgbClr val="898989"/>
              </a:solidFill>
            </a:endParaRPr>
          </a:p>
        </p:txBody>
      </p:sp>
      <p:sp>
        <p:nvSpPr>
          <p:cNvPr id="6" name="内容占位符 2"/>
          <p:cNvSpPr txBox="1">
            <a:spLocks/>
          </p:cNvSpPr>
          <p:nvPr/>
        </p:nvSpPr>
        <p:spPr bwMode="auto">
          <a:xfrm>
            <a:off x="539552" y="1597025"/>
            <a:ext cx="788670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r>
              <a:rPr kumimoji="0" lang="zh-CN" altLang="en-US" sz="2800" b="0" dirty="0">
                <a:latin typeface="隶书" panose="02010509060101010101" pitchFamily="49" charset="-122"/>
              </a:rPr>
              <a:t>正向建模：利用多层前馈神经网络，通过训练或学习，使其能够表达系统正向动力学特性的模型</a:t>
            </a:r>
          </a:p>
        </p:txBody>
      </p:sp>
      <p:sp>
        <p:nvSpPr>
          <p:cNvPr id="7" name="内容占位符 2"/>
          <p:cNvSpPr txBox="1">
            <a:spLocks/>
          </p:cNvSpPr>
          <p:nvPr/>
        </p:nvSpPr>
        <p:spPr bwMode="auto">
          <a:xfrm>
            <a:off x="628650" y="3241675"/>
            <a:ext cx="4087366"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lvl1pPr marL="228600" indent="-228600">
              <a:spcBef>
                <a:spcPct val="20000"/>
              </a:spcBef>
              <a:buFont typeface="Arial" panose="020B0604020202020204" pitchFamily="34" charset="0"/>
              <a:buChar char="•"/>
              <a:defRPr sz="3200">
                <a:solidFill>
                  <a:schemeClr val="tx1"/>
                </a:solidFill>
                <a:latin typeface="Calibri" panose="020F0502020204030204" pitchFamily="34" charset="0"/>
              </a:defRPr>
            </a:lvl1pPr>
            <a:lvl2pPr marL="685800" indent="-2286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spcBef>
                <a:spcPts val="1000"/>
              </a:spcBef>
            </a:pPr>
            <a:r>
              <a:rPr lang="en-US" altLang="zh-CN" sz="2400" dirty="0">
                <a:latin typeface="Times New Roman" panose="02020603050405020304" pitchFamily="18" charset="0"/>
                <a:cs typeface="Times New Roman" panose="02020603050405020304" pitchFamily="18" charset="0"/>
              </a:rPr>
              <a:t>NN</a:t>
            </a:r>
            <a:r>
              <a:rPr lang="zh-CN" altLang="en-US" sz="2400" dirty="0">
                <a:latin typeface="Times New Roman" panose="02020603050405020304" pitchFamily="18" charset="0"/>
                <a:cs typeface="Times New Roman" panose="02020603050405020304" pitchFamily="18" charset="0"/>
              </a:rPr>
              <a:t>与待辨识系统并联</a:t>
            </a:r>
            <a:endParaRPr lang="en-US" altLang="zh-CN" sz="2400" dirty="0">
              <a:latin typeface="Times New Roman" panose="02020603050405020304" pitchFamily="18" charset="0"/>
              <a:cs typeface="Times New Roman" panose="02020603050405020304" pitchFamily="18" charset="0"/>
            </a:endParaRPr>
          </a:p>
          <a:p>
            <a:pPr eaLnBrk="1" hangingPunct="1">
              <a:lnSpc>
                <a:spcPct val="90000"/>
              </a:lnSpc>
              <a:spcBef>
                <a:spcPts val="1000"/>
              </a:spcBef>
            </a:pPr>
            <a:r>
              <a:rPr lang="zh-CN" altLang="en-US" sz="2400" dirty="0">
                <a:latin typeface="Times New Roman" panose="02020603050405020304" pitchFamily="18" charset="0"/>
                <a:cs typeface="Times New Roman" panose="02020603050405020304" pitchFamily="18" charset="0"/>
              </a:rPr>
              <a:t>输出误差作为训练信号</a:t>
            </a:r>
            <a:endParaRPr lang="en-US" altLang="zh-CN" sz="2400" dirty="0">
              <a:latin typeface="Times New Roman" panose="02020603050405020304" pitchFamily="18" charset="0"/>
              <a:cs typeface="Times New Roman" panose="02020603050405020304" pitchFamily="18" charset="0"/>
            </a:endParaRPr>
          </a:p>
          <a:p>
            <a:pPr eaLnBrk="1" hangingPunct="1">
              <a:lnSpc>
                <a:spcPct val="90000"/>
              </a:lnSpc>
              <a:spcBef>
                <a:spcPts val="1000"/>
              </a:spcBef>
            </a:pPr>
            <a:r>
              <a:rPr lang="zh-CN" altLang="en-US" sz="2400" dirty="0">
                <a:latin typeface="Times New Roman" panose="02020603050405020304" pitchFamily="18" charset="0"/>
                <a:cs typeface="Times New Roman" panose="02020603050405020304" pitchFamily="18" charset="0"/>
              </a:rPr>
              <a:t>监督学习（实际系统作为教师，为神经网络提供学习算法所需要的期望输出）</a:t>
            </a:r>
            <a:endParaRPr lang="en-US" altLang="zh-CN" sz="2400" dirty="0">
              <a:latin typeface="Times New Roman" panose="02020603050405020304" pitchFamily="18" charset="0"/>
              <a:cs typeface="Times New Roman" panose="02020603050405020304" pitchFamily="18" charset="0"/>
            </a:endParaRPr>
          </a:p>
          <a:p>
            <a:pPr eaLnBrk="1" hangingPunct="1">
              <a:lnSpc>
                <a:spcPct val="90000"/>
              </a:lnSpc>
              <a:spcBef>
                <a:spcPts val="1000"/>
              </a:spcBef>
            </a:pPr>
            <a:r>
              <a:rPr lang="zh-CN" altLang="en-US" sz="2400" dirty="0">
                <a:latin typeface="Times New Roman" panose="02020603050405020304" pitchFamily="18" charset="0"/>
                <a:cs typeface="Times New Roman" panose="02020603050405020304" pitchFamily="18" charset="0"/>
              </a:rPr>
              <a:t>系统可以是被控对象或传统控制器</a:t>
            </a:r>
            <a:endParaRPr lang="en-US" altLang="zh-CN" sz="2400" dirty="0">
              <a:latin typeface="Times New Roman" panose="02020603050405020304" pitchFamily="18" charset="0"/>
              <a:cs typeface="Times New Roman" panose="02020603050405020304" pitchFamily="18" charset="0"/>
            </a:endParaRPr>
          </a:p>
          <a:p>
            <a:pPr eaLnBrk="1" hangingPunct="1">
              <a:lnSpc>
                <a:spcPct val="90000"/>
              </a:lnSpc>
              <a:spcBef>
                <a:spcPts val="1000"/>
              </a:spcBef>
            </a:pPr>
            <a:r>
              <a:rPr lang="zh-CN" altLang="en-US" sz="2400" dirty="0">
                <a:latin typeface="Times New Roman" panose="02020603050405020304" pitchFamily="18" charset="0"/>
                <a:cs typeface="Times New Roman" panose="02020603050405020304" pitchFamily="18" charset="0"/>
              </a:rPr>
              <a:t>可认为是被辨识系统的一个物理实现，用于在线控制</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241675"/>
            <a:ext cx="36861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标题 1"/>
          <p:cNvSpPr>
            <a:spLocks noGrp="1"/>
          </p:cNvSpPr>
          <p:nvPr>
            <p:ph type="title"/>
          </p:nvPr>
        </p:nvSpPr>
        <p:spPr>
          <a:xfrm>
            <a:off x="457200" y="557213"/>
            <a:ext cx="8229600" cy="1143000"/>
          </a:xfrm>
        </p:spPr>
        <p:txBody>
          <a:bodyPr/>
          <a:lstStyle/>
          <a:p>
            <a:pPr>
              <a:defRPr/>
            </a:pPr>
            <a:r>
              <a:rPr lang="zh-CN" altLang="en-US" dirty="0"/>
              <a:t>正模型辨识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4" presetClass="entr" presetSubtype="1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 calcmode="lin" valueType="num">
                                      <p:cBhvr additive="base">
                                        <p:cTn id="2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 calcmode="lin" valueType="num">
                                      <p:cBhvr additive="base">
                                        <p:cTn id="3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Effect transition="in" filter="fade">
                                      <p:cBhvr>
                                        <p:cTn id="37" dur="1000"/>
                                        <p:tgtEl>
                                          <p:spTgt spid="7">
                                            <p:txEl>
                                              <p:pRg st="3" end="3"/>
                                            </p:txEl>
                                          </p:spTgt>
                                        </p:tgtEl>
                                      </p:cBhvr>
                                    </p:animEffect>
                                    <p:anim calcmode="lin" valueType="num">
                                      <p:cBhvr>
                                        <p:cTn id="38"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9"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7">
                                            <p:txEl>
                                              <p:pRg st="4" end="4"/>
                                            </p:txEl>
                                          </p:spTgt>
                                        </p:tgtEl>
                                        <p:attrNameLst>
                                          <p:attrName>style.visibility</p:attrName>
                                        </p:attrNameLst>
                                      </p:cBhvr>
                                      <p:to>
                                        <p:strVal val="visible"/>
                                      </p:to>
                                    </p:set>
                                    <p:animEffect transition="in" filter="fade">
                                      <p:cBhvr>
                                        <p:cTn id="44" dur="1000"/>
                                        <p:tgtEl>
                                          <p:spTgt spid="7">
                                            <p:txEl>
                                              <p:pRg st="4" end="4"/>
                                            </p:txEl>
                                          </p:spTgt>
                                        </p:tgtEl>
                                      </p:cBhvr>
                                    </p:animEffect>
                                    <p:anim calcmode="lin" valueType="num">
                                      <p:cBhvr>
                                        <p:cTn id="4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46"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107504" y="51135"/>
            <a:ext cx="2232248" cy="433387"/>
          </a:xfrm>
        </p:spPr>
        <p:txBody>
          <a:bodyPr/>
          <a:lstStyle/>
          <a:p>
            <a:r>
              <a:rPr lang="zh-CN" altLang="en-US" dirty="0"/>
              <a:t>人工神经网络简介</a:t>
            </a:r>
          </a:p>
        </p:txBody>
      </p:sp>
      <p:sp>
        <p:nvSpPr>
          <p:cNvPr id="4" name="文本占位符 3"/>
          <p:cNvSpPr>
            <a:spLocks noGrp="1"/>
          </p:cNvSpPr>
          <p:nvPr>
            <p:ph type="body" sz="quarter" idx="14"/>
          </p:nvPr>
        </p:nvSpPr>
        <p:spPr>
          <a:xfrm>
            <a:off x="6228185" y="51135"/>
            <a:ext cx="2736304" cy="433387"/>
          </a:xfrm>
        </p:spPr>
        <p:txBody>
          <a:bodyPr/>
          <a:lstStyle/>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5</a:t>
            </a:fld>
            <a:endParaRPr lang="en-US" altLang="zh-CN"/>
          </a:p>
        </p:txBody>
      </p:sp>
      <p:sp>
        <p:nvSpPr>
          <p:cNvPr id="6" name="Rectangle 5"/>
          <p:cNvSpPr>
            <a:spLocks noChangeArrowheads="1"/>
          </p:cNvSpPr>
          <p:nvPr/>
        </p:nvSpPr>
        <p:spPr bwMode="auto">
          <a:xfrm>
            <a:off x="251520" y="3625131"/>
            <a:ext cx="8623175"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8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8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8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800"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20000"/>
              </a:lnSpc>
              <a:buClr>
                <a:schemeClr val="bg2"/>
              </a:buClr>
              <a:buSzPct val="75000"/>
              <a:buFont typeface="Wingdings" panose="05000000000000000000" pitchFamily="2" charset="2"/>
              <a:buNone/>
            </a:pPr>
            <a:endParaRPr lang="zh-CN" altLang="en-US" sz="2000" dirty="0">
              <a:latin typeface="隶书" panose="02010509060101010101" pitchFamily="49" charset="-122"/>
              <a:ea typeface="隶书" panose="02010509060101010101" pitchFamily="49" charset="-122"/>
              <a:cs typeface="Times New Roman" panose="02020603050405020304" pitchFamily="18" charset="0"/>
            </a:endParaRPr>
          </a:p>
        </p:txBody>
      </p:sp>
      <p:sp>
        <p:nvSpPr>
          <p:cNvPr id="9" name="标题 1"/>
          <p:cNvSpPr>
            <a:spLocks noGrp="1"/>
          </p:cNvSpPr>
          <p:nvPr>
            <p:ph type="title"/>
          </p:nvPr>
        </p:nvSpPr>
        <p:spPr>
          <a:xfrm>
            <a:off x="457200" y="557213"/>
            <a:ext cx="8229600" cy="1143000"/>
          </a:xfrm>
        </p:spPr>
        <p:txBody>
          <a:bodyPr/>
          <a:lstStyle/>
          <a:p>
            <a:pPr>
              <a:defRPr/>
            </a:pPr>
            <a:r>
              <a:rPr lang="zh-CN" altLang="en-US" dirty="0"/>
              <a:t>人工神经网络</a:t>
            </a:r>
          </a:p>
        </p:txBody>
      </p:sp>
      <p:pic>
        <p:nvPicPr>
          <p:cNvPr id="31" name="Picture 30"/>
          <p:cNvPicPr>
            <a:picLocks noChangeAspect="1"/>
          </p:cNvPicPr>
          <p:nvPr/>
        </p:nvPicPr>
        <p:blipFill>
          <a:blip r:embed="rId3"/>
          <a:stretch>
            <a:fillRect/>
          </a:stretch>
        </p:blipFill>
        <p:spPr>
          <a:xfrm>
            <a:off x="885990" y="3999284"/>
            <a:ext cx="3830026" cy="1598636"/>
          </a:xfrm>
          <a:prstGeom prst="rect">
            <a:avLst/>
          </a:prstGeom>
        </p:spPr>
      </p:pic>
      <p:pic>
        <p:nvPicPr>
          <p:cNvPr id="2" name="Picture 1"/>
          <p:cNvPicPr>
            <a:picLocks noChangeAspect="1"/>
          </p:cNvPicPr>
          <p:nvPr/>
        </p:nvPicPr>
        <p:blipFill>
          <a:blip r:embed="rId4"/>
          <a:stretch>
            <a:fillRect/>
          </a:stretch>
        </p:blipFill>
        <p:spPr>
          <a:xfrm>
            <a:off x="457200" y="1566406"/>
            <a:ext cx="4387194" cy="2004406"/>
          </a:xfrm>
          <a:prstGeom prst="rect">
            <a:avLst/>
          </a:prstGeom>
        </p:spPr>
      </p:pic>
      <p:sp>
        <p:nvSpPr>
          <p:cNvPr id="8" name="TextBox 7"/>
          <p:cNvSpPr txBox="1"/>
          <p:nvPr/>
        </p:nvSpPr>
        <p:spPr>
          <a:xfrm>
            <a:off x="1684038" y="5510408"/>
            <a:ext cx="1731564" cy="461665"/>
          </a:xfrm>
          <a:prstGeom prst="rect">
            <a:avLst/>
          </a:prstGeom>
          <a:noFill/>
        </p:spPr>
        <p:txBody>
          <a:bodyPr wrap="none" rtlCol="0">
            <a:spAutoFit/>
          </a:bodyPr>
          <a:lstStyle/>
          <a:p>
            <a:r>
              <a:rPr lang="zh-CN" altLang="en-US" sz="2400" dirty="0"/>
              <a:t>人工神经元</a:t>
            </a:r>
          </a:p>
        </p:txBody>
      </p:sp>
      <p:sp>
        <p:nvSpPr>
          <p:cNvPr id="10" name="TextBox 9"/>
          <p:cNvSpPr txBox="1"/>
          <p:nvPr/>
        </p:nvSpPr>
        <p:spPr>
          <a:xfrm>
            <a:off x="553779" y="6251126"/>
            <a:ext cx="8119530" cy="523220"/>
          </a:xfrm>
          <a:prstGeom prst="rect">
            <a:avLst/>
          </a:prstGeom>
          <a:noFill/>
        </p:spPr>
        <p:txBody>
          <a:bodyPr wrap="none" rtlCol="0">
            <a:spAutoFit/>
          </a:bodyPr>
          <a:lstStyle/>
          <a:p>
            <a:r>
              <a:rPr lang="zh-CN" altLang="en-US" dirty="0"/>
              <a:t>模拟：物理结构、计算模拟、存储操作、学习训练</a:t>
            </a:r>
          </a:p>
        </p:txBody>
      </p:sp>
      <p:pic>
        <p:nvPicPr>
          <p:cNvPr id="11" name="Picture 10"/>
          <p:cNvPicPr>
            <a:picLocks noChangeAspect="1"/>
          </p:cNvPicPr>
          <p:nvPr/>
        </p:nvPicPr>
        <p:blipFill>
          <a:blip r:embed="rId5"/>
          <a:stretch>
            <a:fillRect/>
          </a:stretch>
        </p:blipFill>
        <p:spPr>
          <a:xfrm>
            <a:off x="5868144" y="1558083"/>
            <a:ext cx="2530624" cy="1702714"/>
          </a:xfrm>
          <a:prstGeom prst="rect">
            <a:avLst/>
          </a:prstGeom>
        </p:spPr>
      </p:pic>
      <p:sp>
        <p:nvSpPr>
          <p:cNvPr id="12" name="Right Arrow 11"/>
          <p:cNvSpPr/>
          <p:nvPr/>
        </p:nvSpPr>
        <p:spPr>
          <a:xfrm>
            <a:off x="4922634" y="2289081"/>
            <a:ext cx="720080" cy="31643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12"/>
          <p:cNvPicPr>
            <a:picLocks noChangeAspect="1"/>
          </p:cNvPicPr>
          <p:nvPr/>
        </p:nvPicPr>
        <p:blipFill>
          <a:blip r:embed="rId6"/>
          <a:stretch>
            <a:fillRect/>
          </a:stretch>
        </p:blipFill>
        <p:spPr>
          <a:xfrm>
            <a:off x="5439198" y="3906895"/>
            <a:ext cx="3443139" cy="1781550"/>
          </a:xfrm>
          <a:prstGeom prst="rect">
            <a:avLst/>
          </a:prstGeom>
        </p:spPr>
      </p:pic>
      <p:sp>
        <p:nvSpPr>
          <p:cNvPr id="15" name="Right Arrow 14"/>
          <p:cNvSpPr/>
          <p:nvPr/>
        </p:nvSpPr>
        <p:spPr>
          <a:xfrm>
            <a:off x="4719118" y="4639455"/>
            <a:ext cx="720080" cy="31643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6316469" y="3263063"/>
            <a:ext cx="2040943" cy="461665"/>
          </a:xfrm>
          <a:prstGeom prst="rect">
            <a:avLst/>
          </a:prstGeom>
          <a:noFill/>
        </p:spPr>
        <p:txBody>
          <a:bodyPr wrap="none" rtlCol="0">
            <a:spAutoFit/>
          </a:bodyPr>
          <a:lstStyle/>
          <a:p>
            <a:r>
              <a:rPr lang="zh-CN" altLang="en-US" sz="2400" dirty="0"/>
              <a:t>生物神经网络</a:t>
            </a:r>
          </a:p>
        </p:txBody>
      </p:sp>
      <p:sp>
        <p:nvSpPr>
          <p:cNvPr id="17" name="TextBox 16"/>
          <p:cNvSpPr txBox="1"/>
          <p:nvPr/>
        </p:nvSpPr>
        <p:spPr>
          <a:xfrm>
            <a:off x="6218027" y="5634907"/>
            <a:ext cx="2040943" cy="461665"/>
          </a:xfrm>
          <a:prstGeom prst="rect">
            <a:avLst/>
          </a:prstGeom>
          <a:noFill/>
        </p:spPr>
        <p:txBody>
          <a:bodyPr wrap="none" rtlCol="0">
            <a:spAutoFit/>
          </a:bodyPr>
          <a:lstStyle/>
          <a:p>
            <a:r>
              <a:rPr lang="zh-CN" altLang="en-US" sz="2400" dirty="0"/>
              <a:t>人工神经网络</a:t>
            </a:r>
          </a:p>
        </p:txBody>
      </p:sp>
      <p:sp>
        <p:nvSpPr>
          <p:cNvPr id="14" name="Down Arrow 13"/>
          <p:cNvSpPr/>
          <p:nvPr/>
        </p:nvSpPr>
        <p:spPr>
          <a:xfrm>
            <a:off x="5120486" y="3403582"/>
            <a:ext cx="311070" cy="593838"/>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844909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逆模型辨识</a:t>
            </a:r>
          </a:p>
        </p:txBody>
      </p:sp>
      <p:sp>
        <p:nvSpPr>
          <p:cNvPr id="21507"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21508" name="文本占位符 3"/>
          <p:cNvSpPr>
            <a:spLocks noGrp="1"/>
          </p:cNvSpPr>
          <p:nvPr>
            <p:ph type="body" sz="quarter" idx="14"/>
          </p:nvPr>
        </p:nvSpPr>
        <p:spPr>
          <a:xfrm>
            <a:off x="7164388" y="50800"/>
            <a:ext cx="1800225" cy="433388"/>
          </a:xfrm>
        </p:spPr>
        <p:txBody>
          <a:bodyPr/>
          <a:lstStyle/>
          <a:p>
            <a:r>
              <a:rPr lang="zh-CN" altLang="en-US"/>
              <a:t>逆模型辨识</a:t>
            </a:r>
          </a:p>
        </p:txBody>
      </p:sp>
      <p:sp>
        <p:nvSpPr>
          <p:cNvPr id="21509"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C99BD868-7E2C-4242-A214-D74BEA2A865C}" type="slidenum">
              <a:rPr lang="zh-CN" altLang="en-US" sz="1200">
                <a:solidFill>
                  <a:srgbClr val="898989"/>
                </a:solidFill>
              </a:rPr>
              <a:pPr algn="r"/>
              <a:t>50</a:t>
            </a:fld>
            <a:endParaRPr lang="en-US" altLang="zh-CN" sz="1200">
              <a:solidFill>
                <a:srgbClr val="898989"/>
              </a:solidFill>
            </a:endParaRPr>
          </a:p>
        </p:txBody>
      </p:sp>
      <p:sp>
        <p:nvSpPr>
          <p:cNvPr id="21510" name="内容占位符 2"/>
          <p:cNvSpPr txBox="1">
            <a:spLocks/>
          </p:cNvSpPr>
          <p:nvPr/>
        </p:nvSpPr>
        <p:spPr bwMode="auto">
          <a:xfrm>
            <a:off x="234330" y="1700212"/>
            <a:ext cx="4841726" cy="4897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buNone/>
            </a:pPr>
            <a:r>
              <a:rPr kumimoji="0" lang="zh-CN" altLang="en-US" sz="2400" b="0" dirty="0">
                <a:latin typeface="隶书" panose="02010509060101010101" pitchFamily="49" charset="-122"/>
              </a:rPr>
              <a:t>直接逆建模</a:t>
            </a:r>
            <a:endParaRPr kumimoji="0" lang="en-US" altLang="zh-CN" sz="2400" b="0" dirty="0">
              <a:latin typeface="隶书" panose="02010509060101010101" pitchFamily="49" charset="-122"/>
            </a:endParaRPr>
          </a:p>
          <a:p>
            <a:r>
              <a:rPr kumimoji="0" lang="zh-CN" altLang="en-US" sz="2400" b="0" dirty="0">
                <a:latin typeface="隶书" panose="02010509060101010101" pitchFamily="49" charset="-122"/>
              </a:rPr>
              <a:t>建立逆模型对控制意义重大</a:t>
            </a:r>
            <a:endParaRPr kumimoji="0" lang="en-US" altLang="zh-CN" sz="2400" b="0" dirty="0">
              <a:latin typeface="隶书" panose="02010509060101010101" pitchFamily="49" charset="-122"/>
            </a:endParaRPr>
          </a:p>
          <a:p>
            <a:r>
              <a:rPr kumimoji="0" lang="zh-CN" altLang="en-US" sz="2400" b="0" dirty="0">
                <a:latin typeface="隶书" panose="02010509060101010101" pitchFamily="49" charset="-122"/>
              </a:rPr>
              <a:t>需假定系统逆性</a:t>
            </a:r>
            <a:endParaRPr kumimoji="0" lang="en-US" altLang="zh-CN" sz="2400" b="0" dirty="0">
              <a:latin typeface="隶书" panose="02010509060101010101" pitchFamily="49" charset="-122"/>
            </a:endParaRPr>
          </a:p>
          <a:p>
            <a:r>
              <a:rPr kumimoji="0" lang="zh-CN" altLang="en-US" sz="2400" b="0" dirty="0">
                <a:latin typeface="隶书" panose="02010509060101010101" pitchFamily="49" charset="-122"/>
              </a:rPr>
              <a:t>学习样本需选择，一般应比未知系统的运行范围更大</a:t>
            </a:r>
            <a:endParaRPr kumimoji="0" lang="en-US" altLang="zh-CN" sz="2400" b="0" dirty="0">
              <a:latin typeface="隶书" panose="02010509060101010101" pitchFamily="49" charset="-122"/>
            </a:endParaRPr>
          </a:p>
          <a:p>
            <a:r>
              <a:rPr kumimoji="0" lang="zh-CN" altLang="en-US" sz="2400" b="0" dirty="0">
                <a:solidFill>
                  <a:srgbClr val="000000"/>
                </a:solidFill>
                <a:latin typeface="隶书" panose="02010509060101010101" pitchFamily="49" charset="-122"/>
              </a:rPr>
              <a:t>缺点：不是目标导向的，系统输入也不可能预先定义</a:t>
            </a:r>
            <a:endParaRPr kumimoji="0" lang="en-US" altLang="zh-CN" sz="2400" b="0" dirty="0">
              <a:solidFill>
                <a:srgbClr val="000000"/>
              </a:solidFill>
              <a:latin typeface="隶书" panose="02010509060101010101" pitchFamily="49" charset="-122"/>
            </a:endParaRPr>
          </a:p>
          <a:p>
            <a:endParaRPr kumimoji="0" lang="en-US" altLang="zh-CN" b="0" dirty="0">
              <a:solidFill>
                <a:srgbClr val="000000"/>
              </a:solidFill>
              <a:latin typeface="仿宋" panose="02010609060101010101" pitchFamily="49" charset="-122"/>
              <a:ea typeface="仿宋" panose="02010609060101010101" pitchFamily="49" charset="-122"/>
            </a:endParaRPr>
          </a:p>
          <a:p>
            <a:endParaRPr kumimoji="0" lang="zh-CN" altLang="en-US" b="0" dirty="0">
              <a:ea typeface="宋体" panose="02010600030101010101" pitchFamily="2" charset="-122"/>
            </a:endParaRPr>
          </a:p>
        </p:txBody>
      </p:sp>
      <p:pic>
        <p:nvPicPr>
          <p:cNvPr id="21511"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276872"/>
            <a:ext cx="3445074" cy="238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文本框 7"/>
          <p:cNvSpPr txBox="1">
            <a:spLocks noChangeArrowheads="1"/>
          </p:cNvSpPr>
          <p:nvPr/>
        </p:nvSpPr>
        <p:spPr bwMode="auto">
          <a:xfrm>
            <a:off x="5986463" y="4848225"/>
            <a:ext cx="26225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eaLnBrk="1" hangingPunct="1"/>
            <a:r>
              <a:rPr lang="zh-CN" altLang="en-US" sz="2100"/>
              <a:t>神经网络直接逆辨识</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正逆模型</a:t>
            </a:r>
          </a:p>
        </p:txBody>
      </p:sp>
      <p:sp>
        <p:nvSpPr>
          <p:cNvPr id="22531"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22532" name="文本占位符 3"/>
          <p:cNvSpPr>
            <a:spLocks noGrp="1"/>
          </p:cNvSpPr>
          <p:nvPr>
            <p:ph type="body" sz="quarter" idx="14"/>
          </p:nvPr>
        </p:nvSpPr>
        <p:spPr>
          <a:xfrm>
            <a:off x="7164388" y="50800"/>
            <a:ext cx="1800225" cy="433388"/>
          </a:xfrm>
        </p:spPr>
        <p:txBody>
          <a:bodyPr/>
          <a:lstStyle/>
          <a:p>
            <a:r>
              <a:rPr lang="zh-CN" altLang="en-US"/>
              <a:t>正逆模型</a:t>
            </a:r>
          </a:p>
        </p:txBody>
      </p:sp>
      <p:sp>
        <p:nvSpPr>
          <p:cNvPr id="22533"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475BF90F-D4D1-4105-9BBD-C8BB5A84FF1F}" type="slidenum">
              <a:rPr lang="zh-CN" altLang="en-US" sz="1200">
                <a:solidFill>
                  <a:srgbClr val="898989"/>
                </a:solidFill>
              </a:rPr>
              <a:pPr algn="r"/>
              <a:t>51</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42" name="内容占位符 2"/>
              <p:cNvSpPr txBox="1">
                <a:spLocks/>
              </p:cNvSpPr>
              <p:nvPr/>
            </p:nvSpPr>
            <p:spPr>
              <a:xfrm>
                <a:off x="95818" y="1754869"/>
                <a:ext cx="8786245" cy="2713520"/>
              </a:xfrm>
              <a:prstGeom prst="rect">
                <a:avLst/>
              </a:prstGeom>
            </p:spPr>
            <p:txBody>
              <a:bodyPr>
                <a:normAutofit fontScale="70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正</a:t>
                </a:r>
                <a:r>
                  <a:rPr kumimoji="0" lang="en-US" altLang="zh-CN" b="0" dirty="0">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逆建模</a:t>
                </a:r>
                <a:r>
                  <a:rPr kumimoji="0" lang="en-US" altLang="zh-CN" b="0" dirty="0">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狭义逆学习</a:t>
                </a:r>
                <a:r>
                  <a:rPr kumimoji="0" lang="en-US" altLang="zh-CN" b="0" dirty="0">
                    <a:latin typeface="Times New Roman" panose="02020603050405020304" pitchFamily="18" charset="0"/>
                    <a:ea typeface="隶书" panose="02010509060101010101" pitchFamily="49" charset="-122"/>
                    <a:cs typeface="Times New Roman" panose="02020603050405020304" pitchFamily="18" charset="0"/>
                  </a:rPr>
                  <a:t>Specialized Inverse Learning)</a:t>
                </a:r>
              </a:p>
              <a:p>
                <a:pPr marL="288000" indent="0">
                  <a:spcBef>
                    <a:spcPts val="2400"/>
                  </a:spcBef>
                  <a:buFont typeface="Arial" panose="020B0604020202020204" pitchFamily="34" charset="0"/>
                  <a:buNone/>
                </a:pP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辨识的主要目的：建立对象的逆模型；</a:t>
                </a: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pPr marL="288000" indent="0">
                  <a:spcBef>
                    <a:spcPts val="1200"/>
                  </a:spcBef>
                  <a:buFont typeface="Arial" panose="020B0604020202020204" pitchFamily="34" charset="0"/>
                  <a:buNone/>
                </a:pPr>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训练误差性能：</a:t>
                </a:r>
                <a14:m>
                  <m:oMath xmlns:m="http://schemas.openxmlformats.org/officeDocument/2006/math">
                    <m:r>
                      <a:rPr kumimoji="0" lang="en-US" altLang="zh-CN" b="0" i="1">
                        <a:solidFill>
                          <a:prstClr val="black"/>
                        </a:solidFill>
                        <a:latin typeface="Cambria Math"/>
                      </a:rPr>
                      <m:t>𝑒</m:t>
                    </m:r>
                    <m:d>
                      <m:dPr>
                        <m:ctrlPr>
                          <a:rPr kumimoji="0" lang="en-US" altLang="zh-CN" b="0" i="1">
                            <a:solidFill>
                              <a:prstClr val="black"/>
                            </a:solidFill>
                            <a:latin typeface="Cambria Math" panose="02040503050406030204" pitchFamily="18" charset="0"/>
                          </a:rPr>
                        </m:ctrlPr>
                      </m:dPr>
                      <m:e>
                        <m:r>
                          <a:rPr kumimoji="0" lang="en-US" altLang="zh-CN" b="0" i="1">
                            <a:solidFill>
                              <a:prstClr val="black"/>
                            </a:solidFill>
                            <a:latin typeface="Cambria Math"/>
                          </a:rPr>
                          <m:t>𝑘</m:t>
                        </m:r>
                      </m:e>
                    </m:d>
                    <m:r>
                      <a:rPr kumimoji="0" lang="en-US" altLang="zh-CN" b="0" i="1">
                        <a:solidFill>
                          <a:prstClr val="black"/>
                        </a:solidFill>
                        <a:latin typeface="Cambria Math"/>
                      </a:rPr>
                      <m:t>=</m:t>
                    </m:r>
                    <m:sSub>
                      <m:sSubPr>
                        <m:ctrlPr>
                          <a:rPr kumimoji="0" lang="en-US" altLang="zh-CN" b="0" i="1">
                            <a:solidFill>
                              <a:prstClr val="black"/>
                            </a:solidFill>
                            <a:latin typeface="Cambria Math" panose="02040503050406030204" pitchFamily="18" charset="0"/>
                          </a:rPr>
                        </m:ctrlPr>
                      </m:sSubPr>
                      <m:e>
                        <m:r>
                          <a:rPr kumimoji="0" lang="en-US" altLang="zh-CN" b="0" i="1">
                            <a:solidFill>
                              <a:prstClr val="black"/>
                            </a:solidFill>
                            <a:latin typeface="Cambria Math"/>
                          </a:rPr>
                          <m:t>𝑦</m:t>
                        </m:r>
                      </m:e>
                      <m:sub>
                        <m:r>
                          <a:rPr kumimoji="0" lang="en-US" altLang="zh-CN" b="0" i="1">
                            <a:solidFill>
                              <a:prstClr val="black"/>
                            </a:solidFill>
                            <a:latin typeface="Cambria Math"/>
                          </a:rPr>
                          <m:t>𝑑</m:t>
                        </m:r>
                      </m:sub>
                    </m:sSub>
                    <m:d>
                      <m:dPr>
                        <m:ctrlPr>
                          <a:rPr kumimoji="0" lang="en-US" altLang="zh-CN" b="0" i="1">
                            <a:solidFill>
                              <a:prstClr val="black"/>
                            </a:solidFill>
                            <a:latin typeface="Cambria Math" panose="02040503050406030204" pitchFamily="18" charset="0"/>
                          </a:rPr>
                        </m:ctrlPr>
                      </m:dPr>
                      <m:e>
                        <m:r>
                          <a:rPr kumimoji="0" lang="en-US" altLang="zh-CN" b="0" i="1">
                            <a:solidFill>
                              <a:prstClr val="black"/>
                            </a:solidFill>
                            <a:latin typeface="Cambria Math"/>
                          </a:rPr>
                          <m:t>𝑘</m:t>
                        </m:r>
                      </m:e>
                    </m:d>
                    <m:r>
                      <a:rPr kumimoji="0" lang="en-US" altLang="zh-CN" b="0" i="1">
                        <a:solidFill>
                          <a:prstClr val="black"/>
                        </a:solidFill>
                        <a:latin typeface="Cambria Math"/>
                      </a:rPr>
                      <m:t>−</m:t>
                    </m:r>
                    <m:r>
                      <a:rPr kumimoji="0" lang="en-US" altLang="zh-CN" b="0" i="1">
                        <a:solidFill>
                          <a:prstClr val="black"/>
                        </a:solidFill>
                        <a:latin typeface="Cambria Math"/>
                      </a:rPr>
                      <m:t>𝑦</m:t>
                    </m:r>
                    <m:r>
                      <a:rPr kumimoji="0" lang="en-US" altLang="zh-CN" b="0" i="1">
                        <a:solidFill>
                          <a:prstClr val="black"/>
                        </a:solidFill>
                        <a:latin typeface="Cambria Math"/>
                      </a:rPr>
                      <m:t>(</m:t>
                    </m:r>
                    <m:r>
                      <a:rPr kumimoji="0" lang="en-US" altLang="zh-CN" b="0" i="1">
                        <a:solidFill>
                          <a:prstClr val="black"/>
                        </a:solidFill>
                        <a:latin typeface="Cambria Math"/>
                      </a:rPr>
                      <m:t>𝑘</m:t>
                    </m:r>
                    <m:r>
                      <a:rPr kumimoji="0" lang="en-US" altLang="zh-CN" b="0" i="1">
                        <a:solidFill>
                          <a:prstClr val="black"/>
                        </a:solidFill>
                        <a:latin typeface="Cambria Math"/>
                      </a:rPr>
                      <m:t>)</m:t>
                    </m:r>
                  </m:oMath>
                </a14:m>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或</a:t>
                </a:r>
                <a14:m>
                  <m:oMath xmlns:m="http://schemas.openxmlformats.org/officeDocument/2006/math">
                    <m:r>
                      <a:rPr kumimoji="0" lang="en-US" altLang="zh-CN" b="0" i="1">
                        <a:solidFill>
                          <a:prstClr val="black"/>
                        </a:solidFill>
                        <a:latin typeface="Cambria Math"/>
                      </a:rPr>
                      <m:t>𝑒</m:t>
                    </m:r>
                    <m:d>
                      <m:dPr>
                        <m:ctrlPr>
                          <a:rPr kumimoji="0" lang="en-US" altLang="zh-CN" b="0" i="1">
                            <a:solidFill>
                              <a:prstClr val="black"/>
                            </a:solidFill>
                            <a:latin typeface="Cambria Math" panose="02040503050406030204" pitchFamily="18" charset="0"/>
                          </a:rPr>
                        </m:ctrlPr>
                      </m:dPr>
                      <m:e>
                        <m:r>
                          <a:rPr kumimoji="0" lang="en-US" altLang="zh-CN" b="0" i="1">
                            <a:solidFill>
                              <a:prstClr val="black"/>
                            </a:solidFill>
                            <a:latin typeface="Cambria Math"/>
                          </a:rPr>
                          <m:t>𝑘</m:t>
                        </m:r>
                      </m:e>
                    </m:d>
                    <m:r>
                      <a:rPr kumimoji="0" lang="en-US" altLang="zh-CN" b="0" i="1">
                        <a:solidFill>
                          <a:prstClr val="black"/>
                        </a:solidFill>
                        <a:latin typeface="Cambria Math"/>
                      </a:rPr>
                      <m:t>=</m:t>
                    </m:r>
                    <m:sSub>
                      <m:sSubPr>
                        <m:ctrlPr>
                          <a:rPr kumimoji="0" lang="en-US" altLang="zh-CN" b="0" i="1">
                            <a:solidFill>
                              <a:prstClr val="black"/>
                            </a:solidFill>
                            <a:latin typeface="Cambria Math" panose="02040503050406030204" pitchFamily="18" charset="0"/>
                          </a:rPr>
                        </m:ctrlPr>
                      </m:sSubPr>
                      <m:e>
                        <m:r>
                          <a:rPr kumimoji="0" lang="en-US" altLang="zh-CN" b="0" i="1">
                            <a:solidFill>
                              <a:prstClr val="black"/>
                            </a:solidFill>
                            <a:latin typeface="Cambria Math"/>
                          </a:rPr>
                          <m:t>𝑦</m:t>
                        </m:r>
                      </m:e>
                      <m:sub>
                        <m:r>
                          <a:rPr kumimoji="0" lang="en-US" altLang="zh-CN" b="0" i="1">
                            <a:solidFill>
                              <a:prstClr val="black"/>
                            </a:solidFill>
                            <a:latin typeface="Cambria Math"/>
                          </a:rPr>
                          <m:t>𝑑</m:t>
                        </m:r>
                      </m:sub>
                    </m:sSub>
                    <m:d>
                      <m:dPr>
                        <m:ctrlPr>
                          <a:rPr kumimoji="0" lang="en-US" altLang="zh-CN" b="0" i="1">
                            <a:solidFill>
                              <a:prstClr val="black"/>
                            </a:solidFill>
                            <a:latin typeface="Cambria Math" panose="02040503050406030204" pitchFamily="18" charset="0"/>
                          </a:rPr>
                        </m:ctrlPr>
                      </m:dPr>
                      <m:e>
                        <m:r>
                          <a:rPr kumimoji="0" lang="en-US" altLang="zh-CN" b="0" i="1">
                            <a:solidFill>
                              <a:prstClr val="black"/>
                            </a:solidFill>
                            <a:latin typeface="Cambria Math"/>
                          </a:rPr>
                          <m:t>𝑘</m:t>
                        </m:r>
                      </m:e>
                    </m:d>
                    <m:r>
                      <a:rPr kumimoji="0" lang="en-US" altLang="zh-CN" b="0" i="1">
                        <a:solidFill>
                          <a:prstClr val="black"/>
                        </a:solidFill>
                        <a:latin typeface="Cambria Math"/>
                      </a:rPr>
                      <m:t>−</m:t>
                    </m:r>
                    <m:sSub>
                      <m:sSubPr>
                        <m:ctrlPr>
                          <a:rPr kumimoji="0" lang="en-US" altLang="zh-CN" b="0" i="1">
                            <a:solidFill>
                              <a:prstClr val="black"/>
                            </a:solidFill>
                            <a:latin typeface="Cambria Math" panose="02040503050406030204" pitchFamily="18" charset="0"/>
                          </a:rPr>
                        </m:ctrlPr>
                      </m:sSubPr>
                      <m:e>
                        <m:r>
                          <a:rPr kumimoji="0" lang="en-US" altLang="zh-CN" b="0" i="1">
                            <a:solidFill>
                              <a:prstClr val="black"/>
                            </a:solidFill>
                            <a:latin typeface="Cambria Math"/>
                          </a:rPr>
                          <m:t>𝑦</m:t>
                        </m:r>
                      </m:e>
                      <m:sub>
                        <m:r>
                          <a:rPr kumimoji="0" lang="en-US" altLang="zh-CN" b="0" i="1">
                            <a:solidFill>
                              <a:prstClr val="black"/>
                            </a:solidFill>
                            <a:latin typeface="Cambria Math"/>
                          </a:rPr>
                          <m:t>𝑁</m:t>
                        </m:r>
                      </m:sub>
                    </m:sSub>
                    <m:r>
                      <a:rPr kumimoji="0" lang="en-US" altLang="zh-CN" b="0" i="1">
                        <a:solidFill>
                          <a:prstClr val="black"/>
                        </a:solidFill>
                        <a:latin typeface="Cambria Math"/>
                      </a:rPr>
                      <m:t>(</m:t>
                    </m:r>
                    <m:r>
                      <a:rPr kumimoji="0" lang="en-US" altLang="zh-CN" b="0" i="1">
                        <a:solidFill>
                          <a:prstClr val="black"/>
                        </a:solidFill>
                        <a:latin typeface="Cambria Math"/>
                      </a:rPr>
                      <m:t>𝑘</m:t>
                    </m:r>
                    <m:r>
                      <a:rPr kumimoji="0" lang="en-US" altLang="zh-CN" b="0" i="1">
                        <a:solidFill>
                          <a:prstClr val="black"/>
                        </a:solidFill>
                        <a:latin typeface="Cambria Math"/>
                      </a:rPr>
                      <m:t>)</m:t>
                    </m:r>
                  </m:oMath>
                </a14:m>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a:t>
                </a:r>
                <a:endParaRPr kumimoji="0" lang="en-US" altLang="zh-CN"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endParaRPr>
              </a:p>
              <a:p>
                <a:pPr marL="288000" indent="0" algn="just">
                  <a:spcBef>
                    <a:spcPts val="1200"/>
                  </a:spcBef>
                  <a:buFont typeface="Arial" panose="020B0604020202020204" pitchFamily="34" charset="0"/>
                  <a:buNone/>
                </a:pPr>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优点：是目标导向的，即训练信号是期望输出与实际输出之差。</a:t>
                </a:r>
                <a:endParaRPr kumimoji="0" lang="en-US" altLang="zh-CN"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endParaRPr>
              </a:p>
              <a:p>
                <a:pPr marL="288000" indent="0">
                  <a:spcBef>
                    <a:spcPts val="1200"/>
                  </a:spcBef>
                  <a:buFont typeface="Arial" panose="020B0604020202020204" pitchFamily="34" charset="0"/>
                  <a:buNone/>
                </a:pPr>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一般用于在线辨识</a:t>
                </a:r>
                <a:endParaRPr kumimoji="0" lang="zh-CN" altLang="en-US" b="0" dirty="0">
                  <a:latin typeface="Times New Roman" panose="02020603050405020304" pitchFamily="18" charset="0"/>
                  <a:ea typeface="隶书" panose="02010509060101010101" pitchFamily="49" charset="-122"/>
                  <a:cs typeface="Times New Roman" panose="02020603050405020304" pitchFamily="18" charset="0"/>
                </a:endParaRPr>
              </a:p>
            </p:txBody>
          </p:sp>
        </mc:Choice>
        <mc:Fallback xmlns="">
          <p:sp>
            <p:nvSpPr>
              <p:cNvPr id="42" name="内容占位符 2"/>
              <p:cNvSpPr txBox="1">
                <a:spLocks noRot="1" noChangeAspect="1" noMove="1" noResize="1" noEditPoints="1" noAdjustHandles="1" noChangeArrowheads="1" noChangeShapeType="1" noTextEdit="1"/>
              </p:cNvSpPr>
              <p:nvPr/>
            </p:nvSpPr>
            <p:spPr>
              <a:xfrm>
                <a:off x="95818" y="1754869"/>
                <a:ext cx="8786245" cy="2713520"/>
              </a:xfrm>
              <a:prstGeom prst="rect">
                <a:avLst/>
              </a:prstGeom>
              <a:blipFill>
                <a:blip r:embed="rId3"/>
                <a:stretch>
                  <a:fillRect l="-833" t="-4719"/>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B5AD72EB-98E7-4146-A86C-2D73D60BC3EF}"/>
              </a:ext>
            </a:extLst>
          </p:cNvPr>
          <p:cNvPicPr>
            <a:picLocks noChangeAspect="1"/>
          </p:cNvPicPr>
          <p:nvPr/>
        </p:nvPicPr>
        <p:blipFill>
          <a:blip r:embed="rId4"/>
          <a:stretch>
            <a:fillRect/>
          </a:stretch>
        </p:blipFill>
        <p:spPr>
          <a:xfrm>
            <a:off x="2364700" y="3609991"/>
            <a:ext cx="6322100" cy="301168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正逆模型</a:t>
            </a:r>
          </a:p>
        </p:txBody>
      </p:sp>
      <p:sp>
        <p:nvSpPr>
          <p:cNvPr id="22531"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22532" name="文本占位符 3"/>
          <p:cNvSpPr>
            <a:spLocks noGrp="1"/>
          </p:cNvSpPr>
          <p:nvPr>
            <p:ph type="body" sz="quarter" idx="14"/>
          </p:nvPr>
        </p:nvSpPr>
        <p:spPr>
          <a:xfrm>
            <a:off x="7164388" y="50800"/>
            <a:ext cx="1800225" cy="433388"/>
          </a:xfrm>
        </p:spPr>
        <p:txBody>
          <a:bodyPr/>
          <a:lstStyle/>
          <a:p>
            <a:r>
              <a:rPr lang="zh-CN" altLang="en-US"/>
              <a:t>正逆模型</a:t>
            </a:r>
          </a:p>
        </p:txBody>
      </p:sp>
      <p:sp>
        <p:nvSpPr>
          <p:cNvPr id="22533"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475BF90F-D4D1-4105-9BBD-C8BB5A84FF1F}" type="slidenum">
              <a:rPr lang="zh-CN" altLang="en-US" sz="1200">
                <a:solidFill>
                  <a:srgbClr val="898989"/>
                </a:solidFill>
              </a:rPr>
              <a:pPr algn="r"/>
              <a:t>52</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42" name="内容占位符 2"/>
              <p:cNvSpPr txBox="1">
                <a:spLocks/>
              </p:cNvSpPr>
              <p:nvPr/>
            </p:nvSpPr>
            <p:spPr>
              <a:xfrm>
                <a:off x="95818" y="1754869"/>
                <a:ext cx="8786245" cy="2713520"/>
              </a:xfrm>
              <a:prstGeom prst="rect">
                <a:avLst/>
              </a:prstGeom>
            </p:spPr>
            <p:txBody>
              <a:bodyPr>
                <a:normAutofit fontScale="70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正</a:t>
                </a:r>
                <a:r>
                  <a:rPr kumimoji="0" lang="en-US" altLang="zh-CN" b="0" dirty="0">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逆建模</a:t>
                </a:r>
                <a:r>
                  <a:rPr kumimoji="0" lang="en-US" altLang="zh-CN" b="0" dirty="0">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狭义逆学习</a:t>
                </a:r>
                <a:r>
                  <a:rPr kumimoji="0" lang="en-US" altLang="zh-CN" b="0" dirty="0">
                    <a:latin typeface="Times New Roman" panose="02020603050405020304" pitchFamily="18" charset="0"/>
                    <a:ea typeface="隶书" panose="02010509060101010101" pitchFamily="49" charset="-122"/>
                    <a:cs typeface="Times New Roman" panose="02020603050405020304" pitchFamily="18" charset="0"/>
                  </a:rPr>
                  <a:t>Specialized Inverse Learning)</a:t>
                </a:r>
              </a:p>
              <a:p>
                <a:pPr marL="288000" indent="0">
                  <a:spcBef>
                    <a:spcPts val="2400"/>
                  </a:spcBef>
                  <a:buFont typeface="Arial" panose="020B0604020202020204" pitchFamily="34" charset="0"/>
                  <a:buNone/>
                </a:pP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辨识的主要目的：建立对象的逆模型；</a:t>
                </a: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pPr marL="288000" indent="0">
                  <a:spcBef>
                    <a:spcPts val="1200"/>
                  </a:spcBef>
                  <a:buFont typeface="Arial" panose="020B0604020202020204" pitchFamily="34" charset="0"/>
                  <a:buNone/>
                </a:pPr>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训练误差性能：</a:t>
                </a:r>
                <a14:m>
                  <m:oMath xmlns:m="http://schemas.openxmlformats.org/officeDocument/2006/math">
                    <m:r>
                      <a:rPr kumimoji="0" lang="en-US" altLang="zh-CN" b="0" i="1">
                        <a:solidFill>
                          <a:prstClr val="black"/>
                        </a:solidFill>
                        <a:latin typeface="Cambria Math"/>
                      </a:rPr>
                      <m:t>𝑒</m:t>
                    </m:r>
                    <m:d>
                      <m:dPr>
                        <m:ctrlPr>
                          <a:rPr kumimoji="0" lang="en-US" altLang="zh-CN" b="0" i="1">
                            <a:solidFill>
                              <a:prstClr val="black"/>
                            </a:solidFill>
                            <a:latin typeface="Cambria Math" panose="02040503050406030204" pitchFamily="18" charset="0"/>
                          </a:rPr>
                        </m:ctrlPr>
                      </m:dPr>
                      <m:e>
                        <m:r>
                          <a:rPr kumimoji="0" lang="en-US" altLang="zh-CN" b="0" i="1">
                            <a:solidFill>
                              <a:prstClr val="black"/>
                            </a:solidFill>
                            <a:latin typeface="Cambria Math"/>
                          </a:rPr>
                          <m:t>𝑘</m:t>
                        </m:r>
                      </m:e>
                    </m:d>
                    <m:r>
                      <a:rPr kumimoji="0" lang="en-US" altLang="zh-CN" b="0" i="1">
                        <a:solidFill>
                          <a:prstClr val="black"/>
                        </a:solidFill>
                        <a:latin typeface="Cambria Math"/>
                      </a:rPr>
                      <m:t>=</m:t>
                    </m:r>
                    <m:sSub>
                      <m:sSubPr>
                        <m:ctrlPr>
                          <a:rPr kumimoji="0" lang="en-US" altLang="zh-CN" b="0" i="1">
                            <a:solidFill>
                              <a:prstClr val="black"/>
                            </a:solidFill>
                            <a:latin typeface="Cambria Math" panose="02040503050406030204" pitchFamily="18" charset="0"/>
                          </a:rPr>
                        </m:ctrlPr>
                      </m:sSubPr>
                      <m:e>
                        <m:r>
                          <a:rPr kumimoji="0" lang="en-US" altLang="zh-CN" b="0" i="1">
                            <a:solidFill>
                              <a:prstClr val="black"/>
                            </a:solidFill>
                            <a:latin typeface="Cambria Math"/>
                          </a:rPr>
                          <m:t>𝑦</m:t>
                        </m:r>
                      </m:e>
                      <m:sub>
                        <m:r>
                          <a:rPr kumimoji="0" lang="en-US" altLang="zh-CN" b="0" i="1">
                            <a:solidFill>
                              <a:prstClr val="black"/>
                            </a:solidFill>
                            <a:latin typeface="Cambria Math"/>
                          </a:rPr>
                          <m:t>𝑑</m:t>
                        </m:r>
                      </m:sub>
                    </m:sSub>
                    <m:d>
                      <m:dPr>
                        <m:ctrlPr>
                          <a:rPr kumimoji="0" lang="en-US" altLang="zh-CN" b="0" i="1">
                            <a:solidFill>
                              <a:prstClr val="black"/>
                            </a:solidFill>
                            <a:latin typeface="Cambria Math" panose="02040503050406030204" pitchFamily="18" charset="0"/>
                          </a:rPr>
                        </m:ctrlPr>
                      </m:dPr>
                      <m:e>
                        <m:r>
                          <a:rPr kumimoji="0" lang="en-US" altLang="zh-CN" b="0" i="1">
                            <a:solidFill>
                              <a:prstClr val="black"/>
                            </a:solidFill>
                            <a:latin typeface="Cambria Math"/>
                          </a:rPr>
                          <m:t>𝑘</m:t>
                        </m:r>
                      </m:e>
                    </m:d>
                    <m:r>
                      <a:rPr kumimoji="0" lang="en-US" altLang="zh-CN" b="0" i="1">
                        <a:solidFill>
                          <a:prstClr val="black"/>
                        </a:solidFill>
                        <a:latin typeface="Cambria Math"/>
                      </a:rPr>
                      <m:t>−</m:t>
                    </m:r>
                    <m:r>
                      <a:rPr kumimoji="0" lang="en-US" altLang="zh-CN" b="0" i="1">
                        <a:solidFill>
                          <a:prstClr val="black"/>
                        </a:solidFill>
                        <a:latin typeface="Cambria Math"/>
                      </a:rPr>
                      <m:t>𝑦</m:t>
                    </m:r>
                    <m:r>
                      <a:rPr kumimoji="0" lang="en-US" altLang="zh-CN" b="0" i="1">
                        <a:solidFill>
                          <a:prstClr val="black"/>
                        </a:solidFill>
                        <a:latin typeface="Cambria Math"/>
                      </a:rPr>
                      <m:t>(</m:t>
                    </m:r>
                    <m:r>
                      <a:rPr kumimoji="0" lang="en-US" altLang="zh-CN" b="0" i="1">
                        <a:solidFill>
                          <a:prstClr val="black"/>
                        </a:solidFill>
                        <a:latin typeface="Cambria Math"/>
                      </a:rPr>
                      <m:t>𝑘</m:t>
                    </m:r>
                    <m:r>
                      <a:rPr kumimoji="0" lang="en-US" altLang="zh-CN" b="0" i="1">
                        <a:solidFill>
                          <a:prstClr val="black"/>
                        </a:solidFill>
                        <a:latin typeface="Cambria Math"/>
                      </a:rPr>
                      <m:t>)</m:t>
                    </m:r>
                  </m:oMath>
                </a14:m>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或</a:t>
                </a:r>
                <a14:m>
                  <m:oMath xmlns:m="http://schemas.openxmlformats.org/officeDocument/2006/math">
                    <m:r>
                      <a:rPr kumimoji="0" lang="en-US" altLang="zh-CN" b="0" i="1">
                        <a:solidFill>
                          <a:prstClr val="black"/>
                        </a:solidFill>
                        <a:latin typeface="Cambria Math"/>
                      </a:rPr>
                      <m:t>𝑒</m:t>
                    </m:r>
                    <m:d>
                      <m:dPr>
                        <m:ctrlPr>
                          <a:rPr kumimoji="0" lang="en-US" altLang="zh-CN" b="0" i="1">
                            <a:solidFill>
                              <a:prstClr val="black"/>
                            </a:solidFill>
                            <a:latin typeface="Cambria Math" panose="02040503050406030204" pitchFamily="18" charset="0"/>
                          </a:rPr>
                        </m:ctrlPr>
                      </m:dPr>
                      <m:e>
                        <m:r>
                          <a:rPr kumimoji="0" lang="en-US" altLang="zh-CN" b="0" i="1">
                            <a:solidFill>
                              <a:prstClr val="black"/>
                            </a:solidFill>
                            <a:latin typeface="Cambria Math"/>
                          </a:rPr>
                          <m:t>𝑘</m:t>
                        </m:r>
                      </m:e>
                    </m:d>
                    <m:r>
                      <a:rPr kumimoji="0" lang="en-US" altLang="zh-CN" b="0" i="1">
                        <a:solidFill>
                          <a:prstClr val="black"/>
                        </a:solidFill>
                        <a:latin typeface="Cambria Math"/>
                      </a:rPr>
                      <m:t>=</m:t>
                    </m:r>
                    <m:sSub>
                      <m:sSubPr>
                        <m:ctrlPr>
                          <a:rPr kumimoji="0" lang="en-US" altLang="zh-CN" b="0" i="1">
                            <a:solidFill>
                              <a:prstClr val="black"/>
                            </a:solidFill>
                            <a:latin typeface="Cambria Math" panose="02040503050406030204" pitchFamily="18" charset="0"/>
                          </a:rPr>
                        </m:ctrlPr>
                      </m:sSubPr>
                      <m:e>
                        <m:r>
                          <a:rPr kumimoji="0" lang="en-US" altLang="zh-CN" b="0" i="1">
                            <a:solidFill>
                              <a:prstClr val="black"/>
                            </a:solidFill>
                            <a:latin typeface="Cambria Math"/>
                          </a:rPr>
                          <m:t>𝑦</m:t>
                        </m:r>
                      </m:e>
                      <m:sub>
                        <m:r>
                          <a:rPr kumimoji="0" lang="en-US" altLang="zh-CN" b="0" i="1">
                            <a:solidFill>
                              <a:prstClr val="black"/>
                            </a:solidFill>
                            <a:latin typeface="Cambria Math"/>
                          </a:rPr>
                          <m:t>𝑑</m:t>
                        </m:r>
                      </m:sub>
                    </m:sSub>
                    <m:d>
                      <m:dPr>
                        <m:ctrlPr>
                          <a:rPr kumimoji="0" lang="en-US" altLang="zh-CN" b="0" i="1">
                            <a:solidFill>
                              <a:prstClr val="black"/>
                            </a:solidFill>
                            <a:latin typeface="Cambria Math" panose="02040503050406030204" pitchFamily="18" charset="0"/>
                          </a:rPr>
                        </m:ctrlPr>
                      </m:dPr>
                      <m:e>
                        <m:r>
                          <a:rPr kumimoji="0" lang="en-US" altLang="zh-CN" b="0" i="1">
                            <a:solidFill>
                              <a:prstClr val="black"/>
                            </a:solidFill>
                            <a:latin typeface="Cambria Math"/>
                          </a:rPr>
                          <m:t>𝑘</m:t>
                        </m:r>
                      </m:e>
                    </m:d>
                    <m:r>
                      <a:rPr kumimoji="0" lang="en-US" altLang="zh-CN" b="0" i="1">
                        <a:solidFill>
                          <a:prstClr val="black"/>
                        </a:solidFill>
                        <a:latin typeface="Cambria Math"/>
                      </a:rPr>
                      <m:t>−</m:t>
                    </m:r>
                    <m:sSub>
                      <m:sSubPr>
                        <m:ctrlPr>
                          <a:rPr kumimoji="0" lang="en-US" altLang="zh-CN" b="0" i="1">
                            <a:solidFill>
                              <a:prstClr val="black"/>
                            </a:solidFill>
                            <a:latin typeface="Cambria Math" panose="02040503050406030204" pitchFamily="18" charset="0"/>
                          </a:rPr>
                        </m:ctrlPr>
                      </m:sSubPr>
                      <m:e>
                        <m:r>
                          <a:rPr kumimoji="0" lang="en-US" altLang="zh-CN" b="0" i="1">
                            <a:solidFill>
                              <a:prstClr val="black"/>
                            </a:solidFill>
                            <a:latin typeface="Cambria Math"/>
                          </a:rPr>
                          <m:t>𝑦</m:t>
                        </m:r>
                      </m:e>
                      <m:sub>
                        <m:r>
                          <a:rPr kumimoji="0" lang="en-US" altLang="zh-CN" b="0" i="1">
                            <a:solidFill>
                              <a:prstClr val="black"/>
                            </a:solidFill>
                            <a:latin typeface="Cambria Math"/>
                          </a:rPr>
                          <m:t>𝑁</m:t>
                        </m:r>
                      </m:sub>
                    </m:sSub>
                    <m:r>
                      <a:rPr kumimoji="0" lang="en-US" altLang="zh-CN" b="0" i="1">
                        <a:solidFill>
                          <a:prstClr val="black"/>
                        </a:solidFill>
                        <a:latin typeface="Cambria Math"/>
                      </a:rPr>
                      <m:t>(</m:t>
                    </m:r>
                    <m:r>
                      <a:rPr kumimoji="0" lang="en-US" altLang="zh-CN" b="0" i="1">
                        <a:solidFill>
                          <a:prstClr val="black"/>
                        </a:solidFill>
                        <a:latin typeface="Cambria Math"/>
                      </a:rPr>
                      <m:t>𝑘</m:t>
                    </m:r>
                    <m:r>
                      <a:rPr kumimoji="0" lang="en-US" altLang="zh-CN" b="0" i="1">
                        <a:solidFill>
                          <a:prstClr val="black"/>
                        </a:solidFill>
                        <a:latin typeface="Cambria Math"/>
                      </a:rPr>
                      <m:t>)</m:t>
                    </m:r>
                  </m:oMath>
                </a14:m>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a:t>
                </a:r>
                <a:endParaRPr kumimoji="0" lang="en-US" altLang="zh-CN"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endParaRPr>
              </a:p>
              <a:p>
                <a:pPr marL="288000" indent="0" algn="just">
                  <a:spcBef>
                    <a:spcPts val="1200"/>
                  </a:spcBef>
                  <a:buFont typeface="Arial" panose="020B0604020202020204" pitchFamily="34" charset="0"/>
                  <a:buNone/>
                </a:pPr>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优点：是目标导向的，即训练信号是期望输出与实际输出之差。</a:t>
                </a:r>
                <a:endParaRPr kumimoji="0" lang="en-US" altLang="zh-CN"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endParaRPr>
              </a:p>
              <a:p>
                <a:pPr marL="288000" indent="0">
                  <a:spcBef>
                    <a:spcPts val="1200"/>
                  </a:spcBef>
                  <a:buFont typeface="Arial" panose="020B0604020202020204" pitchFamily="34" charset="0"/>
                  <a:buNone/>
                </a:pPr>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一般用于在线辨识</a:t>
                </a:r>
                <a:endParaRPr kumimoji="0" lang="zh-CN" altLang="en-US" b="0" dirty="0">
                  <a:latin typeface="Times New Roman" panose="02020603050405020304" pitchFamily="18" charset="0"/>
                  <a:ea typeface="隶书" panose="02010509060101010101" pitchFamily="49" charset="-122"/>
                  <a:cs typeface="Times New Roman" panose="02020603050405020304" pitchFamily="18" charset="0"/>
                </a:endParaRPr>
              </a:p>
            </p:txBody>
          </p:sp>
        </mc:Choice>
        <mc:Fallback xmlns="">
          <p:sp>
            <p:nvSpPr>
              <p:cNvPr id="42" name="内容占位符 2"/>
              <p:cNvSpPr txBox="1">
                <a:spLocks noRot="1" noChangeAspect="1" noMove="1" noResize="1" noEditPoints="1" noAdjustHandles="1" noChangeArrowheads="1" noChangeShapeType="1" noTextEdit="1"/>
              </p:cNvSpPr>
              <p:nvPr/>
            </p:nvSpPr>
            <p:spPr>
              <a:xfrm>
                <a:off x="95818" y="1754869"/>
                <a:ext cx="8786245" cy="2713520"/>
              </a:xfrm>
              <a:prstGeom prst="rect">
                <a:avLst/>
              </a:prstGeom>
              <a:blipFill>
                <a:blip r:embed="rId3"/>
                <a:stretch>
                  <a:fillRect l="-833" t="-471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469C16B-44AE-4663-984E-A166F3300529}"/>
              </a:ext>
            </a:extLst>
          </p:cNvPr>
          <p:cNvPicPr>
            <a:picLocks noChangeAspect="1"/>
          </p:cNvPicPr>
          <p:nvPr/>
        </p:nvPicPr>
        <p:blipFill>
          <a:blip r:embed="rId4"/>
          <a:stretch>
            <a:fillRect/>
          </a:stretch>
        </p:blipFill>
        <p:spPr>
          <a:xfrm>
            <a:off x="2267744" y="3709790"/>
            <a:ext cx="6322100" cy="3011685"/>
          </a:xfrm>
          <a:prstGeom prst="rect">
            <a:avLst/>
          </a:prstGeom>
        </p:spPr>
      </p:pic>
    </p:spTree>
    <p:extLst>
      <p:ext uri="{BB962C8B-B14F-4D97-AF65-F5344CB8AC3E}">
        <p14:creationId xmlns:p14="http://schemas.microsoft.com/office/powerpoint/2010/main" val="1549646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正逆模型</a:t>
            </a:r>
          </a:p>
        </p:txBody>
      </p:sp>
      <p:sp>
        <p:nvSpPr>
          <p:cNvPr id="22531"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22532" name="文本占位符 3"/>
          <p:cNvSpPr>
            <a:spLocks noGrp="1"/>
          </p:cNvSpPr>
          <p:nvPr>
            <p:ph type="body" sz="quarter" idx="14"/>
          </p:nvPr>
        </p:nvSpPr>
        <p:spPr>
          <a:xfrm>
            <a:off x="7164388" y="50800"/>
            <a:ext cx="1800225" cy="433388"/>
          </a:xfrm>
        </p:spPr>
        <p:txBody>
          <a:bodyPr/>
          <a:lstStyle/>
          <a:p>
            <a:r>
              <a:rPr lang="zh-CN" altLang="en-US"/>
              <a:t>正逆模型</a:t>
            </a:r>
          </a:p>
        </p:txBody>
      </p:sp>
      <p:sp>
        <p:nvSpPr>
          <p:cNvPr id="22533"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475BF90F-D4D1-4105-9BBD-C8BB5A84FF1F}" type="slidenum">
              <a:rPr lang="zh-CN" altLang="en-US" sz="1200">
                <a:solidFill>
                  <a:srgbClr val="898989"/>
                </a:solidFill>
              </a:rPr>
              <a:pPr algn="r"/>
              <a:t>53</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42" name="内容占位符 2"/>
              <p:cNvSpPr txBox="1">
                <a:spLocks/>
              </p:cNvSpPr>
              <p:nvPr/>
            </p:nvSpPr>
            <p:spPr>
              <a:xfrm>
                <a:off x="95818" y="1754869"/>
                <a:ext cx="8786245" cy="2713520"/>
              </a:xfrm>
              <a:prstGeom prst="rect">
                <a:avLst/>
              </a:prstGeom>
            </p:spPr>
            <p:txBody>
              <a:bodyPr>
                <a:normAutofit fontScale="70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正</a:t>
                </a:r>
                <a:r>
                  <a:rPr kumimoji="0" lang="en-US" altLang="zh-CN" b="0" dirty="0">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逆建模</a:t>
                </a:r>
                <a:r>
                  <a:rPr kumimoji="0" lang="en-US" altLang="zh-CN" b="0" dirty="0">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狭义逆学习</a:t>
                </a:r>
                <a:r>
                  <a:rPr kumimoji="0" lang="en-US" altLang="zh-CN" b="0" dirty="0">
                    <a:latin typeface="Times New Roman" panose="02020603050405020304" pitchFamily="18" charset="0"/>
                    <a:ea typeface="隶书" panose="02010509060101010101" pitchFamily="49" charset="-122"/>
                    <a:cs typeface="Times New Roman" panose="02020603050405020304" pitchFamily="18" charset="0"/>
                  </a:rPr>
                  <a:t>Specialized Inverse Learning)</a:t>
                </a:r>
              </a:p>
              <a:p>
                <a:pPr marL="288000" indent="0">
                  <a:spcBef>
                    <a:spcPts val="2400"/>
                  </a:spcBef>
                  <a:buFont typeface="Arial" panose="020B0604020202020204" pitchFamily="34" charset="0"/>
                  <a:buNone/>
                </a:pP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辨识的主要目的：建立对象的逆模型；</a:t>
                </a: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pPr marL="288000" indent="0">
                  <a:spcBef>
                    <a:spcPts val="1200"/>
                  </a:spcBef>
                  <a:buFont typeface="Arial" panose="020B0604020202020204" pitchFamily="34" charset="0"/>
                  <a:buNone/>
                </a:pPr>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训练误差性能：</a:t>
                </a:r>
                <a14:m>
                  <m:oMath xmlns:m="http://schemas.openxmlformats.org/officeDocument/2006/math">
                    <m:r>
                      <a:rPr kumimoji="0" lang="en-US" altLang="zh-CN" b="0" i="1">
                        <a:solidFill>
                          <a:prstClr val="black"/>
                        </a:solidFill>
                        <a:latin typeface="Cambria Math"/>
                      </a:rPr>
                      <m:t>𝑒</m:t>
                    </m:r>
                    <m:d>
                      <m:dPr>
                        <m:ctrlPr>
                          <a:rPr kumimoji="0" lang="en-US" altLang="zh-CN" b="0" i="1">
                            <a:solidFill>
                              <a:prstClr val="black"/>
                            </a:solidFill>
                            <a:latin typeface="Cambria Math" panose="02040503050406030204" pitchFamily="18" charset="0"/>
                          </a:rPr>
                        </m:ctrlPr>
                      </m:dPr>
                      <m:e>
                        <m:r>
                          <a:rPr kumimoji="0" lang="en-US" altLang="zh-CN" b="0" i="1">
                            <a:solidFill>
                              <a:prstClr val="black"/>
                            </a:solidFill>
                            <a:latin typeface="Cambria Math"/>
                          </a:rPr>
                          <m:t>𝑘</m:t>
                        </m:r>
                      </m:e>
                    </m:d>
                    <m:r>
                      <a:rPr kumimoji="0" lang="en-US" altLang="zh-CN" b="0" i="1">
                        <a:solidFill>
                          <a:prstClr val="black"/>
                        </a:solidFill>
                        <a:latin typeface="Cambria Math"/>
                      </a:rPr>
                      <m:t>=</m:t>
                    </m:r>
                    <m:sSub>
                      <m:sSubPr>
                        <m:ctrlPr>
                          <a:rPr kumimoji="0" lang="en-US" altLang="zh-CN" b="0" i="1">
                            <a:solidFill>
                              <a:prstClr val="black"/>
                            </a:solidFill>
                            <a:latin typeface="Cambria Math" panose="02040503050406030204" pitchFamily="18" charset="0"/>
                          </a:rPr>
                        </m:ctrlPr>
                      </m:sSubPr>
                      <m:e>
                        <m:r>
                          <a:rPr kumimoji="0" lang="en-US" altLang="zh-CN" b="0" i="1">
                            <a:solidFill>
                              <a:prstClr val="black"/>
                            </a:solidFill>
                            <a:latin typeface="Cambria Math"/>
                          </a:rPr>
                          <m:t>𝑦</m:t>
                        </m:r>
                      </m:e>
                      <m:sub>
                        <m:r>
                          <a:rPr kumimoji="0" lang="en-US" altLang="zh-CN" b="0" i="1">
                            <a:solidFill>
                              <a:prstClr val="black"/>
                            </a:solidFill>
                            <a:latin typeface="Cambria Math"/>
                          </a:rPr>
                          <m:t>𝑑</m:t>
                        </m:r>
                      </m:sub>
                    </m:sSub>
                    <m:d>
                      <m:dPr>
                        <m:ctrlPr>
                          <a:rPr kumimoji="0" lang="en-US" altLang="zh-CN" b="0" i="1">
                            <a:solidFill>
                              <a:prstClr val="black"/>
                            </a:solidFill>
                            <a:latin typeface="Cambria Math" panose="02040503050406030204" pitchFamily="18" charset="0"/>
                          </a:rPr>
                        </m:ctrlPr>
                      </m:dPr>
                      <m:e>
                        <m:r>
                          <a:rPr kumimoji="0" lang="en-US" altLang="zh-CN" b="0" i="1">
                            <a:solidFill>
                              <a:prstClr val="black"/>
                            </a:solidFill>
                            <a:latin typeface="Cambria Math"/>
                          </a:rPr>
                          <m:t>𝑘</m:t>
                        </m:r>
                      </m:e>
                    </m:d>
                    <m:r>
                      <a:rPr kumimoji="0" lang="en-US" altLang="zh-CN" b="0" i="1">
                        <a:solidFill>
                          <a:prstClr val="black"/>
                        </a:solidFill>
                        <a:latin typeface="Cambria Math"/>
                      </a:rPr>
                      <m:t>−</m:t>
                    </m:r>
                    <m:r>
                      <a:rPr kumimoji="0" lang="en-US" altLang="zh-CN" b="0" i="1">
                        <a:solidFill>
                          <a:prstClr val="black"/>
                        </a:solidFill>
                        <a:latin typeface="Cambria Math"/>
                      </a:rPr>
                      <m:t>𝑦</m:t>
                    </m:r>
                    <m:r>
                      <a:rPr kumimoji="0" lang="en-US" altLang="zh-CN" b="0" i="1">
                        <a:solidFill>
                          <a:prstClr val="black"/>
                        </a:solidFill>
                        <a:latin typeface="Cambria Math"/>
                      </a:rPr>
                      <m:t>(</m:t>
                    </m:r>
                    <m:r>
                      <a:rPr kumimoji="0" lang="en-US" altLang="zh-CN" b="0" i="1">
                        <a:solidFill>
                          <a:prstClr val="black"/>
                        </a:solidFill>
                        <a:latin typeface="Cambria Math"/>
                      </a:rPr>
                      <m:t>𝑘</m:t>
                    </m:r>
                    <m:r>
                      <a:rPr kumimoji="0" lang="en-US" altLang="zh-CN" b="0" i="1">
                        <a:solidFill>
                          <a:prstClr val="black"/>
                        </a:solidFill>
                        <a:latin typeface="Cambria Math"/>
                      </a:rPr>
                      <m:t>)</m:t>
                    </m:r>
                  </m:oMath>
                </a14:m>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或</a:t>
                </a:r>
                <a14:m>
                  <m:oMath xmlns:m="http://schemas.openxmlformats.org/officeDocument/2006/math">
                    <m:r>
                      <a:rPr kumimoji="0" lang="en-US" altLang="zh-CN" b="0" i="1">
                        <a:solidFill>
                          <a:prstClr val="black"/>
                        </a:solidFill>
                        <a:latin typeface="Cambria Math"/>
                      </a:rPr>
                      <m:t>𝑒</m:t>
                    </m:r>
                    <m:d>
                      <m:dPr>
                        <m:ctrlPr>
                          <a:rPr kumimoji="0" lang="en-US" altLang="zh-CN" b="0" i="1">
                            <a:solidFill>
                              <a:prstClr val="black"/>
                            </a:solidFill>
                            <a:latin typeface="Cambria Math" panose="02040503050406030204" pitchFamily="18" charset="0"/>
                          </a:rPr>
                        </m:ctrlPr>
                      </m:dPr>
                      <m:e>
                        <m:r>
                          <a:rPr kumimoji="0" lang="en-US" altLang="zh-CN" b="0" i="1">
                            <a:solidFill>
                              <a:prstClr val="black"/>
                            </a:solidFill>
                            <a:latin typeface="Cambria Math"/>
                          </a:rPr>
                          <m:t>𝑘</m:t>
                        </m:r>
                      </m:e>
                    </m:d>
                    <m:r>
                      <a:rPr kumimoji="0" lang="en-US" altLang="zh-CN" b="0" i="1">
                        <a:solidFill>
                          <a:prstClr val="black"/>
                        </a:solidFill>
                        <a:latin typeface="Cambria Math"/>
                      </a:rPr>
                      <m:t>=</m:t>
                    </m:r>
                    <m:sSub>
                      <m:sSubPr>
                        <m:ctrlPr>
                          <a:rPr kumimoji="0" lang="en-US" altLang="zh-CN" b="0" i="1">
                            <a:solidFill>
                              <a:prstClr val="black"/>
                            </a:solidFill>
                            <a:latin typeface="Cambria Math" panose="02040503050406030204" pitchFamily="18" charset="0"/>
                          </a:rPr>
                        </m:ctrlPr>
                      </m:sSubPr>
                      <m:e>
                        <m:r>
                          <a:rPr kumimoji="0" lang="en-US" altLang="zh-CN" b="0" i="1">
                            <a:solidFill>
                              <a:prstClr val="black"/>
                            </a:solidFill>
                            <a:latin typeface="Cambria Math"/>
                          </a:rPr>
                          <m:t>𝑦</m:t>
                        </m:r>
                      </m:e>
                      <m:sub>
                        <m:r>
                          <a:rPr kumimoji="0" lang="en-US" altLang="zh-CN" b="0" i="1">
                            <a:solidFill>
                              <a:prstClr val="black"/>
                            </a:solidFill>
                            <a:latin typeface="Cambria Math"/>
                          </a:rPr>
                          <m:t>𝑑</m:t>
                        </m:r>
                      </m:sub>
                    </m:sSub>
                    <m:d>
                      <m:dPr>
                        <m:ctrlPr>
                          <a:rPr kumimoji="0" lang="en-US" altLang="zh-CN" b="0" i="1">
                            <a:solidFill>
                              <a:prstClr val="black"/>
                            </a:solidFill>
                            <a:latin typeface="Cambria Math" panose="02040503050406030204" pitchFamily="18" charset="0"/>
                          </a:rPr>
                        </m:ctrlPr>
                      </m:dPr>
                      <m:e>
                        <m:r>
                          <a:rPr kumimoji="0" lang="en-US" altLang="zh-CN" b="0" i="1">
                            <a:solidFill>
                              <a:prstClr val="black"/>
                            </a:solidFill>
                            <a:latin typeface="Cambria Math"/>
                          </a:rPr>
                          <m:t>𝑘</m:t>
                        </m:r>
                      </m:e>
                    </m:d>
                    <m:r>
                      <a:rPr kumimoji="0" lang="en-US" altLang="zh-CN" b="0" i="1">
                        <a:solidFill>
                          <a:prstClr val="black"/>
                        </a:solidFill>
                        <a:latin typeface="Cambria Math"/>
                      </a:rPr>
                      <m:t>−</m:t>
                    </m:r>
                    <m:sSub>
                      <m:sSubPr>
                        <m:ctrlPr>
                          <a:rPr kumimoji="0" lang="en-US" altLang="zh-CN" b="0" i="1">
                            <a:solidFill>
                              <a:prstClr val="black"/>
                            </a:solidFill>
                            <a:latin typeface="Cambria Math" panose="02040503050406030204" pitchFamily="18" charset="0"/>
                          </a:rPr>
                        </m:ctrlPr>
                      </m:sSubPr>
                      <m:e>
                        <m:r>
                          <a:rPr kumimoji="0" lang="en-US" altLang="zh-CN" b="0" i="1">
                            <a:solidFill>
                              <a:prstClr val="black"/>
                            </a:solidFill>
                            <a:latin typeface="Cambria Math"/>
                          </a:rPr>
                          <m:t>𝑦</m:t>
                        </m:r>
                      </m:e>
                      <m:sub>
                        <m:r>
                          <a:rPr kumimoji="0" lang="en-US" altLang="zh-CN" b="0" i="1">
                            <a:solidFill>
                              <a:prstClr val="black"/>
                            </a:solidFill>
                            <a:latin typeface="Cambria Math"/>
                          </a:rPr>
                          <m:t>𝑁</m:t>
                        </m:r>
                      </m:sub>
                    </m:sSub>
                    <m:r>
                      <a:rPr kumimoji="0" lang="en-US" altLang="zh-CN" b="0" i="1">
                        <a:solidFill>
                          <a:prstClr val="black"/>
                        </a:solidFill>
                        <a:latin typeface="Cambria Math"/>
                      </a:rPr>
                      <m:t>(</m:t>
                    </m:r>
                    <m:r>
                      <a:rPr kumimoji="0" lang="en-US" altLang="zh-CN" b="0" i="1">
                        <a:solidFill>
                          <a:prstClr val="black"/>
                        </a:solidFill>
                        <a:latin typeface="Cambria Math"/>
                      </a:rPr>
                      <m:t>𝑘</m:t>
                    </m:r>
                    <m:r>
                      <a:rPr kumimoji="0" lang="en-US" altLang="zh-CN" b="0" i="1">
                        <a:solidFill>
                          <a:prstClr val="black"/>
                        </a:solidFill>
                        <a:latin typeface="Cambria Math"/>
                      </a:rPr>
                      <m:t>)</m:t>
                    </m:r>
                  </m:oMath>
                </a14:m>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a:t>
                </a:r>
                <a:endParaRPr kumimoji="0" lang="en-US" altLang="zh-CN"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endParaRPr>
              </a:p>
              <a:p>
                <a:pPr marL="288000" indent="0" algn="just">
                  <a:spcBef>
                    <a:spcPts val="1200"/>
                  </a:spcBef>
                  <a:buFont typeface="Arial" panose="020B0604020202020204" pitchFamily="34" charset="0"/>
                  <a:buNone/>
                </a:pPr>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优点：是目标导向的，即训练信号是期望输出与实际输出之差。</a:t>
                </a:r>
                <a:endParaRPr kumimoji="0" lang="en-US" altLang="zh-CN"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endParaRPr>
              </a:p>
              <a:p>
                <a:pPr marL="288000" indent="0">
                  <a:spcBef>
                    <a:spcPts val="1200"/>
                  </a:spcBef>
                  <a:buFont typeface="Arial" panose="020B0604020202020204" pitchFamily="34" charset="0"/>
                  <a:buNone/>
                </a:pPr>
                <a:r>
                  <a:rPr kumimoji="0" lang="zh-CN" altLang="en-US" b="0" dirty="0">
                    <a:solidFill>
                      <a:prstClr val="black"/>
                    </a:solidFill>
                    <a:latin typeface="Times New Roman" panose="02020603050405020304" pitchFamily="18" charset="0"/>
                    <a:ea typeface="隶书" panose="02010509060101010101" pitchFamily="49" charset="-122"/>
                    <a:cs typeface="Times New Roman" panose="02020603050405020304" pitchFamily="18" charset="0"/>
                  </a:rPr>
                  <a:t>一般用于在线辨识</a:t>
                </a:r>
                <a:endParaRPr kumimoji="0" lang="zh-CN" altLang="en-US" b="0" dirty="0">
                  <a:latin typeface="Times New Roman" panose="02020603050405020304" pitchFamily="18" charset="0"/>
                  <a:ea typeface="隶书" panose="02010509060101010101" pitchFamily="49" charset="-122"/>
                  <a:cs typeface="Times New Roman" panose="02020603050405020304" pitchFamily="18" charset="0"/>
                </a:endParaRPr>
              </a:p>
            </p:txBody>
          </p:sp>
        </mc:Choice>
        <mc:Fallback xmlns="">
          <p:sp>
            <p:nvSpPr>
              <p:cNvPr id="42" name="内容占位符 2"/>
              <p:cNvSpPr txBox="1">
                <a:spLocks noRot="1" noChangeAspect="1" noMove="1" noResize="1" noEditPoints="1" noAdjustHandles="1" noChangeArrowheads="1" noChangeShapeType="1" noTextEdit="1"/>
              </p:cNvSpPr>
              <p:nvPr/>
            </p:nvSpPr>
            <p:spPr>
              <a:xfrm>
                <a:off x="95818" y="1754869"/>
                <a:ext cx="8786245" cy="2713520"/>
              </a:xfrm>
              <a:prstGeom prst="rect">
                <a:avLst/>
              </a:prstGeom>
              <a:blipFill>
                <a:blip r:embed="rId3"/>
                <a:stretch>
                  <a:fillRect l="-833" t="-471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C6606194-2FCF-4555-8EBA-70C3D73E1ADC}"/>
              </a:ext>
            </a:extLst>
          </p:cNvPr>
          <p:cNvPicPr>
            <a:picLocks noChangeAspect="1"/>
          </p:cNvPicPr>
          <p:nvPr/>
        </p:nvPicPr>
        <p:blipFill>
          <a:blip r:embed="rId4"/>
          <a:stretch>
            <a:fillRect/>
          </a:stretch>
        </p:blipFill>
        <p:spPr>
          <a:xfrm>
            <a:off x="2364700" y="3703693"/>
            <a:ext cx="6322100" cy="3017782"/>
          </a:xfrm>
          <a:prstGeom prst="rect">
            <a:avLst/>
          </a:prstGeom>
        </p:spPr>
      </p:pic>
    </p:spTree>
    <p:extLst>
      <p:ext uri="{BB962C8B-B14F-4D97-AF65-F5344CB8AC3E}">
        <p14:creationId xmlns:p14="http://schemas.microsoft.com/office/powerpoint/2010/main" val="24034920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辨识工作模式</a:t>
            </a:r>
          </a:p>
        </p:txBody>
      </p:sp>
      <p:sp>
        <p:nvSpPr>
          <p:cNvPr id="23555"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23556" name="文本占位符 3"/>
          <p:cNvSpPr>
            <a:spLocks noGrp="1"/>
          </p:cNvSpPr>
          <p:nvPr>
            <p:ph type="body" sz="quarter" idx="14"/>
          </p:nvPr>
        </p:nvSpPr>
        <p:spPr>
          <a:xfrm>
            <a:off x="7164388" y="50800"/>
            <a:ext cx="1800225" cy="433388"/>
          </a:xfrm>
        </p:spPr>
        <p:txBody>
          <a:bodyPr/>
          <a:lstStyle/>
          <a:p>
            <a:endParaRPr lang="zh-CN" altLang="en-US"/>
          </a:p>
        </p:txBody>
      </p:sp>
      <p:sp>
        <p:nvSpPr>
          <p:cNvPr id="23557"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0A8D31A-7693-41CF-BE26-D763B7849A25}" type="slidenum">
              <a:rPr lang="zh-CN" altLang="en-US" sz="1200">
                <a:solidFill>
                  <a:srgbClr val="898989"/>
                </a:solidFill>
              </a:rPr>
              <a:pPr algn="r"/>
              <a:t>54</a:t>
            </a:fld>
            <a:endParaRPr lang="en-US" altLang="zh-CN" sz="1200">
              <a:solidFill>
                <a:srgbClr val="898989"/>
              </a:solidFill>
            </a:endParaRPr>
          </a:p>
        </p:txBody>
      </p:sp>
      <p:sp>
        <p:nvSpPr>
          <p:cNvPr id="6" name="内容占位符 2"/>
          <p:cNvSpPr txBox="1">
            <a:spLocks/>
          </p:cNvSpPr>
          <p:nvPr/>
        </p:nvSpPr>
        <p:spPr>
          <a:xfrm>
            <a:off x="179388" y="1773238"/>
            <a:ext cx="8736012" cy="4752106"/>
          </a:xfrm>
          <a:prstGeom prst="rect">
            <a:avLst/>
          </a:prstGeom>
        </p:spPr>
        <p:txBody>
          <a:bodyPr>
            <a:normAutofit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5000" indent="-324000">
              <a:buClr>
                <a:srgbClr val="3891A7"/>
              </a:buClr>
              <a:buFont typeface="Wingdings" pitchFamily="2" charset="2"/>
              <a:buChar char="n"/>
              <a:defRPr/>
            </a:pPr>
            <a:r>
              <a:rPr kumimoji="0" lang="zh-CN" altLang="en-US" dirty="0">
                <a:solidFill>
                  <a:prstClr val="black"/>
                </a:solidFill>
                <a:latin typeface="隶书" panose="02010509060101010101" pitchFamily="49" charset="-122"/>
                <a:ea typeface="隶书" panose="02010509060101010101" pitchFamily="49" charset="-122"/>
              </a:rPr>
              <a:t>离线辨识与在线辨识</a:t>
            </a:r>
            <a:endParaRPr kumimoji="0" lang="en-US" altLang="zh-CN" dirty="0">
              <a:solidFill>
                <a:prstClr val="black"/>
              </a:solidFill>
              <a:latin typeface="隶书" panose="02010509060101010101" pitchFamily="49" charset="-122"/>
              <a:ea typeface="隶书" panose="02010509060101010101" pitchFamily="49" charset="-122"/>
            </a:endParaRPr>
          </a:p>
          <a:p>
            <a:pPr marL="612900" algn="just">
              <a:spcBef>
                <a:spcPts val="900"/>
              </a:spcBef>
              <a:buFont typeface="+mj-ea"/>
              <a:buAutoNum type="circleNumDbPlain"/>
              <a:defRPr/>
            </a:pPr>
            <a:r>
              <a:rPr kumimoji="0" lang="zh-CN" altLang="en-US" sz="2400" b="0" dirty="0">
                <a:latin typeface="隶书" panose="02010509060101010101" pitchFamily="49" charset="-122"/>
                <a:ea typeface="隶书" panose="02010509060101010101" pitchFamily="49" charset="-122"/>
              </a:rPr>
              <a:t>在线辨识：在对象系统实际运行的过程中进行的，辨识过程要求实时性，即必须在一个采样周期的时间间隔内至少进行一次网络权值的调整；</a:t>
            </a:r>
            <a:endParaRPr kumimoji="0" lang="en-US" altLang="zh-CN" sz="2400" b="0" dirty="0">
              <a:latin typeface="隶书" panose="02010509060101010101" pitchFamily="49" charset="-122"/>
              <a:ea typeface="隶书" panose="02010509060101010101" pitchFamily="49" charset="-122"/>
            </a:endParaRPr>
          </a:p>
          <a:p>
            <a:pPr marL="612900" algn="just">
              <a:spcBef>
                <a:spcPts val="900"/>
              </a:spcBef>
              <a:buFont typeface="+mj-ea"/>
              <a:buAutoNum type="circleNumDbPlain"/>
              <a:defRPr/>
            </a:pPr>
            <a:endParaRPr kumimoji="0" lang="en-US" altLang="zh-CN" sz="2400" b="0" dirty="0">
              <a:latin typeface="隶书" panose="02010509060101010101" pitchFamily="49" charset="-122"/>
              <a:ea typeface="隶书" panose="02010509060101010101" pitchFamily="49" charset="-122"/>
            </a:endParaRPr>
          </a:p>
          <a:p>
            <a:pPr marL="612900" algn="just">
              <a:spcBef>
                <a:spcPts val="900"/>
              </a:spcBef>
              <a:buFont typeface="+mj-ea"/>
              <a:buAutoNum type="circleNumDbPlain"/>
              <a:defRPr/>
            </a:pPr>
            <a:r>
              <a:rPr kumimoji="0" lang="zh-CN" altLang="en-US" sz="2400" b="0" dirty="0">
                <a:latin typeface="隶书" panose="02010509060101010101" pitchFamily="49" charset="-122"/>
                <a:ea typeface="隶书" panose="02010509060101010101" pitchFamily="49" charset="-122"/>
              </a:rPr>
              <a:t>离线辨识：在取得对象系统的一批输入输出数据后再进行辨识，故辨识过程与实际系统是分离的，无实时性要求。</a:t>
            </a:r>
            <a:endParaRPr kumimoji="0" lang="en-US" altLang="zh-CN" sz="2400" b="0" dirty="0">
              <a:latin typeface="隶书" panose="02010509060101010101" pitchFamily="49" charset="-122"/>
              <a:ea typeface="隶书" panose="02010509060101010101" pitchFamily="49" charset="-122"/>
            </a:endParaRPr>
          </a:p>
          <a:p>
            <a:pPr marL="270000" indent="0" algn="just">
              <a:spcBef>
                <a:spcPts val="900"/>
              </a:spcBef>
              <a:buNone/>
              <a:defRPr/>
            </a:pPr>
            <a:endParaRPr kumimoji="0" lang="en-US" altLang="zh-CN" sz="2400" b="0" dirty="0">
              <a:latin typeface="隶书" panose="02010509060101010101" pitchFamily="49" charset="-122"/>
              <a:ea typeface="隶书" panose="02010509060101010101" pitchFamily="49" charset="-122"/>
            </a:endParaRPr>
          </a:p>
          <a:p>
            <a:pPr marL="270000" indent="0" algn="just">
              <a:spcBef>
                <a:spcPts val="900"/>
              </a:spcBef>
              <a:buNone/>
              <a:defRPr/>
            </a:pPr>
            <a:r>
              <a:rPr kumimoji="0" lang="zh-CN" altLang="en-US" sz="2400" b="0" dirty="0">
                <a:latin typeface="隶书" panose="02010509060101010101" pitchFamily="49" charset="-122"/>
                <a:ea typeface="隶书" panose="02010509060101010101" pitchFamily="49" charset="-122"/>
              </a:rPr>
              <a:t>最好的辨识方式：先进行离线训练、再进行在线学习，将离线训练得到的权值作为在线学习的初始权，以加快在线学习的速度。</a:t>
            </a:r>
            <a:endParaRPr kumimoji="0" lang="en-US" altLang="zh-CN" sz="2400" b="0" dirty="0">
              <a:latin typeface="隶书" panose="02010509060101010101" pitchFamily="49" charset="-122"/>
              <a:ea typeface="隶书" panose="02010509060101010101" pitchFamily="49" charset="-122"/>
            </a:endParaRPr>
          </a:p>
          <a:p>
            <a:pPr marL="270000" indent="0" algn="just">
              <a:spcBef>
                <a:spcPts val="900"/>
              </a:spcBef>
              <a:buNone/>
              <a:defRPr/>
            </a:pPr>
            <a:endParaRPr kumimoji="0" lang="zh-CN" altLang="en-US" sz="2400" b="0" dirty="0">
              <a:latin typeface="隶书" panose="02010509060101010101" pitchFamily="49" charset="-122"/>
              <a:ea typeface="隶书" panose="02010509060101010101" pitchFamily="49"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神经网络辨识特点</a:t>
            </a:r>
          </a:p>
        </p:txBody>
      </p:sp>
      <p:sp>
        <p:nvSpPr>
          <p:cNvPr id="25603"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25604" name="文本占位符 3"/>
          <p:cNvSpPr>
            <a:spLocks noGrp="1"/>
          </p:cNvSpPr>
          <p:nvPr>
            <p:ph type="body" sz="quarter" idx="14"/>
          </p:nvPr>
        </p:nvSpPr>
        <p:spPr>
          <a:xfrm>
            <a:off x="7164388" y="50800"/>
            <a:ext cx="1800225" cy="433388"/>
          </a:xfrm>
        </p:spPr>
        <p:txBody>
          <a:bodyPr/>
          <a:lstStyle/>
          <a:p>
            <a:endParaRPr lang="zh-CN" altLang="en-US"/>
          </a:p>
        </p:txBody>
      </p:sp>
      <p:sp>
        <p:nvSpPr>
          <p:cNvPr id="25605"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8AD27063-8739-4203-AF7C-8024F0EFDDCF}" type="slidenum">
              <a:rPr lang="zh-CN" altLang="en-US" sz="1200">
                <a:solidFill>
                  <a:srgbClr val="898989"/>
                </a:solidFill>
              </a:rPr>
              <a:pPr algn="r"/>
              <a:t>55</a:t>
            </a:fld>
            <a:endParaRPr lang="en-US" altLang="zh-CN" sz="1200">
              <a:solidFill>
                <a:srgbClr val="898989"/>
              </a:solidFill>
            </a:endParaRPr>
          </a:p>
        </p:txBody>
      </p:sp>
      <p:sp>
        <p:nvSpPr>
          <p:cNvPr id="6" name="内容占位符 2"/>
          <p:cNvSpPr txBox="1">
            <a:spLocks/>
          </p:cNvSpPr>
          <p:nvPr/>
        </p:nvSpPr>
        <p:spPr>
          <a:xfrm>
            <a:off x="251520" y="1700214"/>
            <a:ext cx="8640960" cy="5021262"/>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900"/>
              </a:spcAft>
              <a:buClr>
                <a:srgbClr val="3891A7"/>
              </a:buClr>
              <a:buFont typeface="Wingdings" pitchFamily="2" charset="2"/>
              <a:buChar char="n"/>
              <a:defRPr/>
            </a:pPr>
            <a:r>
              <a:rPr kumimoji="0" lang="zh-CN" altLang="en-US" sz="2800" dirty="0">
                <a:solidFill>
                  <a:prstClr val="black"/>
                </a:solidFill>
                <a:latin typeface="隶书" panose="02010509060101010101" pitchFamily="49" charset="-122"/>
                <a:ea typeface="隶书" panose="02010509060101010101" pitchFamily="49" charset="-122"/>
              </a:rPr>
              <a:t>神经网络辨识的特点</a:t>
            </a:r>
            <a:r>
              <a:rPr kumimoji="0" lang="en-US" altLang="zh-CN" sz="1800" b="0" dirty="0">
                <a:solidFill>
                  <a:prstClr val="black"/>
                </a:solidFill>
                <a:latin typeface="隶书" panose="02010509060101010101" pitchFamily="49" charset="-122"/>
                <a:ea typeface="隶书" panose="02010509060101010101" pitchFamily="49" charset="-122"/>
              </a:rPr>
              <a:t>(</a:t>
            </a:r>
            <a:r>
              <a:rPr kumimoji="0" lang="zh-CN" altLang="en-US" sz="1800" b="0" dirty="0">
                <a:solidFill>
                  <a:prstClr val="black"/>
                </a:solidFill>
                <a:latin typeface="隶书" panose="02010509060101010101" pitchFamily="49" charset="-122"/>
                <a:ea typeface="隶书" panose="02010509060101010101" pitchFamily="49" charset="-122"/>
              </a:rPr>
              <a:t>与传统辨识方法相比</a:t>
            </a:r>
            <a:r>
              <a:rPr kumimoji="0" lang="en-US" altLang="zh-CN" sz="1800" b="0" dirty="0">
                <a:solidFill>
                  <a:prstClr val="black"/>
                </a:solidFill>
                <a:latin typeface="隶书" panose="02010509060101010101" pitchFamily="49" charset="-122"/>
                <a:ea typeface="隶书" panose="02010509060101010101" pitchFamily="49" charset="-122"/>
              </a:rPr>
              <a:t>)</a:t>
            </a:r>
          </a:p>
          <a:p>
            <a:pPr marL="527175" indent="-257175" algn="just">
              <a:spcBef>
                <a:spcPts val="900"/>
              </a:spcBef>
              <a:buFont typeface="Wingdings" pitchFamily="2" charset="2"/>
              <a:buChar char="ü"/>
              <a:defRPr/>
            </a:pPr>
            <a:r>
              <a:rPr kumimoji="0" lang="zh-CN" altLang="en-US" sz="2400" b="0" dirty="0">
                <a:latin typeface="隶书" panose="02010509060101010101" pitchFamily="49" charset="-122"/>
                <a:ea typeface="隶书" panose="02010509060101010101" pitchFamily="49" charset="-122"/>
              </a:rPr>
              <a:t>神经网络本身作为一种辨识模型，其可调参数反映在网络内部的权值上，无需建立实际系统的辨识格式。</a:t>
            </a:r>
            <a:endParaRPr kumimoji="0" lang="en-US" altLang="zh-CN" sz="2400" b="0" dirty="0">
              <a:latin typeface="隶书" panose="02010509060101010101" pitchFamily="49" charset="-122"/>
              <a:ea typeface="隶书" panose="02010509060101010101" pitchFamily="49" charset="-122"/>
            </a:endParaRPr>
          </a:p>
          <a:p>
            <a:pPr marL="527175" indent="-257175" algn="just">
              <a:spcBef>
                <a:spcPts val="900"/>
              </a:spcBef>
              <a:buFont typeface="Wingdings" pitchFamily="2" charset="2"/>
              <a:buChar char="ü"/>
              <a:defRPr/>
            </a:pPr>
            <a:r>
              <a:rPr kumimoji="0" lang="zh-CN" altLang="en-US" sz="2400" b="0" dirty="0">
                <a:latin typeface="隶书" panose="02010509060101010101" pitchFamily="49" charset="-122"/>
                <a:ea typeface="隶书" panose="02010509060101010101" pitchFamily="49" charset="-122"/>
              </a:rPr>
              <a:t>借助网络外部的输入</a:t>
            </a:r>
            <a:r>
              <a:rPr kumimoji="0" lang="en-US" altLang="zh-CN" sz="2400" b="0" dirty="0">
                <a:latin typeface="隶书" panose="02010509060101010101" pitchFamily="49" charset="-122"/>
                <a:ea typeface="隶书" panose="02010509060101010101" pitchFamily="49" charset="-122"/>
              </a:rPr>
              <a:t>/</a:t>
            </a:r>
            <a:r>
              <a:rPr kumimoji="0" lang="zh-CN" altLang="en-US" sz="2400" b="0" dirty="0">
                <a:latin typeface="隶书" panose="02010509060101010101" pitchFamily="49" charset="-122"/>
                <a:ea typeface="隶书" panose="02010509060101010101" pitchFamily="49" charset="-122"/>
              </a:rPr>
              <a:t>输出数据拟合系统的输入</a:t>
            </a:r>
            <a:r>
              <a:rPr kumimoji="0" lang="en-US" altLang="zh-CN" sz="2400" b="0" dirty="0">
                <a:latin typeface="隶书" panose="02010509060101010101" pitchFamily="49" charset="-122"/>
                <a:ea typeface="隶书" panose="02010509060101010101" pitchFamily="49" charset="-122"/>
              </a:rPr>
              <a:t>/</a:t>
            </a:r>
            <a:r>
              <a:rPr kumimoji="0" lang="zh-CN" altLang="en-US" sz="2400" b="0" dirty="0">
                <a:latin typeface="隶书" panose="02010509060101010101" pitchFamily="49" charset="-122"/>
                <a:ea typeface="隶书" panose="02010509060101010101" pitchFamily="49" charset="-122"/>
              </a:rPr>
              <a:t>输出关系，可对本质非线性系统进行辨识。</a:t>
            </a:r>
            <a:r>
              <a:rPr kumimoji="0" lang="en-US" altLang="zh-CN" sz="1800" b="0" dirty="0">
                <a:latin typeface="隶书" panose="02010509060101010101" pitchFamily="49" charset="-122"/>
                <a:ea typeface="隶书" panose="02010509060101010101" pitchFamily="49" charset="-122"/>
              </a:rPr>
              <a:t>(</a:t>
            </a:r>
            <a:r>
              <a:rPr kumimoji="0" lang="zh-CN" altLang="en-US" sz="1800" b="0" dirty="0">
                <a:latin typeface="隶书" panose="02010509060101010101" pitchFamily="49" charset="-122"/>
                <a:ea typeface="隶书" panose="02010509060101010101" pitchFamily="49" charset="-122"/>
              </a:rPr>
              <a:t>网络内部隐含着系统的特性</a:t>
            </a:r>
            <a:r>
              <a:rPr kumimoji="0" lang="en-US" altLang="zh-CN" sz="1800" b="0" dirty="0">
                <a:latin typeface="隶书" panose="02010509060101010101" pitchFamily="49" charset="-122"/>
                <a:ea typeface="隶书" panose="02010509060101010101" pitchFamily="49" charset="-122"/>
              </a:rPr>
              <a:t>)</a:t>
            </a:r>
          </a:p>
          <a:p>
            <a:pPr marL="527175" indent="-257175" algn="just">
              <a:spcBef>
                <a:spcPts val="900"/>
              </a:spcBef>
              <a:buFont typeface="Wingdings" pitchFamily="2" charset="2"/>
              <a:buChar char="ü"/>
              <a:defRPr/>
            </a:pPr>
            <a:r>
              <a:rPr kumimoji="0" lang="zh-CN" altLang="en-US" sz="2400" b="0" dirty="0">
                <a:latin typeface="隶书" panose="02010509060101010101" pitchFamily="49" charset="-122"/>
                <a:ea typeface="隶书" panose="02010509060101010101" pitchFamily="49" charset="-122"/>
              </a:rPr>
              <a:t>辨识的收敛速度不依赖于被辨识系统的维数，只与神经网络本身所采用的学习算法有关。</a:t>
            </a:r>
            <a:endParaRPr kumimoji="0" lang="en-US" altLang="zh-CN" sz="2400" b="0" dirty="0">
              <a:latin typeface="隶书" panose="02010509060101010101" pitchFamily="49" charset="-122"/>
              <a:ea typeface="隶书" panose="02010509060101010101" pitchFamily="49" charset="-122"/>
            </a:endParaRPr>
          </a:p>
          <a:p>
            <a:pPr marL="527175" indent="-257175" algn="just">
              <a:spcBef>
                <a:spcPts val="900"/>
              </a:spcBef>
              <a:buFont typeface="Wingdings" pitchFamily="2" charset="2"/>
              <a:buChar char="ü"/>
              <a:defRPr/>
            </a:pPr>
            <a:r>
              <a:rPr kumimoji="0" lang="zh-CN" altLang="en-US" sz="2400" b="0" dirty="0">
                <a:latin typeface="隶书" panose="02010509060101010101" pitchFamily="49" charset="-122"/>
                <a:ea typeface="隶书" panose="02010509060101010101" pitchFamily="49" charset="-122"/>
              </a:rPr>
              <a:t>神经网络具有大量的连接，连接权值构成神经网络模型的参数，通过调节这些权值使网络输出逼近系统输出。</a:t>
            </a:r>
            <a:endParaRPr kumimoji="0" lang="en-US" altLang="zh-CN" sz="2400" b="0" dirty="0">
              <a:latin typeface="隶书" panose="02010509060101010101" pitchFamily="49" charset="-122"/>
              <a:ea typeface="隶书" panose="02010509060101010101" pitchFamily="49" charset="-122"/>
            </a:endParaRPr>
          </a:p>
          <a:p>
            <a:pPr marL="527175" indent="-257175" algn="just">
              <a:spcBef>
                <a:spcPts val="900"/>
              </a:spcBef>
              <a:buFont typeface="Wingdings" pitchFamily="2" charset="2"/>
              <a:buChar char="ü"/>
              <a:defRPr/>
            </a:pPr>
            <a:r>
              <a:rPr kumimoji="0" lang="zh-CN" altLang="en-US" sz="2400" b="0" dirty="0">
                <a:latin typeface="隶书" panose="02010509060101010101" pitchFamily="49" charset="-122"/>
                <a:ea typeface="隶书" panose="02010509060101010101" pitchFamily="49" charset="-122"/>
              </a:rPr>
              <a:t>神经网络作为实际系统的辨识模型，构成系统的一个物理实现，可用于在线控制。</a:t>
            </a:r>
          </a:p>
          <a:p>
            <a:pPr>
              <a:defRPr/>
            </a:pPr>
            <a:endParaRPr kumimoji="0" lang="zh-CN" altLang="en-US" b="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辨识网络选择</a:t>
            </a:r>
          </a:p>
        </p:txBody>
      </p:sp>
      <p:sp>
        <p:nvSpPr>
          <p:cNvPr id="26627"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26628" name="文本占位符 3"/>
          <p:cNvSpPr>
            <a:spLocks noGrp="1"/>
          </p:cNvSpPr>
          <p:nvPr>
            <p:ph type="body" sz="quarter" idx="14"/>
          </p:nvPr>
        </p:nvSpPr>
        <p:spPr>
          <a:xfrm>
            <a:off x="7164388" y="50800"/>
            <a:ext cx="1800225" cy="433388"/>
          </a:xfrm>
        </p:spPr>
        <p:txBody>
          <a:bodyPr/>
          <a:lstStyle/>
          <a:p>
            <a:endParaRPr lang="zh-CN" altLang="en-US"/>
          </a:p>
        </p:txBody>
      </p:sp>
      <p:sp>
        <p:nvSpPr>
          <p:cNvPr id="26629"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08467C48-0DE6-4702-B578-F9349924F53D}" type="slidenum">
              <a:rPr lang="zh-CN" altLang="en-US" sz="1200">
                <a:solidFill>
                  <a:srgbClr val="898989"/>
                </a:solidFill>
              </a:rPr>
              <a:pPr algn="r"/>
              <a:t>56</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457199" y="1700212"/>
                <a:ext cx="8507413" cy="4897139"/>
              </a:xfrm>
              <a:prstGeom prst="rect">
                <a:avLst/>
              </a:prstGeom>
            </p:spPr>
            <p:txBody>
              <a:bodyPr>
                <a:normAutofit fontScale="775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900"/>
                  </a:spcAft>
                  <a:buClr>
                    <a:srgbClr val="3891A7"/>
                  </a:buClr>
                  <a:buFont typeface="Wingdings" pitchFamily="2" charset="2"/>
                  <a:buChar char="n"/>
                  <a:defRPr/>
                </a:pPr>
                <a:r>
                  <a:rPr kumimoji="0" lang="zh-CN" altLang="en-US" sz="2700" dirty="0">
                    <a:solidFill>
                      <a:prstClr val="black"/>
                    </a:solidFill>
                    <a:latin typeface="隶书" panose="02010509060101010101" pitchFamily="49" charset="-122"/>
                    <a:ea typeface="隶书" panose="02010509060101010101" pitchFamily="49" charset="-122"/>
                  </a:rPr>
                  <a:t>用什么类型的神经网络建模？</a:t>
                </a:r>
                <a:endParaRPr kumimoji="0" lang="en-US" altLang="zh-CN" sz="2700" dirty="0">
                  <a:solidFill>
                    <a:prstClr val="black"/>
                  </a:solidFill>
                  <a:latin typeface="隶书" panose="02010509060101010101" pitchFamily="49" charset="-122"/>
                  <a:ea typeface="隶书" panose="02010509060101010101" pitchFamily="49" charset="-122"/>
                </a:endParaRPr>
              </a:p>
              <a:p>
                <a:pPr marL="270000" indent="0" algn="just">
                  <a:spcBef>
                    <a:spcPts val="1350"/>
                  </a:spcBef>
                  <a:spcAft>
                    <a:spcPts val="900"/>
                  </a:spcAft>
                  <a:buClr>
                    <a:srgbClr val="3891A7"/>
                  </a:buClr>
                  <a:buFont typeface="Arial" panose="020B0604020202020204" pitchFamily="34" charset="0"/>
                  <a:buNone/>
                  <a:defRPr/>
                </a:pPr>
                <a:r>
                  <a:rPr kumimoji="0" lang="zh-CN" altLang="en-US" sz="2700" b="0" dirty="0">
                    <a:latin typeface="隶书" panose="02010509060101010101" pitchFamily="49" charset="-122"/>
                    <a:ea typeface="隶书" panose="02010509060101010101" pitchFamily="49" charset="-122"/>
                  </a:rPr>
                  <a:t>静态系统</a:t>
                </a:r>
                <a:r>
                  <a:rPr kumimoji="0" lang="zh-CN" altLang="en-US" sz="2700" b="0" dirty="0">
                    <a:solidFill>
                      <a:prstClr val="black"/>
                    </a:solidFill>
                    <a:latin typeface="隶书" panose="02010509060101010101" pitchFamily="49" charset="-122"/>
                    <a:ea typeface="隶书" panose="02010509060101010101" pitchFamily="49" charset="-122"/>
                  </a:rPr>
                  <a:t>：</a:t>
                </a:r>
                <a:endParaRPr kumimoji="0" lang="en-US" altLang="zh-CN" sz="2700" b="0" dirty="0">
                  <a:solidFill>
                    <a:prstClr val="black"/>
                  </a:solidFill>
                  <a:latin typeface="隶书" panose="02010509060101010101" pitchFamily="49" charset="-122"/>
                  <a:ea typeface="隶书" panose="02010509060101010101" pitchFamily="49" charset="-122"/>
                </a:endParaRPr>
              </a:p>
              <a:p>
                <a:pPr marL="727200" indent="-457200" algn="just">
                  <a:spcBef>
                    <a:spcPts val="1350"/>
                  </a:spcBef>
                  <a:spcAft>
                    <a:spcPts val="900"/>
                  </a:spcAft>
                  <a:buClr>
                    <a:srgbClr val="3891A7"/>
                  </a:buClr>
                  <a:buFont typeface="Wingdings" panose="05000000000000000000" pitchFamily="2" charset="2"/>
                  <a:buChar char="ü"/>
                  <a:defRPr/>
                </a:pPr>
                <a:r>
                  <a:rPr kumimoji="0" lang="zh-CN" altLang="en-US" sz="2800" b="0" dirty="0">
                    <a:latin typeface="隶书" panose="02010509060101010101" pitchFamily="49" charset="-122"/>
                    <a:ea typeface="隶书" panose="02010509060101010101" pitchFamily="49" charset="-122"/>
                  </a:rPr>
                  <a:t>稳态系统，系统的各状态变量不随时间变化</a:t>
                </a:r>
                <a:endParaRPr kumimoji="0" lang="en-US" altLang="zh-CN" sz="2800" b="0" dirty="0">
                  <a:latin typeface="隶书" panose="02010509060101010101" pitchFamily="49" charset="-122"/>
                  <a:ea typeface="隶书" panose="02010509060101010101" pitchFamily="49" charset="-122"/>
                </a:endParaRPr>
              </a:p>
              <a:p>
                <a:pPr marL="727200" indent="-457200" algn="just">
                  <a:spcBef>
                    <a:spcPts val="1350"/>
                  </a:spcBef>
                  <a:spcAft>
                    <a:spcPts val="900"/>
                  </a:spcAft>
                  <a:buClr>
                    <a:srgbClr val="3891A7"/>
                  </a:buClr>
                  <a:buFont typeface="Wingdings" panose="05000000000000000000" pitchFamily="2" charset="2"/>
                  <a:buChar char="ü"/>
                  <a:defRPr/>
                </a:pPr>
                <a:r>
                  <a:rPr kumimoji="0" lang="zh-CN" altLang="en-US" sz="2700" b="0" dirty="0">
                    <a:solidFill>
                      <a:prstClr val="black"/>
                    </a:solidFill>
                    <a:latin typeface="隶书" panose="02010509060101010101" pitchFamily="49" charset="-122"/>
                    <a:ea typeface="隶书" panose="02010509060101010101" pitchFamily="49" charset="-122"/>
                  </a:rPr>
                  <a:t>实际上就是一个非线性映射关系</a:t>
                </a:r>
                <a:endParaRPr kumimoji="0" lang="en-US" altLang="zh-CN" sz="2700" b="0" dirty="0">
                  <a:solidFill>
                    <a:prstClr val="black"/>
                  </a:solidFill>
                  <a:latin typeface="隶书" panose="02010509060101010101" pitchFamily="49" charset="-122"/>
                  <a:ea typeface="隶书" panose="02010509060101010101" pitchFamily="49" charset="-122"/>
                </a:endParaRPr>
              </a:p>
              <a:p>
                <a:pPr marL="727200" indent="-457200" algn="just">
                  <a:spcBef>
                    <a:spcPts val="1350"/>
                  </a:spcBef>
                  <a:spcAft>
                    <a:spcPts val="900"/>
                  </a:spcAft>
                  <a:buClr>
                    <a:srgbClr val="3891A7"/>
                  </a:buClr>
                  <a:buFont typeface="Wingdings" panose="05000000000000000000" pitchFamily="2" charset="2"/>
                  <a:buChar char="ü"/>
                  <a:defRPr/>
                </a:pPr>
                <a:r>
                  <a:rPr kumimoji="0" lang="zh-CN" altLang="en-US" sz="2700" b="0" dirty="0">
                    <a:solidFill>
                      <a:srgbClr val="FF0000"/>
                    </a:solidFill>
                    <a:latin typeface="隶书" panose="02010509060101010101" pitchFamily="49" charset="-122"/>
                    <a:ea typeface="隶书" panose="02010509060101010101" pitchFamily="49" charset="-122"/>
                  </a:rPr>
                  <a:t>前向神经网络</a:t>
                </a:r>
                <a:r>
                  <a:rPr kumimoji="0" lang="en-US" altLang="zh-CN" sz="2700" b="0" dirty="0">
                    <a:solidFill>
                      <a:srgbClr val="FF0000"/>
                    </a:solidFill>
                    <a:latin typeface="隶书" panose="02010509060101010101" pitchFamily="49" charset="-122"/>
                    <a:ea typeface="隶书" panose="02010509060101010101" pitchFamily="49" charset="-122"/>
                  </a:rPr>
                  <a:t>(</a:t>
                </a:r>
                <a:r>
                  <a:rPr kumimoji="0" lang="zh-CN" altLang="en-US" sz="2700" b="0" dirty="0">
                    <a:solidFill>
                      <a:srgbClr val="FF0000"/>
                    </a:solidFill>
                    <a:latin typeface="隶书" panose="02010509060101010101" pitchFamily="49" charset="-122"/>
                    <a:ea typeface="隶书" panose="02010509060101010101" pitchFamily="49" charset="-122"/>
                  </a:rPr>
                  <a:t>静态网络</a:t>
                </a:r>
                <a:r>
                  <a:rPr kumimoji="0" lang="en-US" altLang="zh-CN" sz="2700" b="0" dirty="0">
                    <a:solidFill>
                      <a:srgbClr val="FF0000"/>
                    </a:solidFill>
                    <a:latin typeface="隶书" panose="02010509060101010101" pitchFamily="49" charset="-122"/>
                    <a:ea typeface="隶书" panose="02010509060101010101" pitchFamily="49" charset="-122"/>
                  </a:rPr>
                  <a:t>)</a:t>
                </a:r>
                <a:r>
                  <a:rPr kumimoji="0" lang="zh-CN" altLang="en-US" sz="2700" b="0" dirty="0">
                    <a:solidFill>
                      <a:prstClr val="black"/>
                    </a:solidFill>
                    <a:latin typeface="隶书" panose="02010509060101010101" pitchFamily="49" charset="-122"/>
                    <a:ea typeface="隶书" panose="02010509060101010101" pitchFamily="49" charset="-122"/>
                  </a:rPr>
                  <a:t>进行建模</a:t>
                </a:r>
                <a:endParaRPr kumimoji="0" lang="en-US" altLang="zh-CN" sz="2700" b="0" dirty="0">
                  <a:solidFill>
                    <a:prstClr val="black"/>
                  </a:solidFill>
                  <a:latin typeface="隶书" panose="02010509060101010101" pitchFamily="49" charset="-122"/>
                  <a:ea typeface="隶书" panose="02010509060101010101" pitchFamily="49" charset="-122"/>
                </a:endParaRPr>
              </a:p>
              <a:p>
                <a:pPr marL="82296" indent="0" algn="just">
                  <a:spcBef>
                    <a:spcPts val="1800"/>
                  </a:spcBef>
                  <a:spcAft>
                    <a:spcPts val="1800"/>
                  </a:spcAft>
                  <a:buNone/>
                </a:pPr>
                <a:r>
                  <a:rPr kumimoji="0" lang="zh-CN" altLang="en-US" sz="2800" dirty="0">
                    <a:solidFill>
                      <a:srgbClr val="00B050"/>
                    </a:solidFill>
                    <a:latin typeface="隶书" panose="02010509060101010101" pitchFamily="49" charset="-122"/>
                    <a:ea typeface="隶书" panose="02010509060101010101" pitchFamily="49" charset="-122"/>
                  </a:rPr>
                  <a:t>具有</a:t>
                </a:r>
                <a14:m>
                  <m:oMath xmlns:m="http://schemas.openxmlformats.org/officeDocument/2006/math">
                    <m:r>
                      <a:rPr kumimoji="0" lang="en-US" altLang="zh-CN" sz="2800" i="1">
                        <a:solidFill>
                          <a:srgbClr val="00B050"/>
                        </a:solidFill>
                        <a:latin typeface="Cambria Math"/>
                      </a:rPr>
                      <m:t>𝒏</m:t>
                    </m:r>
                  </m:oMath>
                </a14:m>
                <a:r>
                  <a:rPr kumimoji="0" lang="zh-CN" altLang="en-US" sz="2800" dirty="0">
                    <a:solidFill>
                      <a:srgbClr val="00B050"/>
                    </a:solidFill>
                    <a:latin typeface="隶书" panose="02010509060101010101" pitchFamily="49" charset="-122"/>
                    <a:ea typeface="隶书" panose="02010509060101010101" pitchFamily="49" charset="-122"/>
                  </a:rPr>
                  <a:t>维输入矢量和</a:t>
                </a:r>
                <a14:m>
                  <m:oMath xmlns:m="http://schemas.openxmlformats.org/officeDocument/2006/math">
                    <m:r>
                      <a:rPr kumimoji="0" lang="en-US" altLang="zh-CN" sz="2800" i="1">
                        <a:solidFill>
                          <a:srgbClr val="00B050"/>
                        </a:solidFill>
                        <a:latin typeface="Cambria Math"/>
                      </a:rPr>
                      <m:t>𝒎</m:t>
                    </m:r>
                  </m:oMath>
                </a14:m>
                <a:r>
                  <a:rPr kumimoji="0" lang="zh-CN" altLang="en-US" sz="2800" dirty="0">
                    <a:solidFill>
                      <a:srgbClr val="00B050"/>
                    </a:solidFill>
                    <a:latin typeface="隶书" panose="02010509060101010101" pitchFamily="49" charset="-122"/>
                    <a:ea typeface="隶书" panose="02010509060101010101" pitchFamily="49" charset="-122"/>
                  </a:rPr>
                  <a:t>维输出矢量的非线性静态系统的输入输出关系：</a:t>
                </a:r>
                <a:endParaRPr kumimoji="0" lang="en-US" altLang="zh-CN" sz="2800" dirty="0">
                  <a:solidFill>
                    <a:srgbClr val="00B050"/>
                  </a:solidFill>
                  <a:latin typeface="隶书" panose="02010509060101010101" pitchFamily="49" charset="-122"/>
                  <a:ea typeface="隶书" panose="02010509060101010101" pitchFamily="49" charset="-122"/>
                </a:endParaRPr>
              </a:p>
              <a:p>
                <a:pPr marL="82296" indent="0" algn="just">
                  <a:buNone/>
                </a:pPr>
                <a14:m>
                  <m:oMathPara xmlns:m="http://schemas.openxmlformats.org/officeDocument/2006/math">
                    <m:oMathParaPr>
                      <m:jc m:val="centerGroup"/>
                    </m:oMathParaPr>
                    <m:oMath xmlns:m="http://schemas.openxmlformats.org/officeDocument/2006/math">
                      <m:d>
                        <m:dPr>
                          <m:begChr m:val="{"/>
                          <m:endChr m:val=""/>
                          <m:ctrlPr>
                            <a:rPr kumimoji="0" lang="en-US" altLang="zh-CN" sz="2800" b="0" i="1">
                              <a:latin typeface="Cambria Math" panose="02040503050406030204" pitchFamily="18" charset="0"/>
                            </a:rPr>
                          </m:ctrlPr>
                        </m:dPr>
                        <m:e>
                          <m:eqArr>
                            <m:eqArrPr>
                              <m:ctrlPr>
                                <a:rPr kumimoji="0" lang="en-US" altLang="zh-CN" sz="2800" b="0" i="1">
                                  <a:latin typeface="Cambria Math" panose="02040503050406030204" pitchFamily="18" charset="0"/>
                                </a:rPr>
                              </m:ctrlPr>
                            </m:eqArrPr>
                            <m:e>
                              <m:sSub>
                                <m:sSubPr>
                                  <m:ctrlPr>
                                    <a:rPr kumimoji="0" lang="en-US" altLang="zh-CN" sz="2800" b="0" i="1">
                                      <a:latin typeface="Cambria Math" panose="02040503050406030204" pitchFamily="18" charset="0"/>
                                    </a:rPr>
                                  </m:ctrlPr>
                                </m:sSubPr>
                                <m:e>
                                  <m:r>
                                    <a:rPr kumimoji="0" lang="en-US" altLang="zh-CN" sz="2800" b="0" i="1">
                                      <a:latin typeface="Cambria Math"/>
                                    </a:rPr>
                                    <m:t>𝑦</m:t>
                                  </m:r>
                                </m:e>
                                <m:sub>
                                  <m:r>
                                    <a:rPr kumimoji="0" lang="en-US" altLang="zh-CN" sz="2800" b="0" i="1">
                                      <a:latin typeface="Cambria Math"/>
                                    </a:rPr>
                                    <m:t>1</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𝑓</m:t>
                                  </m:r>
                                </m:e>
                                <m:sub>
                                  <m:r>
                                    <a:rPr kumimoji="0" lang="en-US" altLang="zh-CN" sz="2800" b="0" i="1">
                                      <a:latin typeface="Cambria Math"/>
                                    </a:rPr>
                                    <m:t>1</m:t>
                                  </m:r>
                                </m:sub>
                              </m:sSub>
                              <m:d>
                                <m:dPr>
                                  <m:ctrlPr>
                                    <a:rPr kumimoji="0" lang="en-US" altLang="zh-CN" sz="2800" b="0" i="1">
                                      <a:latin typeface="Cambria Math" panose="02040503050406030204" pitchFamily="18" charset="0"/>
                                    </a:rPr>
                                  </m:ctrlPr>
                                </m:dPr>
                                <m:e>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1</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2</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𝑛</m:t>
                                      </m:r>
                                    </m:sub>
                                  </m:sSub>
                                </m:e>
                              </m:d>
                              <m:r>
                                <a:rPr kumimoji="0" lang="en-US" altLang="zh-CN" sz="2800" b="0" i="1">
                                  <a:latin typeface="Cambria Math"/>
                                </a:rPr>
                                <m:t>  </m:t>
                              </m:r>
                            </m:e>
                            <m:e>
                              <m:r>
                                <a:rPr kumimoji="0" lang="en-US" altLang="zh-CN" sz="2800" b="0" i="1">
                                  <a:latin typeface="Cambria Math"/>
                                </a:rPr>
                                <m:t>⋮</m:t>
                              </m:r>
                            </m:e>
                            <m:e>
                              <m:sSub>
                                <m:sSubPr>
                                  <m:ctrlPr>
                                    <a:rPr kumimoji="0" lang="en-US" altLang="zh-CN" sz="2800" b="0" i="1">
                                      <a:latin typeface="Cambria Math" panose="02040503050406030204" pitchFamily="18" charset="0"/>
                                    </a:rPr>
                                  </m:ctrlPr>
                                </m:sSubPr>
                                <m:e>
                                  <m:r>
                                    <a:rPr kumimoji="0" lang="en-US" altLang="zh-CN" sz="2800" b="0" i="1">
                                      <a:latin typeface="Cambria Math"/>
                                    </a:rPr>
                                    <m:t>𝑦</m:t>
                                  </m:r>
                                </m:e>
                                <m:sub>
                                  <m:r>
                                    <a:rPr kumimoji="0" lang="en-US" altLang="zh-CN" sz="2800" b="0" i="1">
                                      <a:latin typeface="Cambria Math"/>
                                    </a:rPr>
                                    <m:t>𝑚</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𝑓</m:t>
                                  </m:r>
                                </m:e>
                                <m:sub>
                                  <m:r>
                                    <a:rPr kumimoji="0" lang="en-US" altLang="zh-CN" sz="2800" b="0" i="1">
                                      <a:latin typeface="Cambria Math"/>
                                    </a:rPr>
                                    <m:t>𝑚</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1</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2</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𝑛</m:t>
                                  </m:r>
                                </m:sub>
                              </m:sSub>
                              <m:r>
                                <a:rPr kumimoji="0" lang="en-US" altLang="zh-CN" sz="2800" b="0" i="1">
                                  <a:latin typeface="Cambria Math"/>
                                </a:rPr>
                                <m:t>)</m:t>
                              </m:r>
                            </m:e>
                          </m:eqArr>
                        </m:e>
                      </m:d>
                    </m:oMath>
                  </m:oMathPara>
                </a14:m>
                <a:endParaRPr kumimoji="0" lang="en-US" altLang="zh-CN" sz="2700" b="0" dirty="0">
                  <a:solidFill>
                    <a:prstClr val="black"/>
                  </a:solidFill>
                  <a:latin typeface="隶书" panose="02010509060101010101" pitchFamily="49" charset="-122"/>
                  <a:ea typeface="隶书" panose="02010509060101010101" pitchFamily="49" charset="-122"/>
                </a:endParaRPr>
              </a:p>
              <a:p>
                <a:pPr>
                  <a:defRPr/>
                </a:pPr>
                <a:endParaRPr kumimoji="0" lang="zh-CN" altLang="en-US" b="0" dirty="0"/>
              </a:p>
            </p:txBody>
          </p:sp>
        </mc:Choice>
        <mc:Fallback xmlns="">
          <p:sp>
            <p:nvSpPr>
              <p:cNvPr id="6" name="内容占位符 2"/>
              <p:cNvSpPr txBox="1">
                <a:spLocks noRot="1" noChangeAspect="1" noMove="1" noResize="1" noEditPoints="1" noAdjustHandles="1" noChangeArrowheads="1" noChangeShapeType="1" noTextEdit="1"/>
              </p:cNvSpPr>
              <p:nvPr/>
            </p:nvSpPr>
            <p:spPr>
              <a:xfrm>
                <a:off x="457199" y="1700212"/>
                <a:ext cx="8507413" cy="4897139"/>
              </a:xfrm>
              <a:prstGeom prst="rect">
                <a:avLst/>
              </a:prstGeom>
              <a:blipFill>
                <a:blip r:embed="rId2"/>
                <a:stretch>
                  <a:fillRect l="-716" t="-2117" r="-860"/>
                </a:stretch>
              </a:blipFill>
            </p:spPr>
            <p:txBody>
              <a:bodyPr/>
              <a:lstStyle/>
              <a:p>
                <a:r>
                  <a:rPr lang="zh-CN" altLang="en-US">
                    <a:noFill/>
                  </a:rPr>
                  <a:t> </a:t>
                </a: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辨识网络选择</a:t>
            </a:r>
          </a:p>
        </p:txBody>
      </p:sp>
      <p:sp>
        <p:nvSpPr>
          <p:cNvPr id="26627"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26628" name="文本占位符 3"/>
          <p:cNvSpPr>
            <a:spLocks noGrp="1"/>
          </p:cNvSpPr>
          <p:nvPr>
            <p:ph type="body" sz="quarter" idx="14"/>
          </p:nvPr>
        </p:nvSpPr>
        <p:spPr>
          <a:xfrm>
            <a:off x="7164388" y="50800"/>
            <a:ext cx="1800225" cy="433388"/>
          </a:xfrm>
        </p:spPr>
        <p:txBody>
          <a:bodyPr/>
          <a:lstStyle/>
          <a:p>
            <a:endParaRPr lang="zh-CN" altLang="en-US"/>
          </a:p>
        </p:txBody>
      </p:sp>
      <p:sp>
        <p:nvSpPr>
          <p:cNvPr id="26629"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08467C48-0DE6-4702-B578-F9349924F53D}" type="slidenum">
              <a:rPr lang="zh-CN" altLang="en-US" sz="1200">
                <a:solidFill>
                  <a:srgbClr val="898989"/>
                </a:solidFill>
              </a:rPr>
              <a:pPr algn="r"/>
              <a:t>57</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251519" y="1628800"/>
                <a:ext cx="8713093" cy="4608513"/>
              </a:xfrm>
              <a:prstGeom prst="rect">
                <a:avLst/>
              </a:prstGeom>
            </p:spPr>
            <p:txBody>
              <a:bodyPr>
                <a:normAutofit fontScale="85000"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900"/>
                  </a:spcAft>
                  <a:buClr>
                    <a:srgbClr val="3891A7"/>
                  </a:buClr>
                  <a:buFont typeface="Wingdings" pitchFamily="2" charset="2"/>
                  <a:buChar char="n"/>
                  <a:defRPr/>
                </a:pPr>
                <a:r>
                  <a:rPr kumimoji="0" lang="zh-CN" altLang="en-US" sz="2700" dirty="0">
                    <a:solidFill>
                      <a:prstClr val="black"/>
                    </a:solidFill>
                    <a:latin typeface="隶书" panose="02010509060101010101" pitchFamily="49" charset="-122"/>
                    <a:ea typeface="隶书" panose="02010509060101010101" pitchFamily="49" charset="-122"/>
                  </a:rPr>
                  <a:t>用什么类型的神经网络建模？</a:t>
                </a:r>
                <a:endParaRPr kumimoji="0" lang="en-US" altLang="zh-CN" sz="2700" dirty="0">
                  <a:solidFill>
                    <a:prstClr val="black"/>
                  </a:solidFill>
                  <a:latin typeface="隶书" panose="02010509060101010101" pitchFamily="49" charset="-122"/>
                  <a:ea typeface="隶书" panose="02010509060101010101" pitchFamily="49" charset="-122"/>
                </a:endParaRPr>
              </a:p>
              <a:p>
                <a:pPr marL="270000" indent="0" algn="just">
                  <a:spcAft>
                    <a:spcPts val="900"/>
                  </a:spcAft>
                  <a:buClr>
                    <a:srgbClr val="3891A7"/>
                  </a:buClr>
                  <a:buFont typeface="Arial" panose="020B0604020202020204" pitchFamily="34" charset="0"/>
                  <a:buNone/>
                  <a:defRPr/>
                </a:pPr>
                <a:r>
                  <a:rPr kumimoji="0" lang="zh-CN" altLang="en-US" sz="2700" b="0" dirty="0">
                    <a:latin typeface="隶书" panose="02010509060101010101" pitchFamily="49" charset="-122"/>
                    <a:ea typeface="隶书" panose="02010509060101010101" pitchFamily="49" charset="-122"/>
                  </a:rPr>
                  <a:t>动态系统：</a:t>
                </a:r>
                <a:endParaRPr kumimoji="0" lang="en-US" altLang="zh-CN" sz="2700" b="0" dirty="0">
                  <a:latin typeface="隶书" panose="02010509060101010101" pitchFamily="49" charset="-122"/>
                  <a:ea typeface="隶书" panose="02010509060101010101" pitchFamily="49" charset="-122"/>
                </a:endParaRPr>
              </a:p>
              <a:p>
                <a:pPr marL="817200" indent="-457200">
                  <a:spcBef>
                    <a:spcPts val="1200"/>
                  </a:spcBef>
                  <a:buFont typeface="Wingdings" panose="05000000000000000000" pitchFamily="2" charset="2"/>
                  <a:buChar char="ü"/>
                </a:pPr>
                <a:r>
                  <a:rPr kumimoji="0" lang="zh-CN" altLang="en-US" sz="2800" b="0" dirty="0">
                    <a:latin typeface="隶书" panose="02010509060101010101" pitchFamily="49" charset="-122"/>
                    <a:ea typeface="隶书" panose="02010509060101010101" pitchFamily="49" charset="-122"/>
                  </a:rPr>
                  <a:t>直接使用动态神经网络，分析相对复杂：网络本身引入动态环节（动态递归网络）或在神经元中引入动态特性</a:t>
                </a:r>
                <a:endParaRPr kumimoji="0" lang="en-US" altLang="zh-CN" sz="2800" b="0" dirty="0">
                  <a:latin typeface="隶书" panose="02010509060101010101" pitchFamily="49" charset="-122"/>
                  <a:ea typeface="隶书" panose="02010509060101010101" pitchFamily="49" charset="-122"/>
                </a:endParaRPr>
              </a:p>
              <a:p>
                <a:pPr marL="817200" indent="-457200">
                  <a:buFont typeface="Wingdings" panose="05000000000000000000" pitchFamily="2" charset="2"/>
                  <a:buChar char="ü"/>
                </a:pPr>
                <a:r>
                  <a:rPr kumimoji="0" lang="zh-CN" altLang="en-US" sz="2800" b="0" dirty="0">
                    <a:latin typeface="隶书" panose="02010509060101010101" pitchFamily="49" charset="-122"/>
                    <a:ea typeface="隶书" panose="02010509060101010101" pitchFamily="49" charset="-122"/>
                  </a:rPr>
                  <a:t>将动态系统的神经网络辨识</a:t>
                </a:r>
                <a:r>
                  <a:rPr kumimoji="0" lang="zh-CN" altLang="en-US" sz="2800" b="0" dirty="0">
                    <a:solidFill>
                      <a:srgbClr val="FF0000"/>
                    </a:solidFill>
                    <a:latin typeface="隶书" panose="02010509060101010101" pitchFamily="49" charset="-122"/>
                    <a:ea typeface="隶书" panose="02010509060101010101" pitchFamily="49" charset="-122"/>
                  </a:rPr>
                  <a:t>转化为静态系统的神经网络辨识</a:t>
                </a:r>
                <a:r>
                  <a:rPr kumimoji="0" lang="zh-CN" altLang="en-US" sz="2800" b="0" dirty="0">
                    <a:latin typeface="隶书" panose="02010509060101010101" pitchFamily="49" charset="-122"/>
                    <a:ea typeface="隶书" panose="02010509060101010101" pitchFamily="49" charset="-122"/>
                  </a:rPr>
                  <a:t>，简单、常用</a:t>
                </a:r>
                <a:endParaRPr kumimoji="0" lang="en-US" altLang="zh-CN" sz="2700" b="0" dirty="0">
                  <a:latin typeface="隶书" panose="02010509060101010101" pitchFamily="49" charset="-122"/>
                  <a:ea typeface="隶书" panose="02010509060101010101" pitchFamily="49" charset="-122"/>
                </a:endParaRPr>
              </a:p>
              <a:p>
                <a:pPr marL="82296" indent="0" algn="just">
                  <a:spcBef>
                    <a:spcPts val="1800"/>
                  </a:spcBef>
                  <a:spcAft>
                    <a:spcPts val="1800"/>
                  </a:spcAft>
                  <a:buNone/>
                </a:pPr>
                <a14:m>
                  <m:oMath xmlns:m="http://schemas.openxmlformats.org/officeDocument/2006/math">
                    <m:r>
                      <a:rPr kumimoji="0" lang="en-US" altLang="zh-CN" sz="2800" i="1">
                        <a:solidFill>
                          <a:srgbClr val="00B050"/>
                        </a:solidFill>
                        <a:latin typeface="Cambria Math"/>
                      </a:rPr>
                      <m:t>𝒏</m:t>
                    </m:r>
                  </m:oMath>
                </a14:m>
                <a:r>
                  <a:rPr kumimoji="0" lang="zh-CN" altLang="en-US" sz="2800" dirty="0">
                    <a:solidFill>
                      <a:srgbClr val="00B050"/>
                    </a:solidFill>
                    <a:latin typeface="隶书" panose="02010509060101010101" pitchFamily="49" charset="-122"/>
                    <a:ea typeface="隶书" panose="02010509060101010101" pitchFamily="49" charset="-122"/>
                  </a:rPr>
                  <a:t>维输入矢量和</a:t>
                </a:r>
                <a14:m>
                  <m:oMath xmlns:m="http://schemas.openxmlformats.org/officeDocument/2006/math">
                    <m:r>
                      <a:rPr kumimoji="0" lang="en-US" altLang="zh-CN" sz="2800" i="1">
                        <a:solidFill>
                          <a:srgbClr val="00B050"/>
                        </a:solidFill>
                        <a:latin typeface="Cambria Math"/>
                      </a:rPr>
                      <m:t>𝒎</m:t>
                    </m:r>
                  </m:oMath>
                </a14:m>
                <a:r>
                  <a:rPr kumimoji="0" lang="zh-CN" altLang="en-US" sz="2800" dirty="0">
                    <a:solidFill>
                      <a:srgbClr val="00B050"/>
                    </a:solidFill>
                    <a:latin typeface="隶书" panose="02010509060101010101" pitchFamily="49" charset="-122"/>
                    <a:ea typeface="隶书" panose="02010509060101010101" pitchFamily="49" charset="-122"/>
                  </a:rPr>
                  <a:t>维输出矢量的非线性动态系统：</a:t>
                </a:r>
                <a:endParaRPr kumimoji="0" lang="en-US" altLang="zh-CN" sz="2800" dirty="0">
                  <a:solidFill>
                    <a:srgbClr val="00B050"/>
                  </a:solidFill>
                  <a:latin typeface="隶书" panose="02010509060101010101" pitchFamily="49" charset="-122"/>
                  <a:ea typeface="隶书" panose="02010509060101010101" pitchFamily="49" charset="-122"/>
                </a:endParaRPr>
              </a:p>
              <a:p>
                <a:pPr marL="82296" indent="0" algn="just">
                  <a:buNone/>
                </a:pPr>
                <a14:m>
                  <m:oMathPara xmlns:m="http://schemas.openxmlformats.org/officeDocument/2006/math">
                    <m:oMathParaPr>
                      <m:jc m:val="centerGroup"/>
                    </m:oMathParaPr>
                    <m:oMath xmlns:m="http://schemas.openxmlformats.org/officeDocument/2006/math">
                      <m:d>
                        <m:dPr>
                          <m:begChr m:val="{"/>
                          <m:endChr m:val=""/>
                          <m:ctrlPr>
                            <a:rPr kumimoji="0" lang="en-US" altLang="zh-CN" sz="2800" b="0" i="1">
                              <a:latin typeface="Cambria Math" panose="02040503050406030204" pitchFamily="18" charset="0"/>
                            </a:rPr>
                          </m:ctrlPr>
                        </m:dPr>
                        <m:e>
                          <m:eqArr>
                            <m:eqArrPr>
                              <m:ctrlPr>
                                <a:rPr kumimoji="0" lang="en-US" altLang="zh-CN" sz="2800" b="0" i="1">
                                  <a:latin typeface="Cambria Math" panose="02040503050406030204" pitchFamily="18" charset="0"/>
                                </a:rPr>
                              </m:ctrlPr>
                            </m:eqArrPr>
                            <m:e>
                              <m:sSub>
                                <m:sSubPr>
                                  <m:ctrlPr>
                                    <a:rPr kumimoji="0" lang="en-US" altLang="zh-CN" sz="2800" b="0" i="1">
                                      <a:latin typeface="Cambria Math" panose="02040503050406030204" pitchFamily="18" charset="0"/>
                                    </a:rPr>
                                  </m:ctrlPr>
                                </m:sSubPr>
                                <m:e>
                                  <m:acc>
                                    <m:accPr>
                                      <m:chr m:val="̇"/>
                                      <m:ctrlPr>
                                        <a:rPr kumimoji="0" lang="en-US" altLang="zh-CN" sz="2800" b="0" i="1">
                                          <a:latin typeface="Cambria Math" panose="02040503050406030204" pitchFamily="18" charset="0"/>
                                        </a:rPr>
                                      </m:ctrlPr>
                                    </m:accPr>
                                    <m:e>
                                      <m:r>
                                        <a:rPr kumimoji="0" lang="en-US" altLang="zh-CN" sz="2800" b="0" i="1">
                                          <a:latin typeface="Cambria Math" panose="02040503050406030204" pitchFamily="18" charset="0"/>
                                        </a:rPr>
                                        <m:t>𝑥</m:t>
                                      </m:r>
                                    </m:e>
                                  </m:acc>
                                </m:e>
                                <m:sub>
                                  <m:r>
                                    <a:rPr kumimoji="0" lang="en-US" altLang="zh-CN" sz="2800" b="0" i="1">
                                      <a:latin typeface="Cambria Math"/>
                                    </a:rPr>
                                    <m:t>1</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𝑓</m:t>
                                  </m:r>
                                </m:e>
                                <m:sub>
                                  <m:r>
                                    <a:rPr kumimoji="0" lang="en-US" altLang="zh-CN" sz="2800" b="0" i="1">
                                      <a:latin typeface="Cambria Math"/>
                                    </a:rPr>
                                    <m:t>1</m:t>
                                  </m:r>
                                </m:sub>
                              </m:sSub>
                              <m:d>
                                <m:dPr>
                                  <m:ctrlPr>
                                    <a:rPr kumimoji="0" lang="en-US" altLang="zh-CN" sz="2800" b="0" i="1">
                                      <a:latin typeface="Cambria Math" panose="02040503050406030204" pitchFamily="18" charset="0"/>
                                    </a:rPr>
                                  </m:ctrlPr>
                                </m:dPr>
                                <m:e>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1</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2</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𝑛</m:t>
                                      </m:r>
                                    </m:sub>
                                  </m:sSub>
                                </m:e>
                              </m:d>
                              <m:r>
                                <a:rPr kumimoji="0" lang="en-US" altLang="zh-CN" sz="2800" b="0" i="1">
                                  <a:latin typeface="Cambria Math"/>
                                </a:rPr>
                                <m:t>  </m:t>
                              </m:r>
                            </m:e>
                            <m:e>
                              <m:r>
                                <a:rPr kumimoji="0" lang="en-US" altLang="zh-CN" sz="2800" b="0" i="1">
                                  <a:latin typeface="Cambria Math"/>
                                </a:rPr>
                                <m:t>⋮</m:t>
                              </m:r>
                            </m:e>
                            <m:e>
                              <m:sSub>
                                <m:sSubPr>
                                  <m:ctrlPr>
                                    <a:rPr kumimoji="0" lang="en-US" altLang="zh-CN" sz="2800" b="0" i="1">
                                      <a:latin typeface="Cambria Math" panose="02040503050406030204" pitchFamily="18" charset="0"/>
                                    </a:rPr>
                                  </m:ctrlPr>
                                </m:sSubPr>
                                <m:e>
                                  <m:acc>
                                    <m:accPr>
                                      <m:chr m:val="̇"/>
                                      <m:ctrlPr>
                                        <a:rPr kumimoji="0" lang="en-US" altLang="zh-CN" sz="2800" b="0" i="1">
                                          <a:latin typeface="Cambria Math" panose="02040503050406030204" pitchFamily="18" charset="0"/>
                                        </a:rPr>
                                      </m:ctrlPr>
                                    </m:accPr>
                                    <m:e>
                                      <m:r>
                                        <a:rPr kumimoji="0" lang="en-US" altLang="zh-CN" sz="2800" b="0" i="1">
                                          <a:latin typeface="Cambria Math" panose="02040503050406030204" pitchFamily="18" charset="0"/>
                                        </a:rPr>
                                        <m:t>𝑥</m:t>
                                      </m:r>
                                    </m:e>
                                  </m:acc>
                                </m:e>
                                <m:sub>
                                  <m:r>
                                    <a:rPr kumimoji="0" lang="en-US" altLang="zh-CN" sz="2800" b="0" i="1">
                                      <a:latin typeface="Cambria Math" panose="02040503050406030204" pitchFamily="18" charset="0"/>
                                    </a:rPr>
                                    <m:t>𝑛</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𝑓</m:t>
                                  </m:r>
                                </m:e>
                                <m:sub>
                                  <m:r>
                                    <a:rPr kumimoji="0" lang="en-US" altLang="zh-CN" sz="2800" b="0" i="1">
                                      <a:latin typeface="Cambria Math" panose="02040503050406030204" pitchFamily="18" charset="0"/>
                                    </a:rPr>
                                    <m:t>𝑛</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1</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2</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𝑛</m:t>
                                  </m:r>
                                </m:sub>
                              </m:sSub>
                              <m:r>
                                <a:rPr kumimoji="0" lang="en-US" altLang="zh-CN" sz="2800" b="0" i="1">
                                  <a:latin typeface="Cambria Math"/>
                                </a:rPr>
                                <m:t>)</m:t>
                              </m:r>
                            </m:e>
                          </m:eqArr>
                        </m:e>
                      </m:d>
                      <m:d>
                        <m:dPr>
                          <m:begChr m:val="{"/>
                          <m:endChr m:val=""/>
                          <m:ctrlPr>
                            <a:rPr kumimoji="0" lang="en-US" altLang="zh-CN" sz="2800" b="0" i="1">
                              <a:latin typeface="Cambria Math" panose="02040503050406030204" pitchFamily="18" charset="0"/>
                            </a:rPr>
                          </m:ctrlPr>
                        </m:dPr>
                        <m:e>
                          <m:eqArr>
                            <m:eqArrPr>
                              <m:ctrlPr>
                                <a:rPr kumimoji="0" lang="en-US" altLang="zh-CN" sz="2800" b="0" i="1">
                                  <a:latin typeface="Cambria Math" panose="02040503050406030204" pitchFamily="18" charset="0"/>
                                </a:rPr>
                              </m:ctrlPr>
                            </m:eqArrPr>
                            <m:e>
                              <m:sSub>
                                <m:sSubPr>
                                  <m:ctrlPr>
                                    <a:rPr kumimoji="0" lang="en-US" altLang="zh-CN" sz="2800" b="0" i="1">
                                      <a:latin typeface="Cambria Math" panose="02040503050406030204" pitchFamily="18" charset="0"/>
                                    </a:rPr>
                                  </m:ctrlPr>
                                </m:sSubPr>
                                <m:e>
                                  <m:r>
                                    <a:rPr kumimoji="0" lang="en-US" altLang="zh-CN" sz="2800" b="0" i="1">
                                      <a:latin typeface="Cambria Math" panose="02040503050406030204" pitchFamily="18" charset="0"/>
                                    </a:rPr>
                                    <m:t>𝑦</m:t>
                                  </m:r>
                                </m:e>
                                <m:sub>
                                  <m:r>
                                    <a:rPr kumimoji="0" lang="en-US" altLang="zh-CN" sz="2800" b="0" i="1">
                                      <a:latin typeface="Cambria Math"/>
                                    </a:rPr>
                                    <m:t>1</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panose="02040503050406030204" pitchFamily="18" charset="0"/>
                                    </a:rPr>
                                    <m:t>𝑔</m:t>
                                  </m:r>
                                </m:e>
                                <m:sub>
                                  <m:r>
                                    <a:rPr kumimoji="0" lang="en-US" altLang="zh-CN" sz="2800" b="0" i="1">
                                      <a:latin typeface="Cambria Math"/>
                                    </a:rPr>
                                    <m:t>1</m:t>
                                  </m:r>
                                </m:sub>
                              </m:sSub>
                              <m:d>
                                <m:dPr>
                                  <m:ctrlPr>
                                    <a:rPr kumimoji="0" lang="en-US" altLang="zh-CN" sz="2800" b="0" i="1">
                                      <a:latin typeface="Cambria Math" panose="02040503050406030204" pitchFamily="18" charset="0"/>
                                    </a:rPr>
                                  </m:ctrlPr>
                                </m:dPr>
                                <m:e>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1</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2</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𝑛</m:t>
                                      </m:r>
                                    </m:sub>
                                  </m:sSub>
                                </m:e>
                              </m:d>
                              <m:r>
                                <a:rPr kumimoji="0" lang="en-US" altLang="zh-CN" sz="2800" b="0" i="1">
                                  <a:latin typeface="Cambria Math"/>
                                </a:rPr>
                                <m:t>  </m:t>
                              </m:r>
                            </m:e>
                            <m:e>
                              <m:r>
                                <a:rPr kumimoji="0" lang="en-US" altLang="zh-CN" sz="2800" b="0" i="1">
                                  <a:latin typeface="Cambria Math"/>
                                </a:rPr>
                                <m:t>⋮</m:t>
                              </m:r>
                            </m:e>
                            <m:e>
                              <m:sSub>
                                <m:sSubPr>
                                  <m:ctrlPr>
                                    <a:rPr kumimoji="0" lang="en-US" altLang="zh-CN" sz="2800" b="0" i="1">
                                      <a:latin typeface="Cambria Math" panose="02040503050406030204" pitchFamily="18" charset="0"/>
                                    </a:rPr>
                                  </m:ctrlPr>
                                </m:sSubPr>
                                <m:e>
                                  <m:r>
                                    <a:rPr kumimoji="0" lang="en-US" altLang="zh-CN" sz="2800" b="0" i="1">
                                      <a:latin typeface="Cambria Math" panose="02040503050406030204" pitchFamily="18" charset="0"/>
                                    </a:rPr>
                                    <m:t>𝑦</m:t>
                                  </m:r>
                                </m:e>
                                <m:sub>
                                  <m:r>
                                    <a:rPr kumimoji="0" lang="en-US" altLang="zh-CN" sz="2800" b="0" i="1">
                                      <a:latin typeface="Cambria Math" panose="02040503050406030204" pitchFamily="18" charset="0"/>
                                    </a:rPr>
                                    <m:t>𝑚</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panose="02040503050406030204" pitchFamily="18" charset="0"/>
                                    </a:rPr>
                                    <m:t>𝑔</m:t>
                                  </m:r>
                                </m:e>
                                <m:sub>
                                  <m:r>
                                    <a:rPr kumimoji="0" lang="en-US" altLang="zh-CN" sz="2800" b="0" i="1">
                                      <a:latin typeface="Cambria Math" panose="02040503050406030204" pitchFamily="18" charset="0"/>
                                    </a:rPr>
                                    <m:t>𝑚</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1</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2</m:t>
                                  </m:r>
                                </m:sub>
                              </m:sSub>
                              <m:r>
                                <a:rPr kumimoji="0" lang="en-US" altLang="zh-CN" sz="2800" b="0" i="1">
                                  <a:latin typeface="Cambria Math"/>
                                </a:rPr>
                                <m:t>,⋯,</m:t>
                              </m:r>
                              <m:sSub>
                                <m:sSubPr>
                                  <m:ctrlPr>
                                    <a:rPr kumimoji="0" lang="en-US" altLang="zh-CN" sz="2800" b="0" i="1">
                                      <a:latin typeface="Cambria Math" panose="02040503050406030204" pitchFamily="18" charset="0"/>
                                    </a:rPr>
                                  </m:ctrlPr>
                                </m:sSubPr>
                                <m:e>
                                  <m:r>
                                    <a:rPr kumimoji="0" lang="en-US" altLang="zh-CN" sz="2800" b="0" i="1">
                                      <a:latin typeface="Cambria Math"/>
                                    </a:rPr>
                                    <m:t>𝑥</m:t>
                                  </m:r>
                                </m:e>
                                <m:sub>
                                  <m:r>
                                    <a:rPr kumimoji="0" lang="en-US" altLang="zh-CN" sz="2800" b="0" i="1">
                                      <a:latin typeface="Cambria Math"/>
                                    </a:rPr>
                                    <m:t>𝑛</m:t>
                                  </m:r>
                                </m:sub>
                              </m:sSub>
                              <m:r>
                                <a:rPr kumimoji="0" lang="en-US" altLang="zh-CN" sz="2800" b="0" i="1">
                                  <a:latin typeface="Cambria Math"/>
                                </a:rPr>
                                <m:t>)</m:t>
                              </m:r>
                            </m:e>
                          </m:eqArr>
                        </m:e>
                      </m:d>
                    </m:oMath>
                  </m:oMathPara>
                </a14:m>
                <a:endParaRPr kumimoji="0" lang="en-US" altLang="zh-CN" sz="2700" b="0" dirty="0">
                  <a:latin typeface="隶书" panose="02010509060101010101" pitchFamily="49" charset="-122"/>
                  <a:ea typeface="隶书" panose="02010509060101010101" pitchFamily="49" charset="-122"/>
                </a:endParaRPr>
              </a:p>
              <a:p>
                <a:pPr>
                  <a:defRPr/>
                </a:pPr>
                <a:endParaRPr kumimoji="0" lang="zh-CN" altLang="en-US" b="0" dirty="0"/>
              </a:p>
            </p:txBody>
          </p:sp>
        </mc:Choice>
        <mc:Fallback xmlns="">
          <p:sp>
            <p:nvSpPr>
              <p:cNvPr id="6" name="内容占位符 2"/>
              <p:cNvSpPr txBox="1">
                <a:spLocks noRot="1" noChangeAspect="1" noMove="1" noResize="1" noEditPoints="1" noAdjustHandles="1" noChangeArrowheads="1" noChangeShapeType="1" noTextEdit="1"/>
              </p:cNvSpPr>
              <p:nvPr/>
            </p:nvSpPr>
            <p:spPr>
              <a:xfrm>
                <a:off x="251519" y="1628800"/>
                <a:ext cx="8713093" cy="4608513"/>
              </a:xfrm>
              <a:prstGeom prst="rect">
                <a:avLst/>
              </a:prstGeom>
              <a:blipFill>
                <a:blip r:embed="rId2"/>
                <a:stretch>
                  <a:fillRect l="-839" t="-17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10528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静态网络辨识</a:t>
            </a:r>
          </a:p>
        </p:txBody>
      </p:sp>
      <p:sp>
        <p:nvSpPr>
          <p:cNvPr id="28675"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28676" name="文本占位符 3"/>
          <p:cNvSpPr>
            <a:spLocks noGrp="1"/>
          </p:cNvSpPr>
          <p:nvPr>
            <p:ph type="body" sz="quarter" idx="14"/>
          </p:nvPr>
        </p:nvSpPr>
        <p:spPr>
          <a:xfrm>
            <a:off x="7164388" y="50800"/>
            <a:ext cx="1800225" cy="433388"/>
          </a:xfrm>
        </p:spPr>
        <p:txBody>
          <a:bodyPr/>
          <a:lstStyle/>
          <a:p>
            <a:r>
              <a:rPr lang="zh-CN" altLang="en-US"/>
              <a:t>静态网络建模</a:t>
            </a:r>
          </a:p>
        </p:txBody>
      </p:sp>
      <p:sp>
        <p:nvSpPr>
          <p:cNvPr id="28677"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37FFBAFE-D088-4F01-BE31-C71F80F5C3F7}" type="slidenum">
              <a:rPr lang="zh-CN" altLang="en-US" sz="1200">
                <a:solidFill>
                  <a:srgbClr val="898989"/>
                </a:solidFill>
              </a:rPr>
              <a:pPr algn="r"/>
              <a:t>58</a:t>
            </a:fld>
            <a:endParaRPr lang="en-US" altLang="zh-CN" sz="1200">
              <a:solidFill>
                <a:srgbClr val="898989"/>
              </a:solidFill>
            </a:endParaRPr>
          </a:p>
        </p:txBody>
      </p:sp>
      <p:sp>
        <p:nvSpPr>
          <p:cNvPr id="28678" name="内容占位符 2"/>
          <p:cNvSpPr txBox="1">
            <a:spLocks/>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buNone/>
            </a:pPr>
            <a:r>
              <a:rPr kumimoji="0" lang="zh-CN" altLang="en-US" sz="2800" b="0" dirty="0">
                <a:latin typeface="隶书" panose="02010509060101010101" pitchFamily="49" charset="-122"/>
                <a:cs typeface="Times New Roman" panose="02020603050405020304" pitchFamily="18" charset="0"/>
              </a:rPr>
              <a:t>辨识非线性系统需解决如下两个问题</a:t>
            </a:r>
            <a:endParaRPr kumimoji="0" lang="en-US" altLang="zh-CN" sz="2800" b="0" dirty="0">
              <a:latin typeface="隶书" panose="02010509060101010101" pitchFamily="49" charset="-122"/>
              <a:cs typeface="Times New Roman" panose="02020603050405020304" pitchFamily="18" charset="0"/>
            </a:endParaRPr>
          </a:p>
          <a:p>
            <a:r>
              <a:rPr kumimoji="0" lang="zh-CN" altLang="en-US" sz="2800" b="0" dirty="0">
                <a:latin typeface="Times New Roman" panose="02020603050405020304" pitchFamily="18" charset="0"/>
                <a:cs typeface="Times New Roman" panose="02020603050405020304" pitchFamily="18" charset="0"/>
              </a:rPr>
              <a:t>确定辨识模型</a:t>
            </a:r>
            <a:r>
              <a:rPr kumimoji="0" lang="en-US" altLang="zh-CN" sz="2800" b="0" dirty="0">
                <a:latin typeface="Times New Roman" panose="02020603050405020304" pitchFamily="18" charset="0"/>
                <a:cs typeface="Times New Roman" panose="02020603050405020304" pitchFamily="18" charset="0"/>
              </a:rPr>
              <a:t>NN</a:t>
            </a:r>
            <a:r>
              <a:rPr kumimoji="0" lang="zh-CN" altLang="en-US" sz="2800" b="0" dirty="0">
                <a:latin typeface="Times New Roman" panose="02020603050405020304" pitchFamily="18" charset="0"/>
                <a:cs typeface="Times New Roman" panose="02020603050405020304" pitchFamily="18" charset="0"/>
              </a:rPr>
              <a:t>的结构</a:t>
            </a:r>
            <a:endParaRPr kumimoji="0" lang="en-US" altLang="zh-CN" sz="2800" b="0" dirty="0">
              <a:latin typeface="Times New Roman" panose="02020603050405020304" pitchFamily="18" charset="0"/>
              <a:cs typeface="Times New Roman" panose="02020603050405020304" pitchFamily="18" charset="0"/>
            </a:endParaRPr>
          </a:p>
          <a:p>
            <a:r>
              <a:rPr kumimoji="0" lang="zh-CN" altLang="en-US" sz="2800" b="0" dirty="0">
                <a:latin typeface="隶书" panose="02010509060101010101" pitchFamily="49" charset="-122"/>
                <a:cs typeface="Times New Roman" panose="02020603050405020304" pitchFamily="18" charset="0"/>
              </a:rPr>
              <a:t>确定参数学习算法，使学习过程尽快收敛。</a:t>
            </a:r>
            <a:endParaRPr kumimoji="0" lang="en-US" altLang="zh-CN" sz="2800" b="0" dirty="0">
              <a:latin typeface="隶书" panose="02010509060101010101" pitchFamily="49" charset="-122"/>
              <a:cs typeface="Times New Roman" panose="02020603050405020304" pitchFamily="18" charset="0"/>
            </a:endParaRPr>
          </a:p>
          <a:p>
            <a:endParaRPr kumimoji="0" lang="zh-CN" altLang="en-US" b="0" dirty="0">
              <a:ea typeface="宋体" panose="02010600030101010101" pitchFamily="2" charset="-122"/>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2555776" y="3717032"/>
            <a:ext cx="3688400" cy="2274005"/>
          </a:xfrm>
          <a:prstGeom prst="rect">
            <a:avLst/>
          </a:prstGeom>
        </p:spPr>
      </p:pic>
    </p:spTree>
    <p:extLst>
      <p:ext uri="{BB962C8B-B14F-4D97-AF65-F5344CB8AC3E}">
        <p14:creationId xmlns:p14="http://schemas.microsoft.com/office/powerpoint/2010/main" val="9782034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静态网络辨识</a:t>
            </a:r>
          </a:p>
        </p:txBody>
      </p:sp>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59</a:t>
            </a:fld>
            <a:endParaRPr lang="en-US" altLang="zh-CN"/>
          </a:p>
        </p:txBody>
      </p:sp>
      <mc:AlternateContent xmlns:mc="http://schemas.openxmlformats.org/markup-compatibility/2006" xmlns:a14="http://schemas.microsoft.com/office/drawing/2010/main">
        <mc:Choice Requires="a14">
          <p:sp>
            <p:nvSpPr>
              <p:cNvPr id="7" name="内容占位符 2"/>
              <p:cNvSpPr txBox="1">
                <a:spLocks/>
              </p:cNvSpPr>
              <p:nvPr/>
            </p:nvSpPr>
            <p:spPr>
              <a:xfrm>
                <a:off x="179512" y="1553482"/>
                <a:ext cx="8507288" cy="5228318"/>
              </a:xfrm>
              <a:prstGeom prst="rect">
                <a:avLst/>
              </a:prstGeom>
            </p:spPr>
            <p:txBody>
              <a:bodyPr>
                <a:normAutofit fontScale="85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lgn="just">
                  <a:buClr>
                    <a:srgbClr val="3891A7"/>
                  </a:buClr>
                  <a:buFont typeface="Arial" panose="020B0604020202020204" pitchFamily="34" charset="0"/>
                  <a:buNone/>
                </a:pPr>
                <a:r>
                  <a:rPr kumimoji="0" lang="zh-CN" altLang="en-US" sz="2800" b="1" dirty="0">
                    <a:solidFill>
                      <a:srgbClr val="FF0000"/>
                    </a:solidFill>
                    <a:latin typeface="隶书" panose="02010509060101010101" pitchFamily="49" charset="-122"/>
                    <a:ea typeface="隶书" panose="02010509060101010101" pitchFamily="49" charset="-122"/>
                  </a:rPr>
                  <a:t>多入多出系统两种常见的神经网络辨识结构：</a:t>
                </a:r>
                <a:endParaRPr kumimoji="0" lang="en-US" altLang="zh-CN" sz="2800" b="1" dirty="0">
                  <a:solidFill>
                    <a:srgbClr val="FF0000"/>
                  </a:solidFill>
                  <a:latin typeface="隶书" panose="02010509060101010101" pitchFamily="49" charset="-122"/>
                  <a:ea typeface="隶书" panose="02010509060101010101" pitchFamily="49" charset="-122"/>
                </a:endParaRPr>
              </a:p>
              <a:p>
                <a:pPr marL="82296" indent="0" algn="just">
                  <a:spcBef>
                    <a:spcPts val="1800"/>
                  </a:spcBef>
                  <a:spcAft>
                    <a:spcPts val="1200"/>
                  </a:spcAft>
                  <a:buClr>
                    <a:srgbClr val="3891A7"/>
                  </a:buClr>
                  <a:buFont typeface="Arial" panose="020B0604020202020204" pitchFamily="34" charset="0"/>
                  <a:buNone/>
                </a:pPr>
                <a:r>
                  <a:rPr kumimoji="0" lang="zh-CN" altLang="en-US" sz="2800" b="0" dirty="0">
                    <a:solidFill>
                      <a:prstClr val="black"/>
                    </a:solidFill>
                    <a:latin typeface="隶书" panose="02010509060101010101" pitchFamily="49" charset="-122"/>
                    <a:ea typeface="隶书" panose="02010509060101010101" pitchFamily="49" charset="-122"/>
                  </a:rPr>
                  <a:t>第一，每个非线性方程分别构造一个神经网络。假设对应于第</a:t>
                </a:r>
                <a14:m>
                  <m:oMath xmlns:m="http://schemas.openxmlformats.org/officeDocument/2006/math">
                    <m:r>
                      <a:rPr kumimoji="0" lang="en-US" altLang="zh-CN" sz="2800" b="0" i="1">
                        <a:solidFill>
                          <a:prstClr val="black"/>
                        </a:solidFill>
                        <a:latin typeface="Cambria Math"/>
                      </a:rPr>
                      <m:t>𝑖</m:t>
                    </m:r>
                  </m:oMath>
                </a14:m>
                <a:r>
                  <a:rPr kumimoji="0" lang="zh-CN" altLang="en-US" sz="2800" b="0" dirty="0">
                    <a:solidFill>
                      <a:prstClr val="black"/>
                    </a:solidFill>
                    <a:latin typeface="隶书" panose="02010509060101010101" pitchFamily="49" charset="-122"/>
                    <a:ea typeface="隶书" panose="02010509060101010101" pitchFamily="49" charset="-122"/>
                  </a:rPr>
                  <a:t>个方程的神经网络输出为</a:t>
                </a:r>
                <a14:m>
                  <m:oMath xmlns:m="http://schemas.openxmlformats.org/officeDocument/2006/math">
                    <m:sSub>
                      <m:sSubPr>
                        <m:ctrlPr>
                          <a:rPr kumimoji="0" lang="en-US" altLang="zh-CN" sz="2800" b="0" i="1">
                            <a:solidFill>
                              <a:prstClr val="black"/>
                            </a:solidFill>
                            <a:latin typeface="Cambria Math" panose="02040503050406030204" pitchFamily="18" charset="0"/>
                          </a:rPr>
                        </m:ctrlPr>
                      </m:sSubPr>
                      <m:e>
                        <m:acc>
                          <m:accPr>
                            <m:chr m:val="̂"/>
                            <m:ctrlPr>
                              <a:rPr kumimoji="0" lang="zh-CN" altLang="en-US" sz="2800" b="0" i="1">
                                <a:solidFill>
                                  <a:prstClr val="black"/>
                                </a:solidFill>
                                <a:latin typeface="Cambria Math" panose="02040503050406030204" pitchFamily="18" charset="0"/>
                              </a:rPr>
                            </m:ctrlPr>
                          </m:accPr>
                          <m:e>
                            <m:r>
                              <a:rPr kumimoji="0" lang="en-US" altLang="zh-CN" sz="2800" b="0" i="1">
                                <a:solidFill>
                                  <a:prstClr val="black"/>
                                </a:solidFill>
                                <a:latin typeface="Cambria Math"/>
                              </a:rPr>
                              <m:t>𝑦</m:t>
                            </m:r>
                          </m:e>
                        </m:acc>
                      </m:e>
                      <m:sub>
                        <m:r>
                          <a:rPr kumimoji="0" lang="en-US" altLang="zh-CN" sz="2800" b="0" i="1">
                            <a:solidFill>
                              <a:prstClr val="black"/>
                            </a:solidFill>
                            <a:latin typeface="Cambria Math"/>
                          </a:rPr>
                          <m:t>𝑖</m:t>
                        </m:r>
                      </m:sub>
                    </m:sSub>
                  </m:oMath>
                </a14:m>
                <a:r>
                  <a:rPr kumimoji="0" lang="zh-CN" altLang="en-US" sz="2800" b="0" dirty="0">
                    <a:solidFill>
                      <a:prstClr val="black"/>
                    </a:solidFill>
                    <a:latin typeface="隶书" panose="02010509060101010101" pitchFamily="49" charset="-122"/>
                    <a:ea typeface="隶书" panose="02010509060101010101" pitchFamily="49" charset="-122"/>
                  </a:rPr>
                  <a:t>，则调整网络权系数的误差评价函数为</a:t>
                </a:r>
                <a:endParaRPr kumimoji="0" lang="en-US" altLang="zh-CN" sz="2800" b="0" dirty="0">
                  <a:solidFill>
                    <a:prstClr val="black"/>
                  </a:solidFill>
                  <a:latin typeface="隶书" panose="02010509060101010101" pitchFamily="49" charset="-122"/>
                  <a:ea typeface="隶书" panose="02010509060101010101" pitchFamily="49" charset="-122"/>
                </a:endParaRPr>
              </a:p>
              <a:p>
                <a:pPr marL="82296" indent="0" algn="just">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800" b="0" i="1">
                          <a:solidFill>
                            <a:prstClr val="black"/>
                          </a:solidFill>
                          <a:latin typeface="Cambria Math"/>
                        </a:rPr>
                        <m:t>𝐽</m:t>
                      </m:r>
                      <m:d>
                        <m:dPr>
                          <m:ctrlPr>
                            <a:rPr kumimoji="0" lang="en-US" altLang="zh-CN" sz="2800" b="0" i="1">
                              <a:solidFill>
                                <a:prstClr val="black"/>
                              </a:solidFill>
                              <a:latin typeface="Cambria Math" panose="02040503050406030204" pitchFamily="18" charset="0"/>
                            </a:rPr>
                          </m:ctrlPr>
                        </m:dPr>
                        <m:e>
                          <m:sSub>
                            <m:sSubPr>
                              <m:ctrlPr>
                                <a:rPr kumimoji="0" lang="en-US" altLang="zh-CN" sz="2800" b="0" i="1">
                                  <a:solidFill>
                                    <a:prstClr val="black"/>
                                  </a:solidFill>
                                  <a:latin typeface="Cambria Math" panose="02040503050406030204" pitchFamily="18" charset="0"/>
                                </a:rPr>
                              </m:ctrlPr>
                            </m:sSubPr>
                            <m:e>
                              <m:r>
                                <a:rPr kumimoji="0" lang="en-US" altLang="zh-CN" sz="2800" b="0" i="1">
                                  <a:solidFill>
                                    <a:prstClr val="black"/>
                                  </a:solidFill>
                                  <a:latin typeface="Cambria Math"/>
                                </a:rPr>
                                <m:t>𝑊</m:t>
                              </m:r>
                            </m:e>
                            <m:sub>
                              <m:r>
                                <a:rPr kumimoji="0" lang="en-US" altLang="zh-CN" sz="2800" b="0" i="1">
                                  <a:solidFill>
                                    <a:prstClr val="black"/>
                                  </a:solidFill>
                                  <a:latin typeface="Cambria Math"/>
                                </a:rPr>
                                <m:t>𝑖</m:t>
                              </m:r>
                            </m:sub>
                          </m:sSub>
                        </m:e>
                      </m:d>
                      <m:r>
                        <a:rPr kumimoji="0" lang="en-US" altLang="zh-CN" sz="2800" b="0" i="1">
                          <a:solidFill>
                            <a:prstClr val="black"/>
                          </a:solidFill>
                          <a:latin typeface="Cambria Math"/>
                        </a:rPr>
                        <m:t>=</m:t>
                      </m:r>
                      <m:f>
                        <m:fPr>
                          <m:ctrlPr>
                            <a:rPr kumimoji="0" lang="en-US" altLang="zh-CN" sz="2800" b="0" i="1">
                              <a:solidFill>
                                <a:prstClr val="black"/>
                              </a:solidFill>
                              <a:latin typeface="Cambria Math" panose="02040503050406030204" pitchFamily="18" charset="0"/>
                            </a:rPr>
                          </m:ctrlPr>
                        </m:fPr>
                        <m:num>
                          <m:r>
                            <a:rPr kumimoji="0" lang="en-US" altLang="zh-CN" sz="2800" b="0" i="1">
                              <a:solidFill>
                                <a:prstClr val="black"/>
                              </a:solidFill>
                              <a:latin typeface="Cambria Math"/>
                            </a:rPr>
                            <m:t>1</m:t>
                          </m:r>
                        </m:num>
                        <m:den>
                          <m:r>
                            <a:rPr kumimoji="0" lang="en-US" altLang="zh-CN" sz="2800" b="0" i="1">
                              <a:solidFill>
                                <a:prstClr val="black"/>
                              </a:solidFill>
                              <a:latin typeface="Cambria Math"/>
                            </a:rPr>
                            <m:t>2</m:t>
                          </m:r>
                        </m:den>
                      </m:f>
                      <m:sSubSup>
                        <m:sSubSupPr>
                          <m:ctrlPr>
                            <a:rPr kumimoji="0" lang="en-US" altLang="zh-CN" sz="2800" b="0" i="1">
                              <a:solidFill>
                                <a:prstClr val="black"/>
                              </a:solidFill>
                              <a:latin typeface="Cambria Math" panose="02040503050406030204" pitchFamily="18" charset="0"/>
                            </a:rPr>
                          </m:ctrlPr>
                        </m:sSubSupPr>
                        <m:e>
                          <m:r>
                            <a:rPr kumimoji="0" lang="en-US" altLang="zh-CN" sz="2800" b="0" i="1">
                              <a:solidFill>
                                <a:prstClr val="black"/>
                              </a:solidFill>
                              <a:latin typeface="Cambria Math"/>
                            </a:rPr>
                            <m:t>𝑒</m:t>
                          </m:r>
                        </m:e>
                        <m:sub>
                          <m:r>
                            <a:rPr kumimoji="0" lang="en-US" altLang="zh-CN" sz="2800" b="0" i="1">
                              <a:solidFill>
                                <a:prstClr val="black"/>
                              </a:solidFill>
                              <a:latin typeface="Cambria Math"/>
                            </a:rPr>
                            <m:t>𝑖</m:t>
                          </m:r>
                        </m:sub>
                        <m:sup>
                          <m:r>
                            <a:rPr kumimoji="0" lang="en-US" altLang="zh-CN" sz="2800" b="0" i="1">
                              <a:solidFill>
                                <a:prstClr val="black"/>
                              </a:solidFill>
                              <a:latin typeface="Cambria Math"/>
                            </a:rPr>
                            <m:t>2</m:t>
                          </m:r>
                        </m:sup>
                      </m:sSubSup>
                      <m:r>
                        <a:rPr kumimoji="0" lang="en-US" altLang="zh-CN" sz="2800" b="0" i="1">
                          <a:solidFill>
                            <a:prstClr val="black"/>
                          </a:solidFill>
                          <a:latin typeface="Cambria Math"/>
                        </a:rPr>
                        <m:t>=</m:t>
                      </m:r>
                      <m:f>
                        <m:fPr>
                          <m:ctrlPr>
                            <a:rPr kumimoji="0" lang="en-US" altLang="zh-CN" sz="2800" b="0" i="1">
                              <a:solidFill>
                                <a:prstClr val="black"/>
                              </a:solidFill>
                              <a:latin typeface="Cambria Math" panose="02040503050406030204" pitchFamily="18" charset="0"/>
                            </a:rPr>
                          </m:ctrlPr>
                        </m:fPr>
                        <m:num>
                          <m:r>
                            <a:rPr kumimoji="0" lang="en-US" altLang="zh-CN" sz="2800" b="0" i="1">
                              <a:solidFill>
                                <a:prstClr val="black"/>
                              </a:solidFill>
                              <a:latin typeface="Cambria Math"/>
                            </a:rPr>
                            <m:t>1</m:t>
                          </m:r>
                        </m:num>
                        <m:den>
                          <m:r>
                            <a:rPr kumimoji="0" lang="en-US" altLang="zh-CN" sz="2800" b="0" i="1">
                              <a:solidFill>
                                <a:prstClr val="black"/>
                              </a:solidFill>
                              <a:latin typeface="Cambria Math"/>
                            </a:rPr>
                            <m:t>2</m:t>
                          </m:r>
                        </m:den>
                      </m:f>
                      <m:sSup>
                        <m:sSupPr>
                          <m:ctrlPr>
                            <a:rPr kumimoji="0" lang="en-US" altLang="zh-CN" sz="2800" b="0" i="1">
                              <a:solidFill>
                                <a:prstClr val="black"/>
                              </a:solidFill>
                              <a:latin typeface="Cambria Math" panose="02040503050406030204" pitchFamily="18" charset="0"/>
                            </a:rPr>
                          </m:ctrlPr>
                        </m:sSupPr>
                        <m:e>
                          <m:d>
                            <m:dPr>
                              <m:ctrlPr>
                                <a:rPr kumimoji="0" lang="en-US" altLang="zh-CN" sz="2800" b="0" i="1">
                                  <a:solidFill>
                                    <a:prstClr val="black"/>
                                  </a:solidFill>
                                  <a:latin typeface="Cambria Math" panose="02040503050406030204" pitchFamily="18" charset="0"/>
                                </a:rPr>
                              </m:ctrlPr>
                            </m:dPr>
                            <m:e>
                              <m:sSub>
                                <m:sSubPr>
                                  <m:ctrlPr>
                                    <a:rPr kumimoji="0" lang="en-US" altLang="zh-CN" sz="2800" b="0" i="1">
                                      <a:solidFill>
                                        <a:prstClr val="black"/>
                                      </a:solidFill>
                                      <a:latin typeface="Cambria Math" panose="02040503050406030204" pitchFamily="18" charset="0"/>
                                    </a:rPr>
                                  </m:ctrlPr>
                                </m:sSubPr>
                                <m:e>
                                  <m:r>
                                    <a:rPr kumimoji="0" lang="en-US" altLang="zh-CN" sz="2800" b="0" i="1">
                                      <a:solidFill>
                                        <a:prstClr val="black"/>
                                      </a:solidFill>
                                      <a:latin typeface="Cambria Math"/>
                                    </a:rPr>
                                    <m:t>𝑦</m:t>
                                  </m:r>
                                </m:e>
                                <m:sub>
                                  <m:r>
                                    <a:rPr kumimoji="0" lang="en-US" altLang="zh-CN" sz="2800" b="0" i="1">
                                      <a:solidFill>
                                        <a:prstClr val="black"/>
                                      </a:solidFill>
                                      <a:latin typeface="Cambria Math"/>
                                    </a:rPr>
                                    <m:t>𝑖</m:t>
                                  </m:r>
                                </m:sub>
                              </m:sSub>
                              <m:r>
                                <a:rPr kumimoji="0" lang="en-US" altLang="zh-CN" sz="2800" b="0" i="1">
                                  <a:solidFill>
                                    <a:prstClr val="black"/>
                                  </a:solidFill>
                                  <a:latin typeface="Cambria Math"/>
                                </a:rPr>
                                <m:t>−</m:t>
                              </m:r>
                              <m:sSub>
                                <m:sSubPr>
                                  <m:ctrlPr>
                                    <a:rPr kumimoji="0" lang="en-US" altLang="zh-CN" sz="2800" b="0" i="1">
                                      <a:solidFill>
                                        <a:prstClr val="black"/>
                                      </a:solidFill>
                                      <a:latin typeface="Cambria Math" panose="02040503050406030204" pitchFamily="18" charset="0"/>
                                    </a:rPr>
                                  </m:ctrlPr>
                                </m:sSubPr>
                                <m:e>
                                  <m:acc>
                                    <m:accPr>
                                      <m:chr m:val="̂"/>
                                      <m:ctrlPr>
                                        <a:rPr kumimoji="0" lang="en-US" altLang="zh-CN" sz="2800" b="0" i="1">
                                          <a:solidFill>
                                            <a:prstClr val="black"/>
                                          </a:solidFill>
                                          <a:latin typeface="Cambria Math" panose="02040503050406030204" pitchFamily="18" charset="0"/>
                                        </a:rPr>
                                      </m:ctrlPr>
                                    </m:accPr>
                                    <m:e>
                                      <m:r>
                                        <a:rPr kumimoji="0" lang="en-US" altLang="zh-CN" sz="2800" b="0" i="1">
                                          <a:solidFill>
                                            <a:prstClr val="black"/>
                                          </a:solidFill>
                                          <a:latin typeface="Cambria Math"/>
                                        </a:rPr>
                                        <m:t>𝑦</m:t>
                                      </m:r>
                                    </m:e>
                                  </m:acc>
                                </m:e>
                                <m:sub>
                                  <m:r>
                                    <a:rPr kumimoji="0" lang="en-US" altLang="zh-CN" sz="2800" b="0" i="1">
                                      <a:solidFill>
                                        <a:prstClr val="black"/>
                                      </a:solidFill>
                                      <a:latin typeface="Cambria Math"/>
                                    </a:rPr>
                                    <m:t>𝑖</m:t>
                                  </m:r>
                                </m:sub>
                              </m:sSub>
                            </m:e>
                          </m:d>
                        </m:e>
                        <m:sup>
                          <m:r>
                            <a:rPr kumimoji="0" lang="en-US" altLang="zh-CN" sz="2800" b="0" i="1">
                              <a:solidFill>
                                <a:prstClr val="black"/>
                              </a:solidFill>
                              <a:latin typeface="Cambria Math"/>
                            </a:rPr>
                            <m:t>2</m:t>
                          </m:r>
                        </m:sup>
                      </m:sSup>
                    </m:oMath>
                  </m:oMathPara>
                </a14:m>
                <a:endParaRPr kumimoji="0" lang="en-US" altLang="zh-CN" sz="2800" b="0" dirty="0">
                  <a:solidFill>
                    <a:prstClr val="black"/>
                  </a:solidFill>
                  <a:latin typeface="隶书" panose="02010509060101010101" pitchFamily="49" charset="-122"/>
                  <a:ea typeface="隶书" panose="02010509060101010101" pitchFamily="49" charset="-122"/>
                </a:endParaRPr>
              </a:p>
              <a:p>
                <a:pPr marL="82296" indent="0" algn="just">
                  <a:spcBef>
                    <a:spcPts val="1800"/>
                  </a:spcBef>
                  <a:buClr>
                    <a:srgbClr val="3891A7"/>
                  </a:buClr>
                  <a:buFont typeface="Arial" panose="020B0604020202020204" pitchFamily="34" charset="0"/>
                  <a:buNone/>
                </a:pPr>
                <a:r>
                  <a:rPr kumimoji="0" lang="zh-CN" altLang="en-US" sz="2800" b="0" dirty="0">
                    <a:solidFill>
                      <a:prstClr val="black"/>
                    </a:solidFill>
                    <a:latin typeface="隶书" panose="02010509060101010101" pitchFamily="49" charset="-122"/>
                    <a:ea typeface="隶书" panose="02010509060101010101" pitchFamily="49" charset="-122"/>
                  </a:rPr>
                  <a:t>其中，</a:t>
                </a:r>
                <a14:m>
                  <m:oMath xmlns:m="http://schemas.openxmlformats.org/officeDocument/2006/math">
                    <m:sSub>
                      <m:sSubPr>
                        <m:ctrlPr>
                          <a:rPr kumimoji="0" lang="en-US" altLang="zh-CN" sz="2800" b="0" i="1">
                            <a:solidFill>
                              <a:prstClr val="black"/>
                            </a:solidFill>
                            <a:latin typeface="Cambria Math" panose="02040503050406030204" pitchFamily="18" charset="0"/>
                          </a:rPr>
                        </m:ctrlPr>
                      </m:sSubPr>
                      <m:e>
                        <m:r>
                          <a:rPr kumimoji="0" lang="en-US" altLang="zh-CN" sz="2800" b="0" i="1">
                            <a:solidFill>
                              <a:prstClr val="black"/>
                            </a:solidFill>
                            <a:latin typeface="Cambria Math"/>
                          </a:rPr>
                          <m:t>𝑊</m:t>
                        </m:r>
                      </m:e>
                      <m:sub>
                        <m:r>
                          <a:rPr kumimoji="0" lang="en-US" altLang="zh-CN" sz="2800" b="0" i="1">
                            <a:solidFill>
                              <a:prstClr val="black"/>
                            </a:solidFill>
                            <a:latin typeface="Cambria Math"/>
                          </a:rPr>
                          <m:t>𝑖</m:t>
                        </m:r>
                      </m:sub>
                    </m:sSub>
                  </m:oMath>
                </a14:m>
                <a:r>
                  <a:rPr kumimoji="0" lang="zh-CN" altLang="en-US" sz="2800" b="0" dirty="0">
                    <a:solidFill>
                      <a:prstClr val="black"/>
                    </a:solidFill>
                    <a:latin typeface="隶书" panose="02010509060101010101" pitchFamily="49" charset="-122"/>
                    <a:ea typeface="隶书" panose="02010509060101010101" pitchFamily="49" charset="-122"/>
                  </a:rPr>
                  <a:t>为第</a:t>
                </a:r>
                <a14:m>
                  <m:oMath xmlns:m="http://schemas.openxmlformats.org/officeDocument/2006/math">
                    <m:r>
                      <a:rPr kumimoji="0" lang="en-US" altLang="zh-CN" sz="2800" b="0" i="1">
                        <a:solidFill>
                          <a:prstClr val="black"/>
                        </a:solidFill>
                        <a:latin typeface="Cambria Math"/>
                      </a:rPr>
                      <m:t>𝑖</m:t>
                    </m:r>
                  </m:oMath>
                </a14:m>
                <a:r>
                  <a:rPr kumimoji="0" lang="zh-CN" altLang="en-US" sz="2800" b="0" dirty="0">
                    <a:solidFill>
                      <a:prstClr val="black"/>
                    </a:solidFill>
                    <a:latin typeface="隶书" panose="02010509060101010101" pitchFamily="49" charset="-122"/>
                    <a:ea typeface="隶书" panose="02010509060101010101" pitchFamily="49" charset="-122"/>
                  </a:rPr>
                  <a:t>个神经网络的权系数。</a:t>
                </a:r>
                <a:endParaRPr kumimoji="0" lang="en-US" altLang="zh-CN" sz="2800" b="0" dirty="0">
                  <a:solidFill>
                    <a:prstClr val="black"/>
                  </a:solidFill>
                  <a:latin typeface="隶书" panose="02010509060101010101" pitchFamily="49" charset="-122"/>
                  <a:ea typeface="隶书" panose="02010509060101010101" pitchFamily="49" charset="-122"/>
                </a:endParaRPr>
              </a:p>
              <a:p>
                <a:pPr marL="82296" indent="0" algn="just">
                  <a:spcBef>
                    <a:spcPts val="1800"/>
                  </a:spcBef>
                  <a:spcAft>
                    <a:spcPts val="1800"/>
                  </a:spcAft>
                  <a:buClr>
                    <a:srgbClr val="3891A7"/>
                  </a:buClr>
                  <a:buFont typeface="Arial" panose="020B0604020202020204" pitchFamily="34" charset="0"/>
                  <a:buNone/>
                </a:pPr>
                <a:r>
                  <a:rPr kumimoji="0" lang="zh-CN" altLang="en-US" sz="2800" b="0" dirty="0">
                    <a:solidFill>
                      <a:prstClr val="black"/>
                    </a:solidFill>
                    <a:latin typeface="隶书" panose="02010509060101010101" pitchFamily="49" charset="-122"/>
                    <a:ea typeface="隶书" panose="02010509060101010101" pitchFamily="49" charset="-122"/>
                  </a:rPr>
                  <a:t>第二，仅用一个神经网络构成静态系统的神经网络模型，用神经网络的输出矢量为</a:t>
                </a:r>
                <a14:m>
                  <m:oMath xmlns:m="http://schemas.openxmlformats.org/officeDocument/2006/math">
                    <m:acc>
                      <m:accPr>
                        <m:chr m:val="̂"/>
                        <m:ctrlPr>
                          <a:rPr kumimoji="0" lang="zh-CN" altLang="en-US" sz="2800" b="0" i="1">
                            <a:solidFill>
                              <a:prstClr val="black"/>
                            </a:solidFill>
                            <a:latin typeface="Cambria Math" panose="02040503050406030204" pitchFamily="18" charset="0"/>
                          </a:rPr>
                        </m:ctrlPr>
                      </m:accPr>
                      <m:e>
                        <m:r>
                          <a:rPr kumimoji="0" lang="en-US" altLang="zh-CN" sz="2800" b="0" i="1">
                            <a:solidFill>
                              <a:prstClr val="black"/>
                            </a:solidFill>
                            <a:latin typeface="Cambria Math"/>
                          </a:rPr>
                          <m:t>𝑌</m:t>
                        </m:r>
                      </m:e>
                    </m:acc>
                  </m:oMath>
                </a14:m>
                <a:r>
                  <a:rPr kumimoji="0" lang="zh-CN" altLang="en-US" sz="2800" b="0" dirty="0">
                    <a:solidFill>
                      <a:prstClr val="black"/>
                    </a:solidFill>
                    <a:latin typeface="隶书" panose="02010509060101010101" pitchFamily="49" charset="-122"/>
                    <a:ea typeface="隶书" panose="02010509060101010101" pitchFamily="49" charset="-122"/>
                  </a:rPr>
                  <a:t>逼近系统的实际输出矢量</a:t>
                </a:r>
                <a14:m>
                  <m:oMath xmlns:m="http://schemas.openxmlformats.org/officeDocument/2006/math">
                    <m:r>
                      <a:rPr kumimoji="0" lang="en-US" altLang="zh-CN" sz="2800" b="0" i="1">
                        <a:solidFill>
                          <a:prstClr val="black"/>
                        </a:solidFill>
                        <a:latin typeface="Cambria Math"/>
                      </a:rPr>
                      <m:t>𝑌</m:t>
                    </m:r>
                    <m:r>
                      <a:rPr kumimoji="0" lang="en-US" altLang="zh-CN" sz="2800" b="0" i="1">
                        <a:solidFill>
                          <a:prstClr val="black"/>
                        </a:solidFill>
                        <a:latin typeface="Cambria Math"/>
                      </a:rPr>
                      <m:t>=</m:t>
                    </m:r>
                    <m:sSup>
                      <m:sSupPr>
                        <m:ctrlPr>
                          <a:rPr kumimoji="0" lang="en-US" altLang="zh-CN" sz="2800" b="0" i="1">
                            <a:solidFill>
                              <a:prstClr val="black"/>
                            </a:solidFill>
                            <a:latin typeface="Cambria Math" panose="02040503050406030204" pitchFamily="18" charset="0"/>
                          </a:rPr>
                        </m:ctrlPr>
                      </m:sSupPr>
                      <m:e>
                        <m:d>
                          <m:dPr>
                            <m:begChr m:val="["/>
                            <m:endChr m:val="]"/>
                            <m:ctrlPr>
                              <a:rPr kumimoji="0" lang="en-US" altLang="zh-CN" sz="2800" b="0" i="1">
                                <a:solidFill>
                                  <a:prstClr val="black"/>
                                </a:solidFill>
                                <a:latin typeface="Cambria Math" panose="02040503050406030204" pitchFamily="18" charset="0"/>
                              </a:rPr>
                            </m:ctrlPr>
                          </m:dPr>
                          <m:e>
                            <m:sSub>
                              <m:sSubPr>
                                <m:ctrlPr>
                                  <a:rPr kumimoji="0" lang="en-US" altLang="zh-CN" sz="2800" b="0" i="1">
                                    <a:solidFill>
                                      <a:prstClr val="black"/>
                                    </a:solidFill>
                                    <a:latin typeface="Cambria Math" panose="02040503050406030204" pitchFamily="18" charset="0"/>
                                  </a:rPr>
                                </m:ctrlPr>
                              </m:sSubPr>
                              <m:e>
                                <m:r>
                                  <a:rPr kumimoji="0" lang="en-US" altLang="zh-CN" sz="2800" b="0" i="1">
                                    <a:solidFill>
                                      <a:prstClr val="black"/>
                                    </a:solidFill>
                                    <a:latin typeface="Cambria Math"/>
                                  </a:rPr>
                                  <m:t>𝑦</m:t>
                                </m:r>
                              </m:e>
                              <m:sub>
                                <m:r>
                                  <a:rPr kumimoji="0" lang="en-US" altLang="zh-CN" sz="2800" b="0" i="1">
                                    <a:solidFill>
                                      <a:prstClr val="black"/>
                                    </a:solidFill>
                                    <a:latin typeface="Cambria Math"/>
                                  </a:rPr>
                                  <m:t>1</m:t>
                                </m:r>
                              </m:sub>
                            </m:sSub>
                            <m:r>
                              <a:rPr kumimoji="0" lang="en-US" altLang="zh-CN" sz="2800" b="0" i="1">
                                <a:solidFill>
                                  <a:prstClr val="black"/>
                                </a:solidFill>
                                <a:latin typeface="Cambria Math"/>
                              </a:rPr>
                              <m:t>,</m:t>
                            </m:r>
                            <m:sSub>
                              <m:sSubPr>
                                <m:ctrlPr>
                                  <a:rPr kumimoji="0" lang="en-US" altLang="zh-CN" sz="2800" b="0" i="1">
                                    <a:solidFill>
                                      <a:prstClr val="black"/>
                                    </a:solidFill>
                                    <a:latin typeface="Cambria Math" panose="02040503050406030204" pitchFamily="18" charset="0"/>
                                  </a:rPr>
                                </m:ctrlPr>
                              </m:sSubPr>
                              <m:e>
                                <m:r>
                                  <a:rPr kumimoji="0" lang="en-US" altLang="zh-CN" sz="2800" b="0" i="1">
                                    <a:solidFill>
                                      <a:prstClr val="black"/>
                                    </a:solidFill>
                                    <a:latin typeface="Cambria Math"/>
                                  </a:rPr>
                                  <m:t>𝑦</m:t>
                                </m:r>
                              </m:e>
                              <m:sub>
                                <m:r>
                                  <a:rPr kumimoji="0" lang="en-US" altLang="zh-CN" sz="2800" b="0" i="1">
                                    <a:solidFill>
                                      <a:prstClr val="black"/>
                                    </a:solidFill>
                                    <a:latin typeface="Cambria Math"/>
                                  </a:rPr>
                                  <m:t>2</m:t>
                                </m:r>
                              </m:sub>
                            </m:sSub>
                            <m:r>
                              <a:rPr kumimoji="0" lang="en-US" altLang="zh-CN" sz="2800" b="0" i="1">
                                <a:solidFill>
                                  <a:prstClr val="black"/>
                                </a:solidFill>
                                <a:latin typeface="Cambria Math"/>
                              </a:rPr>
                              <m:t>,⋯,</m:t>
                            </m:r>
                            <m:sSub>
                              <m:sSubPr>
                                <m:ctrlPr>
                                  <a:rPr kumimoji="0" lang="en-US" altLang="zh-CN" sz="2800" b="0" i="1">
                                    <a:solidFill>
                                      <a:prstClr val="black"/>
                                    </a:solidFill>
                                    <a:latin typeface="Cambria Math" panose="02040503050406030204" pitchFamily="18" charset="0"/>
                                  </a:rPr>
                                </m:ctrlPr>
                              </m:sSubPr>
                              <m:e>
                                <m:r>
                                  <a:rPr kumimoji="0" lang="en-US" altLang="zh-CN" sz="2800" b="0" i="1">
                                    <a:solidFill>
                                      <a:prstClr val="black"/>
                                    </a:solidFill>
                                    <a:latin typeface="Cambria Math"/>
                                  </a:rPr>
                                  <m:t>𝑦</m:t>
                                </m:r>
                              </m:e>
                              <m:sub>
                                <m:r>
                                  <a:rPr kumimoji="0" lang="en-US" altLang="zh-CN" sz="2800" b="0" i="1">
                                    <a:solidFill>
                                      <a:prstClr val="black"/>
                                    </a:solidFill>
                                    <a:latin typeface="Cambria Math"/>
                                  </a:rPr>
                                  <m:t>𝑚</m:t>
                                </m:r>
                              </m:sub>
                            </m:sSub>
                          </m:e>
                        </m:d>
                      </m:e>
                      <m:sup>
                        <m:r>
                          <a:rPr kumimoji="0" lang="en-US" altLang="zh-CN" sz="2800" b="0" i="1">
                            <a:solidFill>
                              <a:prstClr val="black"/>
                            </a:solidFill>
                            <a:latin typeface="Cambria Math"/>
                          </a:rPr>
                          <m:t>𝑇</m:t>
                        </m:r>
                      </m:sup>
                    </m:sSup>
                  </m:oMath>
                </a14:m>
                <a:r>
                  <a:rPr kumimoji="0" lang="zh-CN" altLang="en-US" sz="2800" b="0" dirty="0">
                    <a:solidFill>
                      <a:prstClr val="black"/>
                    </a:solidFill>
                    <a:latin typeface="隶书" panose="02010509060101010101" pitchFamily="49" charset="-122"/>
                    <a:ea typeface="隶书" panose="02010509060101010101" pitchFamily="49" charset="-122"/>
                  </a:rPr>
                  <a:t>，调整权系数的误差评价函数为</a:t>
                </a:r>
                <a:endParaRPr kumimoji="0" lang="en-US" altLang="zh-CN" sz="2800" b="0" dirty="0">
                  <a:solidFill>
                    <a:prstClr val="black"/>
                  </a:solidFill>
                  <a:latin typeface="隶书" panose="02010509060101010101" pitchFamily="49" charset="-122"/>
                  <a:ea typeface="隶书" panose="02010509060101010101" pitchFamily="49" charset="-122"/>
                </a:endParaRPr>
              </a:p>
              <a:p>
                <a:pPr marL="82296" indent="0" algn="just">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800" b="0" i="1">
                          <a:solidFill>
                            <a:prstClr val="black"/>
                          </a:solidFill>
                          <a:latin typeface="Cambria Math"/>
                        </a:rPr>
                        <m:t>𝐽</m:t>
                      </m:r>
                      <m:d>
                        <m:dPr>
                          <m:ctrlPr>
                            <a:rPr kumimoji="0" lang="en-US" altLang="zh-CN" sz="2800" b="0" i="1">
                              <a:solidFill>
                                <a:prstClr val="black"/>
                              </a:solidFill>
                              <a:latin typeface="Cambria Math" panose="02040503050406030204" pitchFamily="18" charset="0"/>
                            </a:rPr>
                          </m:ctrlPr>
                        </m:dPr>
                        <m:e>
                          <m:r>
                            <a:rPr kumimoji="0" lang="en-US" altLang="zh-CN" sz="2800" b="0" i="1">
                              <a:solidFill>
                                <a:prstClr val="black"/>
                              </a:solidFill>
                              <a:latin typeface="Cambria Math"/>
                            </a:rPr>
                            <m:t>𝑊</m:t>
                          </m:r>
                        </m:e>
                      </m:d>
                      <m:r>
                        <a:rPr kumimoji="0" lang="en-US" altLang="zh-CN" sz="2800" b="0" i="1">
                          <a:solidFill>
                            <a:prstClr val="black"/>
                          </a:solidFill>
                          <a:latin typeface="Cambria Math"/>
                        </a:rPr>
                        <m:t>=</m:t>
                      </m:r>
                      <m:f>
                        <m:fPr>
                          <m:ctrlPr>
                            <a:rPr kumimoji="0" lang="en-US" altLang="zh-CN" sz="2800" b="0" i="1">
                              <a:solidFill>
                                <a:prstClr val="black"/>
                              </a:solidFill>
                              <a:latin typeface="Cambria Math" panose="02040503050406030204" pitchFamily="18" charset="0"/>
                            </a:rPr>
                          </m:ctrlPr>
                        </m:fPr>
                        <m:num>
                          <m:r>
                            <a:rPr kumimoji="0" lang="en-US" altLang="zh-CN" sz="2800" b="0" i="1">
                              <a:solidFill>
                                <a:prstClr val="black"/>
                              </a:solidFill>
                              <a:latin typeface="Cambria Math"/>
                            </a:rPr>
                            <m:t>1</m:t>
                          </m:r>
                        </m:num>
                        <m:den>
                          <m:r>
                            <a:rPr kumimoji="0" lang="en-US" altLang="zh-CN" sz="2800" b="0" i="1">
                              <a:solidFill>
                                <a:prstClr val="black"/>
                              </a:solidFill>
                              <a:latin typeface="Cambria Math"/>
                            </a:rPr>
                            <m:t>2</m:t>
                          </m:r>
                        </m:den>
                      </m:f>
                      <m:nary>
                        <m:naryPr>
                          <m:chr m:val="∑"/>
                          <m:ctrlPr>
                            <a:rPr kumimoji="0" lang="en-US" altLang="zh-CN" sz="2800" b="0" i="1">
                              <a:solidFill>
                                <a:prstClr val="black"/>
                              </a:solidFill>
                              <a:latin typeface="Cambria Math" panose="02040503050406030204" pitchFamily="18" charset="0"/>
                            </a:rPr>
                          </m:ctrlPr>
                        </m:naryPr>
                        <m:sub>
                          <m:r>
                            <m:rPr>
                              <m:brk m:alnAt="23"/>
                            </m:rPr>
                            <a:rPr kumimoji="0" lang="en-US" altLang="zh-CN" sz="2800" b="0" i="1">
                              <a:solidFill>
                                <a:prstClr val="black"/>
                              </a:solidFill>
                              <a:latin typeface="Cambria Math"/>
                            </a:rPr>
                            <m:t>𝑖</m:t>
                          </m:r>
                          <m:r>
                            <a:rPr kumimoji="0" lang="en-US" altLang="zh-CN" sz="2800" b="0" i="1">
                              <a:solidFill>
                                <a:prstClr val="black"/>
                              </a:solidFill>
                              <a:latin typeface="Cambria Math"/>
                            </a:rPr>
                            <m:t>=1</m:t>
                          </m:r>
                        </m:sub>
                        <m:sup>
                          <m:r>
                            <a:rPr kumimoji="0" lang="en-US" altLang="zh-CN" sz="2800" b="0" i="1">
                              <a:solidFill>
                                <a:prstClr val="black"/>
                              </a:solidFill>
                              <a:latin typeface="Cambria Math"/>
                            </a:rPr>
                            <m:t>𝑚</m:t>
                          </m:r>
                        </m:sup>
                        <m:e>
                          <m:sSubSup>
                            <m:sSubSupPr>
                              <m:ctrlPr>
                                <a:rPr kumimoji="0" lang="en-US" altLang="zh-CN" sz="2800" b="0" i="1">
                                  <a:solidFill>
                                    <a:prstClr val="black"/>
                                  </a:solidFill>
                                  <a:latin typeface="Cambria Math" panose="02040503050406030204" pitchFamily="18" charset="0"/>
                                </a:rPr>
                              </m:ctrlPr>
                            </m:sSubSupPr>
                            <m:e>
                              <m:r>
                                <a:rPr kumimoji="0" lang="en-US" altLang="zh-CN" sz="2800" b="0" i="1">
                                  <a:solidFill>
                                    <a:prstClr val="black"/>
                                  </a:solidFill>
                                  <a:latin typeface="Cambria Math"/>
                                </a:rPr>
                                <m:t>𝑒</m:t>
                              </m:r>
                            </m:e>
                            <m:sub>
                              <m:r>
                                <a:rPr kumimoji="0" lang="en-US" altLang="zh-CN" sz="2800" b="0" i="1">
                                  <a:solidFill>
                                    <a:prstClr val="black"/>
                                  </a:solidFill>
                                  <a:latin typeface="Cambria Math"/>
                                </a:rPr>
                                <m:t>𝑖</m:t>
                              </m:r>
                            </m:sub>
                            <m:sup>
                              <m:r>
                                <a:rPr kumimoji="0" lang="en-US" altLang="zh-CN" sz="2800" b="0" i="1">
                                  <a:solidFill>
                                    <a:prstClr val="black"/>
                                  </a:solidFill>
                                  <a:latin typeface="Cambria Math"/>
                                </a:rPr>
                                <m:t>2</m:t>
                              </m:r>
                            </m:sup>
                          </m:sSubSup>
                        </m:e>
                      </m:nary>
                      <m:r>
                        <a:rPr kumimoji="0" lang="en-US" altLang="zh-CN" sz="2800" b="0" i="1">
                          <a:solidFill>
                            <a:prstClr val="black"/>
                          </a:solidFill>
                          <a:latin typeface="Cambria Math"/>
                        </a:rPr>
                        <m:t>=</m:t>
                      </m:r>
                      <m:f>
                        <m:fPr>
                          <m:ctrlPr>
                            <a:rPr kumimoji="0" lang="en-US" altLang="zh-CN" sz="2800" b="0" i="1">
                              <a:solidFill>
                                <a:prstClr val="black"/>
                              </a:solidFill>
                              <a:latin typeface="Cambria Math" panose="02040503050406030204" pitchFamily="18" charset="0"/>
                            </a:rPr>
                          </m:ctrlPr>
                        </m:fPr>
                        <m:num>
                          <m:r>
                            <a:rPr kumimoji="0" lang="en-US" altLang="zh-CN" sz="2800" b="0" i="1">
                              <a:solidFill>
                                <a:prstClr val="black"/>
                              </a:solidFill>
                              <a:latin typeface="Cambria Math"/>
                            </a:rPr>
                            <m:t>1</m:t>
                          </m:r>
                        </m:num>
                        <m:den>
                          <m:r>
                            <a:rPr kumimoji="0" lang="en-US" altLang="zh-CN" sz="2800" b="0" i="1">
                              <a:solidFill>
                                <a:prstClr val="black"/>
                              </a:solidFill>
                              <a:latin typeface="Cambria Math"/>
                            </a:rPr>
                            <m:t>2</m:t>
                          </m:r>
                        </m:den>
                      </m:f>
                      <m:nary>
                        <m:naryPr>
                          <m:chr m:val="∑"/>
                          <m:ctrlPr>
                            <a:rPr kumimoji="0" lang="en-US" altLang="zh-CN" sz="2800" b="0" i="1">
                              <a:solidFill>
                                <a:prstClr val="black"/>
                              </a:solidFill>
                              <a:latin typeface="Cambria Math" panose="02040503050406030204" pitchFamily="18" charset="0"/>
                            </a:rPr>
                          </m:ctrlPr>
                        </m:naryPr>
                        <m:sub>
                          <m:r>
                            <m:rPr>
                              <m:brk m:alnAt="23"/>
                            </m:rPr>
                            <a:rPr kumimoji="0" lang="en-US" altLang="zh-CN" sz="2800" b="0" i="1">
                              <a:solidFill>
                                <a:prstClr val="black"/>
                              </a:solidFill>
                              <a:latin typeface="Cambria Math"/>
                            </a:rPr>
                            <m:t>𝑖</m:t>
                          </m:r>
                          <m:r>
                            <a:rPr kumimoji="0" lang="en-US" altLang="zh-CN" sz="2800" b="0" i="1">
                              <a:solidFill>
                                <a:prstClr val="black"/>
                              </a:solidFill>
                              <a:latin typeface="Cambria Math"/>
                            </a:rPr>
                            <m:t>=1</m:t>
                          </m:r>
                        </m:sub>
                        <m:sup>
                          <m:r>
                            <a:rPr kumimoji="0" lang="en-US" altLang="zh-CN" sz="2800" b="0" i="1">
                              <a:solidFill>
                                <a:prstClr val="black"/>
                              </a:solidFill>
                              <a:latin typeface="Cambria Math"/>
                            </a:rPr>
                            <m:t>𝑚</m:t>
                          </m:r>
                        </m:sup>
                        <m:e>
                          <m:sSup>
                            <m:sSupPr>
                              <m:ctrlPr>
                                <a:rPr kumimoji="0" lang="en-US" altLang="zh-CN" sz="2800" b="0" i="1">
                                  <a:solidFill>
                                    <a:prstClr val="black"/>
                                  </a:solidFill>
                                  <a:latin typeface="Cambria Math" panose="02040503050406030204" pitchFamily="18" charset="0"/>
                                </a:rPr>
                              </m:ctrlPr>
                            </m:sSupPr>
                            <m:e>
                              <m:d>
                                <m:dPr>
                                  <m:ctrlPr>
                                    <a:rPr kumimoji="0" lang="en-US" altLang="zh-CN" sz="2800" b="0" i="1">
                                      <a:solidFill>
                                        <a:prstClr val="black"/>
                                      </a:solidFill>
                                      <a:latin typeface="Cambria Math" panose="02040503050406030204" pitchFamily="18" charset="0"/>
                                    </a:rPr>
                                  </m:ctrlPr>
                                </m:dPr>
                                <m:e>
                                  <m:sSub>
                                    <m:sSubPr>
                                      <m:ctrlPr>
                                        <a:rPr kumimoji="0" lang="en-US" altLang="zh-CN" sz="2800" b="0" i="1">
                                          <a:solidFill>
                                            <a:prstClr val="black"/>
                                          </a:solidFill>
                                          <a:latin typeface="Cambria Math" panose="02040503050406030204" pitchFamily="18" charset="0"/>
                                        </a:rPr>
                                      </m:ctrlPr>
                                    </m:sSubPr>
                                    <m:e>
                                      <m:r>
                                        <a:rPr kumimoji="0" lang="en-US" altLang="zh-CN" sz="2800" b="0" i="1">
                                          <a:solidFill>
                                            <a:prstClr val="black"/>
                                          </a:solidFill>
                                          <a:latin typeface="Cambria Math"/>
                                        </a:rPr>
                                        <m:t>𝑦</m:t>
                                      </m:r>
                                    </m:e>
                                    <m:sub>
                                      <m:r>
                                        <a:rPr kumimoji="0" lang="en-US" altLang="zh-CN" sz="2800" b="0" i="1">
                                          <a:solidFill>
                                            <a:prstClr val="black"/>
                                          </a:solidFill>
                                          <a:latin typeface="Cambria Math"/>
                                        </a:rPr>
                                        <m:t>𝑖</m:t>
                                      </m:r>
                                    </m:sub>
                                  </m:sSub>
                                  <m:r>
                                    <a:rPr kumimoji="0" lang="en-US" altLang="zh-CN" sz="2800" b="0" i="1">
                                      <a:solidFill>
                                        <a:prstClr val="black"/>
                                      </a:solidFill>
                                      <a:latin typeface="Cambria Math"/>
                                    </a:rPr>
                                    <m:t>−</m:t>
                                  </m:r>
                                  <m:sSub>
                                    <m:sSubPr>
                                      <m:ctrlPr>
                                        <a:rPr kumimoji="0" lang="en-US" altLang="zh-CN" sz="2800" b="0" i="1">
                                          <a:solidFill>
                                            <a:prstClr val="black"/>
                                          </a:solidFill>
                                          <a:latin typeface="Cambria Math" panose="02040503050406030204" pitchFamily="18" charset="0"/>
                                        </a:rPr>
                                      </m:ctrlPr>
                                    </m:sSubPr>
                                    <m:e>
                                      <m:acc>
                                        <m:accPr>
                                          <m:chr m:val="̂"/>
                                          <m:ctrlPr>
                                            <a:rPr kumimoji="0" lang="en-US" altLang="zh-CN" sz="2800" b="0" i="1">
                                              <a:solidFill>
                                                <a:prstClr val="black"/>
                                              </a:solidFill>
                                              <a:latin typeface="Cambria Math" panose="02040503050406030204" pitchFamily="18" charset="0"/>
                                            </a:rPr>
                                          </m:ctrlPr>
                                        </m:accPr>
                                        <m:e>
                                          <m:r>
                                            <a:rPr kumimoji="0" lang="en-US" altLang="zh-CN" sz="2800" b="0" i="1">
                                              <a:solidFill>
                                                <a:prstClr val="black"/>
                                              </a:solidFill>
                                              <a:latin typeface="Cambria Math"/>
                                            </a:rPr>
                                            <m:t>𝑦</m:t>
                                          </m:r>
                                        </m:e>
                                      </m:acc>
                                    </m:e>
                                    <m:sub>
                                      <m:r>
                                        <a:rPr kumimoji="0" lang="en-US" altLang="zh-CN" sz="2800" b="0" i="1">
                                          <a:solidFill>
                                            <a:prstClr val="black"/>
                                          </a:solidFill>
                                          <a:latin typeface="Cambria Math"/>
                                        </a:rPr>
                                        <m:t>𝑖</m:t>
                                      </m:r>
                                    </m:sub>
                                  </m:sSub>
                                </m:e>
                              </m:d>
                            </m:e>
                            <m:sup>
                              <m:r>
                                <a:rPr kumimoji="0" lang="en-US" altLang="zh-CN" sz="2800" b="0" i="1">
                                  <a:solidFill>
                                    <a:prstClr val="black"/>
                                  </a:solidFill>
                                  <a:latin typeface="Cambria Math"/>
                                </a:rPr>
                                <m:t>2</m:t>
                              </m:r>
                            </m:sup>
                          </m:sSup>
                        </m:e>
                      </m:nary>
                    </m:oMath>
                  </m:oMathPara>
                </a14:m>
                <a:endParaRPr kumimoji="0" lang="zh-CN" altLang="en-US" b="0" dirty="0">
                  <a:latin typeface="隶书" panose="02010509060101010101" pitchFamily="49" charset="-122"/>
                  <a:ea typeface="隶书" panose="02010509060101010101" pitchFamily="49" charset="-122"/>
                </a:endParaRPr>
              </a:p>
            </p:txBody>
          </p:sp>
        </mc:Choice>
        <mc:Fallback xmlns="">
          <p:sp>
            <p:nvSpPr>
              <p:cNvPr id="7" name="内容占位符 2"/>
              <p:cNvSpPr txBox="1">
                <a:spLocks noRot="1" noChangeAspect="1" noMove="1" noResize="1" noEditPoints="1" noAdjustHandles="1" noChangeArrowheads="1" noChangeShapeType="1" noTextEdit="1"/>
              </p:cNvSpPr>
              <p:nvPr/>
            </p:nvSpPr>
            <p:spPr>
              <a:xfrm>
                <a:off x="179512" y="1553482"/>
                <a:ext cx="8507288" cy="5228318"/>
              </a:xfrm>
              <a:prstGeom prst="rect">
                <a:avLst/>
              </a:prstGeom>
              <a:blipFill>
                <a:blip r:embed="rId2"/>
                <a:stretch>
                  <a:fillRect l="-72" t="-2331" r="-10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7065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人工神经元模型</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0" name="文本占位符 3"/>
          <p:cNvSpPr>
            <a:spLocks noGrp="1"/>
          </p:cNvSpPr>
          <p:nvPr>
            <p:ph type="body" sz="quarter" idx="14"/>
          </p:nvPr>
        </p:nvSpPr>
        <p:spPr>
          <a:xfrm>
            <a:off x="6553200" y="50800"/>
            <a:ext cx="2411413" cy="433388"/>
          </a:xfrm>
        </p:spPr>
        <p:txBody>
          <a:bodyPr/>
          <a:lstStyle/>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6</a:t>
            </a:fld>
            <a:endParaRPr lang="en-US" altLang="zh-CN" sz="1200" dirty="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179513" y="1700213"/>
                <a:ext cx="8964488" cy="4825131"/>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defRPr/>
                </a:pPr>
                <a:r>
                  <a:rPr kumimoji="0" lang="zh-CN" altLang="en-US" sz="3000" b="0" dirty="0">
                    <a:latin typeface="隶书" panose="02010509060101010101" pitchFamily="49" charset="-122"/>
                    <a:ea typeface="隶书" panose="02010509060101010101" pitchFamily="49" charset="-122"/>
                  </a:rPr>
                  <a:t>人工神经元：对生物神经元的一种模拟与简化</a:t>
                </a:r>
                <a:endParaRPr kumimoji="0" lang="en-US" altLang="zh-CN" sz="30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r>
                  <a:rPr kumimoji="0" lang="zh-CN" altLang="en-US" sz="3000" b="0" dirty="0">
                    <a:latin typeface="隶书" panose="02010509060101010101" pitchFamily="49" charset="-122"/>
                    <a:ea typeface="隶书" panose="02010509060101010101" pitchFamily="49" charset="-122"/>
                  </a:rPr>
                  <a:t>多输入单输出的非线性单元</a:t>
                </a:r>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en-US" altLang="zh-CN" sz="2800" b="0" dirty="0">
                    <a:ea typeface="隶书" panose="02010509060101010101" pitchFamily="49" charset="-122"/>
                  </a:rPr>
                  <a:t>             </a:t>
                </a:r>
                <a14:m>
                  <m:oMath xmlns:m="http://schemas.openxmlformats.org/officeDocument/2006/math">
                    <m:sSub>
                      <m:sSubPr>
                        <m:ctrlPr>
                          <a:rPr kumimoji="0" lang="en-US" altLang="zh-CN" sz="2800" b="0" i="1" smtClean="0">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𝐼</m:t>
                        </m:r>
                      </m:e>
                      <m:sub>
                        <m:r>
                          <a:rPr kumimoji="0" lang="en-US" altLang="zh-CN" sz="2800" b="0" i="1" smtClean="0">
                            <a:latin typeface="Cambria Math" panose="02040503050406030204" pitchFamily="18" charset="0"/>
                            <a:ea typeface="隶书" panose="02010509060101010101" pitchFamily="49" charset="-122"/>
                          </a:rPr>
                          <m:t>𝑖</m:t>
                        </m:r>
                      </m:sub>
                    </m:sSub>
                    <m:r>
                      <a:rPr kumimoji="0" lang="en-US" altLang="zh-CN" sz="2800" b="0" i="1" smtClean="0">
                        <a:latin typeface="Cambria Math" panose="02040503050406030204" pitchFamily="18" charset="0"/>
                        <a:ea typeface="隶书" panose="02010509060101010101" pitchFamily="49" charset="-122"/>
                      </a:rPr>
                      <m:t>=</m:t>
                    </m:r>
                    <m:nary>
                      <m:naryPr>
                        <m:chr m:val="∑"/>
                        <m:limLoc m:val="subSup"/>
                        <m:ctrlPr>
                          <a:rPr kumimoji="0" lang="en-US" altLang="zh-CN" sz="2800" b="0" i="1" smtClean="0">
                            <a:latin typeface="Cambria Math" panose="02040503050406030204" pitchFamily="18" charset="0"/>
                            <a:ea typeface="隶书" panose="02010509060101010101" pitchFamily="49" charset="-122"/>
                          </a:rPr>
                        </m:ctrlPr>
                      </m:naryPr>
                      <m:sub>
                        <m:r>
                          <m:rPr>
                            <m:brk m:alnAt="25"/>
                          </m:rPr>
                          <a:rPr kumimoji="0" lang="en-US" altLang="zh-CN" sz="2800" b="0" i="1" smtClean="0">
                            <a:latin typeface="Cambria Math" panose="02040503050406030204" pitchFamily="18" charset="0"/>
                            <a:ea typeface="隶书" panose="02010509060101010101" pitchFamily="49" charset="-122"/>
                          </a:rPr>
                          <m:t>𝑗</m:t>
                        </m:r>
                        <m:r>
                          <a:rPr kumimoji="0" lang="en-US" altLang="zh-CN" sz="2800" b="0" i="1" smtClean="0">
                            <a:latin typeface="Cambria Math" panose="02040503050406030204" pitchFamily="18" charset="0"/>
                            <a:ea typeface="隶书" panose="02010509060101010101" pitchFamily="49" charset="-122"/>
                          </a:rPr>
                          <m:t>=1</m:t>
                        </m:r>
                      </m:sub>
                      <m:sup>
                        <m:r>
                          <a:rPr kumimoji="0" lang="en-US" altLang="zh-CN" sz="2800" b="0" i="1" smtClean="0">
                            <a:latin typeface="Cambria Math" panose="02040503050406030204" pitchFamily="18" charset="0"/>
                            <a:ea typeface="隶书" panose="02010509060101010101" pitchFamily="49" charset="-122"/>
                          </a:rPr>
                          <m:t>𝑛</m:t>
                        </m:r>
                      </m:sup>
                      <m:e>
                        <m:sSub>
                          <m:sSubPr>
                            <m:ctrlPr>
                              <a:rPr kumimoji="0" lang="en-US" altLang="zh-CN" sz="2800" b="0" i="1" smtClean="0">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𝑤</m:t>
                            </m:r>
                          </m:e>
                          <m:sub>
                            <m:r>
                              <a:rPr kumimoji="0" lang="en-US" altLang="zh-CN" sz="2800" b="0" i="1" smtClean="0">
                                <a:latin typeface="Cambria Math" panose="02040503050406030204" pitchFamily="18" charset="0"/>
                                <a:ea typeface="隶书" panose="02010509060101010101" pitchFamily="49" charset="-122"/>
                              </a:rPr>
                              <m:t>𝑗𝑖</m:t>
                            </m:r>
                          </m:sub>
                        </m:sSub>
                        <m:sSub>
                          <m:sSubPr>
                            <m:ctrlPr>
                              <a:rPr kumimoji="0" lang="en-US" altLang="zh-CN" sz="2800" b="0" i="1" smtClean="0">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𝑥</m:t>
                            </m:r>
                          </m:e>
                          <m:sub>
                            <m:r>
                              <a:rPr kumimoji="0" lang="en-US" altLang="zh-CN" sz="2800" b="0" i="1" smtClean="0">
                                <a:latin typeface="Cambria Math" panose="02040503050406030204" pitchFamily="18" charset="0"/>
                                <a:ea typeface="隶书" panose="02010509060101010101" pitchFamily="49" charset="-122"/>
                              </a:rPr>
                              <m:t>𝑗</m:t>
                            </m:r>
                          </m:sub>
                        </m:sSub>
                      </m:e>
                    </m:nary>
                    <m:r>
                      <a:rPr kumimoji="0" lang="en-US" altLang="zh-CN" sz="2800" b="0" i="1" smtClean="0">
                        <a:latin typeface="Cambria Math" panose="02040503050406030204" pitchFamily="18" charset="0"/>
                        <a:ea typeface="隶书" panose="02010509060101010101" pitchFamily="49" charset="-122"/>
                      </a:rPr>
                      <m:t>−</m:t>
                    </m:r>
                    <m:sSub>
                      <m:sSubPr>
                        <m:ctrlPr>
                          <a:rPr kumimoji="0" lang="en-US" altLang="zh-CN" sz="2800" b="0" i="1" smtClean="0">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𝑏</m:t>
                        </m:r>
                      </m:e>
                      <m:sub>
                        <m:r>
                          <a:rPr kumimoji="0" lang="en-US" altLang="zh-CN" sz="2800" b="0" i="1" smtClean="0">
                            <a:latin typeface="Cambria Math" panose="02040503050406030204" pitchFamily="18" charset="0"/>
                            <a:ea typeface="隶书" panose="02010509060101010101" pitchFamily="49" charset="-122"/>
                          </a:rPr>
                          <m:t>𝑖</m:t>
                        </m:r>
                      </m:sub>
                    </m:sSub>
                  </m:oMath>
                </a14:m>
                <a:r>
                  <a:rPr kumimoji="0" lang="en-US" altLang="zh-CN" sz="2800" b="0" dirty="0">
                    <a:latin typeface="隶书" panose="02010509060101010101" pitchFamily="49" charset="-122"/>
                    <a:ea typeface="隶书" panose="02010509060101010101" pitchFamily="49" charset="-122"/>
                  </a:rPr>
                  <a:t>              </a:t>
                </a:r>
                <a14:m>
                  <m:oMath xmlns:m="http://schemas.openxmlformats.org/officeDocument/2006/math">
                    <m:sSub>
                      <m:sSubPr>
                        <m:ctrlPr>
                          <a:rPr kumimoji="0" lang="en-US" altLang="zh-CN" sz="2800" b="0" i="1">
                            <a:latin typeface="Cambria Math" panose="02040503050406030204" pitchFamily="18" charset="0"/>
                            <a:ea typeface="隶书" panose="02010509060101010101" pitchFamily="49" charset="-122"/>
                          </a:rPr>
                        </m:ctrlPr>
                      </m:sSubPr>
                      <m:e>
                        <m:r>
                          <a:rPr kumimoji="0" lang="en-US" altLang="zh-CN" sz="2800" b="0" i="1">
                            <a:latin typeface="Cambria Math" panose="02040503050406030204" pitchFamily="18" charset="0"/>
                            <a:ea typeface="隶书" panose="02010509060101010101" pitchFamily="49" charset="-122"/>
                          </a:rPr>
                          <m:t>𝐼</m:t>
                        </m:r>
                      </m:e>
                      <m:sub>
                        <m:r>
                          <a:rPr kumimoji="0" lang="en-US" altLang="zh-CN" sz="2800" b="0" i="1">
                            <a:latin typeface="Cambria Math" panose="02040503050406030204" pitchFamily="18" charset="0"/>
                            <a:ea typeface="隶书" panose="02010509060101010101" pitchFamily="49" charset="-122"/>
                          </a:rPr>
                          <m:t>𝑖</m:t>
                        </m:r>
                      </m:sub>
                    </m:sSub>
                    <m:r>
                      <a:rPr kumimoji="0" lang="en-US" altLang="zh-CN" sz="2800" b="0" i="1">
                        <a:latin typeface="Cambria Math" panose="02040503050406030204" pitchFamily="18" charset="0"/>
                        <a:ea typeface="隶书" panose="02010509060101010101" pitchFamily="49" charset="-122"/>
                      </a:rPr>
                      <m:t>=</m:t>
                    </m:r>
                    <m:nary>
                      <m:naryPr>
                        <m:chr m:val="∑"/>
                        <m:limLoc m:val="subSup"/>
                        <m:ctrlPr>
                          <a:rPr kumimoji="0" lang="en-US" altLang="zh-CN" sz="2800" b="0" i="1">
                            <a:latin typeface="Cambria Math" panose="02040503050406030204" pitchFamily="18" charset="0"/>
                            <a:ea typeface="隶书" panose="02010509060101010101" pitchFamily="49" charset="-122"/>
                          </a:rPr>
                        </m:ctrlPr>
                      </m:naryPr>
                      <m:sub>
                        <m:r>
                          <m:rPr>
                            <m:brk m:alnAt="25"/>
                          </m:rPr>
                          <a:rPr kumimoji="0" lang="en-US" altLang="zh-CN" sz="2800" b="0" i="1">
                            <a:latin typeface="Cambria Math" panose="02040503050406030204" pitchFamily="18" charset="0"/>
                            <a:ea typeface="隶书" panose="02010509060101010101" pitchFamily="49" charset="-122"/>
                          </a:rPr>
                          <m:t>𝑗</m:t>
                        </m:r>
                        <m:r>
                          <a:rPr kumimoji="0" lang="en-US" altLang="zh-CN" sz="2800" b="0" i="1">
                            <a:latin typeface="Cambria Math" panose="02040503050406030204" pitchFamily="18" charset="0"/>
                            <a:ea typeface="隶书" panose="02010509060101010101" pitchFamily="49" charset="-122"/>
                          </a:rPr>
                          <m:t>=</m:t>
                        </m:r>
                        <m:r>
                          <a:rPr kumimoji="0" lang="en-US" altLang="zh-CN" sz="2800" b="0" i="1" smtClean="0">
                            <a:latin typeface="Cambria Math" panose="02040503050406030204" pitchFamily="18" charset="0"/>
                            <a:ea typeface="隶书" panose="02010509060101010101" pitchFamily="49" charset="-122"/>
                          </a:rPr>
                          <m:t>0</m:t>
                        </m:r>
                      </m:sub>
                      <m:sup>
                        <m:r>
                          <a:rPr kumimoji="0" lang="en-US" altLang="zh-CN" sz="2800" b="0" i="1">
                            <a:latin typeface="Cambria Math" panose="02040503050406030204" pitchFamily="18" charset="0"/>
                            <a:ea typeface="隶书" panose="02010509060101010101" pitchFamily="49" charset="-122"/>
                          </a:rPr>
                          <m:t>𝑛</m:t>
                        </m:r>
                      </m:sup>
                      <m:e>
                        <m:sSub>
                          <m:sSubPr>
                            <m:ctrlPr>
                              <a:rPr kumimoji="0" lang="en-US" altLang="zh-CN" sz="2800" b="0" i="1">
                                <a:latin typeface="Cambria Math" panose="02040503050406030204" pitchFamily="18" charset="0"/>
                                <a:ea typeface="隶书" panose="02010509060101010101" pitchFamily="49" charset="-122"/>
                              </a:rPr>
                            </m:ctrlPr>
                          </m:sSubPr>
                          <m:e>
                            <m:r>
                              <a:rPr kumimoji="0" lang="en-US" altLang="zh-CN" sz="2800" b="0" i="1">
                                <a:latin typeface="Cambria Math" panose="02040503050406030204" pitchFamily="18" charset="0"/>
                                <a:ea typeface="隶书" panose="02010509060101010101" pitchFamily="49" charset="-122"/>
                              </a:rPr>
                              <m:t>𝑤</m:t>
                            </m:r>
                          </m:e>
                          <m:sub>
                            <m:r>
                              <a:rPr kumimoji="0" lang="en-US" altLang="zh-CN" sz="2800" b="0" i="1">
                                <a:latin typeface="Cambria Math" panose="02040503050406030204" pitchFamily="18" charset="0"/>
                                <a:ea typeface="隶书" panose="02010509060101010101" pitchFamily="49" charset="-122"/>
                              </a:rPr>
                              <m:t>𝑗𝑖</m:t>
                            </m:r>
                          </m:sub>
                        </m:sSub>
                        <m:sSub>
                          <m:sSubPr>
                            <m:ctrlPr>
                              <a:rPr kumimoji="0" lang="en-US" altLang="zh-CN" sz="2800" b="0" i="1">
                                <a:latin typeface="Cambria Math" panose="02040503050406030204" pitchFamily="18" charset="0"/>
                                <a:ea typeface="隶书" panose="02010509060101010101" pitchFamily="49" charset="-122"/>
                              </a:rPr>
                            </m:ctrlPr>
                          </m:sSubPr>
                          <m:e>
                            <m:r>
                              <a:rPr kumimoji="0" lang="en-US" altLang="zh-CN" sz="2800" b="0" i="1">
                                <a:latin typeface="Cambria Math" panose="02040503050406030204" pitchFamily="18" charset="0"/>
                                <a:ea typeface="隶书" panose="02010509060101010101" pitchFamily="49" charset="-122"/>
                              </a:rPr>
                              <m:t>𝑥</m:t>
                            </m:r>
                          </m:e>
                          <m:sub>
                            <m:r>
                              <a:rPr kumimoji="0" lang="en-US" altLang="zh-CN" sz="2800" b="0" i="1">
                                <a:latin typeface="Cambria Math" panose="02040503050406030204" pitchFamily="18" charset="0"/>
                                <a:ea typeface="隶书" panose="02010509060101010101" pitchFamily="49" charset="-122"/>
                              </a:rPr>
                              <m:t>𝑗</m:t>
                            </m:r>
                          </m:sub>
                        </m:sSub>
                      </m:e>
                    </m:nary>
                  </m:oMath>
                </a14:m>
                <a:endParaRPr kumimoji="0" lang="en-US" altLang="zh-CN" sz="28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r>
                  <a:rPr kumimoji="0" lang="en-US" altLang="zh-CN" sz="2800" b="0" dirty="0">
                    <a:ea typeface="隶书" panose="02010509060101010101" pitchFamily="49" charset="-122"/>
                  </a:rPr>
                  <a:t>            </a:t>
                </a:r>
                <a14:m>
                  <m:oMath xmlns:m="http://schemas.openxmlformats.org/officeDocument/2006/math">
                    <m:sSub>
                      <m:sSubPr>
                        <m:ctrlPr>
                          <a:rPr kumimoji="0" lang="en-US" altLang="zh-CN" sz="2800" b="0" i="1" smtClean="0">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𝑦</m:t>
                        </m:r>
                      </m:e>
                      <m:sub>
                        <m:r>
                          <a:rPr kumimoji="0" lang="en-US" altLang="zh-CN" sz="2800" b="0" i="1" smtClean="0">
                            <a:latin typeface="Cambria Math" panose="02040503050406030204" pitchFamily="18" charset="0"/>
                            <a:ea typeface="隶书" panose="02010509060101010101" pitchFamily="49" charset="-122"/>
                          </a:rPr>
                          <m:t>𝑖</m:t>
                        </m:r>
                      </m:sub>
                    </m:sSub>
                    <m:r>
                      <a:rPr kumimoji="0" lang="en-US" altLang="zh-CN" sz="2800" b="0" i="1" smtClean="0">
                        <a:latin typeface="Cambria Math" panose="02040503050406030204" pitchFamily="18" charset="0"/>
                        <a:ea typeface="隶书" panose="02010509060101010101" pitchFamily="49" charset="-122"/>
                      </a:rPr>
                      <m:t>=</m:t>
                    </m:r>
                    <m:r>
                      <a:rPr kumimoji="0" lang="zh-CN" altLang="en-US" sz="2800" b="0" i="1" smtClean="0">
                        <a:latin typeface="Cambria Math" panose="02040503050406030204" pitchFamily="18" charset="0"/>
                        <a:ea typeface="隶书" panose="02010509060101010101" pitchFamily="49" charset="-122"/>
                      </a:rPr>
                      <m:t>𝜑</m:t>
                    </m:r>
                    <m:r>
                      <a:rPr kumimoji="0" lang="en-US" altLang="zh-CN" sz="2800" b="0" i="1" smtClean="0">
                        <a:latin typeface="Cambria Math" panose="02040503050406030204" pitchFamily="18" charset="0"/>
                        <a:ea typeface="隶书" panose="02010509060101010101" pitchFamily="49" charset="-122"/>
                      </a:rPr>
                      <m:t>(</m:t>
                    </m:r>
                    <m:sSub>
                      <m:sSubPr>
                        <m:ctrlPr>
                          <a:rPr kumimoji="0" lang="en-US" altLang="zh-CN" sz="2800" b="0" i="1" smtClean="0">
                            <a:latin typeface="Cambria Math" panose="02040503050406030204" pitchFamily="18" charset="0"/>
                            <a:ea typeface="隶书" panose="02010509060101010101" pitchFamily="49" charset="-122"/>
                          </a:rPr>
                        </m:ctrlPr>
                      </m:sSubPr>
                      <m:e>
                        <m:r>
                          <a:rPr kumimoji="0" lang="en-US" altLang="zh-CN" sz="2800" b="0" i="1" smtClean="0">
                            <a:latin typeface="Cambria Math" panose="02040503050406030204" pitchFamily="18" charset="0"/>
                            <a:ea typeface="隶书" panose="02010509060101010101" pitchFamily="49" charset="-122"/>
                          </a:rPr>
                          <m:t>𝐼</m:t>
                        </m:r>
                      </m:e>
                      <m:sub>
                        <m:r>
                          <a:rPr kumimoji="0" lang="en-US" altLang="zh-CN" sz="2800" b="0" i="1" smtClean="0">
                            <a:latin typeface="Cambria Math" panose="02040503050406030204" pitchFamily="18" charset="0"/>
                            <a:ea typeface="隶书" panose="02010509060101010101" pitchFamily="49" charset="-122"/>
                          </a:rPr>
                          <m:t>𝑖</m:t>
                        </m:r>
                      </m:sub>
                    </m:sSub>
                    <m:r>
                      <a:rPr kumimoji="0" lang="en-US" altLang="zh-CN" sz="2800" b="0" i="1" smtClean="0">
                        <a:latin typeface="Cambria Math" panose="02040503050406030204" pitchFamily="18" charset="0"/>
                        <a:ea typeface="隶书" panose="02010509060101010101" pitchFamily="49" charset="-122"/>
                      </a:rPr>
                      <m:t>)</m:t>
                    </m:r>
                  </m:oMath>
                </a14:m>
                <a:endParaRPr kumimoji="0" lang="en-US" altLang="zh-CN" sz="28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r>
                  <a:rPr kumimoji="0" lang="zh-CN" altLang="en-US" sz="3000" b="0" dirty="0">
                    <a:latin typeface="隶书" panose="02010509060101010101" pitchFamily="49" charset="-122"/>
                    <a:ea typeface="隶书" panose="02010509060101010101" pitchFamily="49" charset="-122"/>
                  </a:rPr>
                  <a:t>输入</a:t>
                </a:r>
                <a:endParaRPr kumimoji="0" lang="en-US" altLang="zh-CN" sz="30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r>
                  <a:rPr kumimoji="0" lang="zh-CN" altLang="en-US" sz="3000" b="0" dirty="0">
                    <a:latin typeface="隶书" panose="02010509060101010101" pitchFamily="49" charset="-122"/>
                    <a:ea typeface="隶书" panose="02010509060101010101" pitchFamily="49" charset="-122"/>
                  </a:rPr>
                  <a:t>连接权值</a:t>
                </a:r>
                <a:endParaRPr kumimoji="0" lang="en-US" altLang="zh-CN" sz="30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r>
                  <a:rPr kumimoji="0" lang="zh-CN" altLang="en-US" sz="3000" b="0" dirty="0">
                    <a:latin typeface="隶书" panose="02010509060101010101" pitchFamily="49" charset="-122"/>
                    <a:ea typeface="隶书" panose="02010509060101010101" pitchFamily="49" charset="-122"/>
                  </a:rPr>
                  <a:t>阈值（偏置）</a:t>
                </a:r>
                <a:endParaRPr kumimoji="0" lang="en-US" altLang="zh-CN" sz="30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r>
                  <a:rPr kumimoji="0" lang="zh-CN" altLang="en-US" sz="3000" b="0" dirty="0">
                    <a:latin typeface="隶书" panose="02010509060101010101" pitchFamily="49" charset="-122"/>
                    <a:ea typeface="隶书" panose="02010509060101010101" pitchFamily="49" charset="-122"/>
                  </a:rPr>
                  <a:t>激活函数</a:t>
                </a:r>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179513" y="1700213"/>
                <a:ext cx="8964488" cy="4825131"/>
              </a:xfrm>
              <a:prstGeom prst="rect">
                <a:avLst/>
              </a:prstGeom>
              <a:blipFill>
                <a:blip r:embed="rId3"/>
                <a:stretch>
                  <a:fillRect l="-1564" t="-1643"/>
                </a:stretch>
              </a:blipFill>
            </p:spPr>
            <p:txBody>
              <a:bodyPr/>
              <a:lstStyle/>
              <a:p>
                <a:r>
                  <a:rPr lang="zh-CN" altLang="en-US">
                    <a:noFill/>
                  </a:rPr>
                  <a:t> </a:t>
                </a:r>
              </a:p>
            </p:txBody>
          </p:sp>
        </mc:Fallback>
      </mc:AlternateContent>
      <p:grpSp>
        <p:nvGrpSpPr>
          <p:cNvPr id="29" name="Group 28"/>
          <p:cNvGrpSpPr/>
          <p:nvPr/>
        </p:nvGrpSpPr>
        <p:grpSpPr>
          <a:xfrm>
            <a:off x="4661757" y="3303772"/>
            <a:ext cx="4128630" cy="3384376"/>
            <a:chOff x="739700" y="2381405"/>
            <a:chExt cx="5996467" cy="3782738"/>
          </a:xfrm>
        </p:grpSpPr>
        <p:sp>
          <p:nvSpPr>
            <p:cNvPr id="30" name="Oval 29"/>
            <p:cNvSpPr/>
            <p:nvPr/>
          </p:nvSpPr>
          <p:spPr>
            <a:xfrm>
              <a:off x="3059832" y="2924944"/>
              <a:ext cx="2046668" cy="12961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Straight Arrow Connector 30"/>
            <p:cNvCxnSpPr/>
            <p:nvPr/>
          </p:nvCxnSpPr>
          <p:spPr>
            <a:xfrm>
              <a:off x="1331640" y="2708920"/>
              <a:ext cx="1800200" cy="5636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30" idx="2"/>
            </p:cNvCxnSpPr>
            <p:nvPr/>
          </p:nvCxnSpPr>
          <p:spPr>
            <a:xfrm>
              <a:off x="1331640" y="3573016"/>
              <a:ext cx="17281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331640" y="3933056"/>
              <a:ext cx="1872208" cy="10081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1847278" y="4510280"/>
                  <a:ext cx="6560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𝒏𝒊</m:t>
                            </m:r>
                          </m:sub>
                        </m:sSub>
                      </m:oMath>
                    </m:oMathPara>
                  </a14:m>
                  <a:endParaRPr lang="zh-CN" altLang="en-US" dirty="0"/>
                </a:p>
              </p:txBody>
            </p:sp>
          </mc:Choice>
          <mc:Fallback xmlns="">
            <p:sp>
              <p:nvSpPr>
                <p:cNvPr id="34" name="TextBox 33"/>
                <p:cNvSpPr txBox="1">
                  <a:spLocks noRot="1" noChangeAspect="1" noMove="1" noResize="1" noEditPoints="1" noAdjustHandles="1" noChangeArrowheads="1" noChangeShapeType="1" noTextEdit="1"/>
                </p:cNvSpPr>
                <p:nvPr/>
              </p:nvSpPr>
              <p:spPr>
                <a:xfrm>
                  <a:off x="1847278" y="4510280"/>
                  <a:ext cx="656077" cy="430887"/>
                </a:xfrm>
                <a:prstGeom prst="rect">
                  <a:avLst/>
                </a:prstGeom>
                <a:blipFill>
                  <a:blip r:embed="rId4"/>
                  <a:stretch>
                    <a:fillRect r="-17568"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773353" y="3357572"/>
                  <a:ext cx="4685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oMath>
                    </m:oMathPara>
                  </a14:m>
                  <a:endParaRPr lang="zh-CN" alt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73353" y="3357572"/>
                  <a:ext cx="468526" cy="430887"/>
                </a:xfrm>
                <a:prstGeom prst="rect">
                  <a:avLst/>
                </a:prstGeom>
                <a:blipFill>
                  <a:blip r:embed="rId5"/>
                  <a:stretch>
                    <a:fillRect r="-5769" b="-9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739700" y="4725724"/>
                  <a:ext cx="48135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𝒏</m:t>
                            </m:r>
                          </m:sub>
                        </m:sSub>
                      </m:oMath>
                    </m:oMathPara>
                  </a14:m>
                  <a:endParaRPr lang="zh-CN" alt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739700" y="4725724"/>
                  <a:ext cx="481350" cy="430887"/>
                </a:xfrm>
                <a:prstGeom prst="rect">
                  <a:avLst/>
                </a:prstGeom>
                <a:blipFill>
                  <a:blip r:embed="rId6"/>
                  <a:stretch>
                    <a:fillRect r="-11111" b="-9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3761673" y="5733256"/>
                  <a:ext cx="161666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m:t>
                        </m:r>
                        <m:r>
                          <a:rPr lang="en-US" altLang="zh-CN" i="1">
                            <a:latin typeface="Cambria Math" panose="02040503050406030204" pitchFamily="18" charset="0"/>
                          </a:rPr>
                          <m:t>=</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oMath>
                    </m:oMathPara>
                  </a14:m>
                  <a:endParaRPr lang="zh-CN" alt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3761673" y="5733256"/>
                  <a:ext cx="1616661" cy="430887"/>
                </a:xfrm>
                <a:prstGeom prst="rect">
                  <a:avLst/>
                </a:prstGeom>
                <a:blipFill>
                  <a:blip r:embed="rId7"/>
                  <a:stretch>
                    <a:fillRect r="-33333" b="-9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1723132" y="3024020"/>
                  <a:ext cx="64325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𝟐</m:t>
                            </m:r>
                            <m:r>
                              <a:rPr lang="en-US" altLang="zh-CN" b="1" i="1" smtClean="0">
                                <a:latin typeface="Cambria Math" panose="02040503050406030204" pitchFamily="18" charset="0"/>
                              </a:rPr>
                              <m:t>𝒊</m:t>
                            </m:r>
                          </m:sub>
                        </m:sSub>
                      </m:oMath>
                    </m:oMathPara>
                  </a14:m>
                  <a:endParaRPr lang="zh-CN" alt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1723132" y="3024020"/>
                  <a:ext cx="643252" cy="430887"/>
                </a:xfrm>
                <a:prstGeom prst="rect">
                  <a:avLst/>
                </a:prstGeom>
                <a:blipFill>
                  <a:blip r:embed="rId8"/>
                  <a:stretch>
                    <a:fillRect r="-18056"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2162315" y="2392944"/>
                  <a:ext cx="64325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r>
                              <a:rPr lang="en-US" altLang="zh-CN" b="1" i="1" smtClean="0">
                                <a:latin typeface="Cambria Math" panose="02040503050406030204" pitchFamily="18" charset="0"/>
                              </a:rPr>
                              <m:t>𝒊</m:t>
                            </m:r>
                          </m:sub>
                        </m:sSub>
                      </m:oMath>
                    </m:oMathPara>
                  </a14:m>
                  <a:endParaRPr lang="zh-CN" alt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2162315" y="2392944"/>
                  <a:ext cx="643252" cy="430887"/>
                </a:xfrm>
                <a:prstGeom prst="rect">
                  <a:avLst/>
                </a:prstGeom>
                <a:blipFill>
                  <a:blip r:embed="rId9"/>
                  <a:stretch>
                    <a:fillRect r="-17808" b="-7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948878" y="3838023"/>
                  <a:ext cx="2019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1948878" y="3838023"/>
                  <a:ext cx="201978" cy="430887"/>
                </a:xfrm>
                <a:prstGeom prst="rect">
                  <a:avLst/>
                </a:prstGeom>
                <a:blipFill>
                  <a:blip r:embed="rId10"/>
                  <a:stretch>
                    <a:fillRect/>
                  </a:stretch>
                </a:blipFill>
              </p:spPr>
              <p:txBody>
                <a:bodyPr/>
                <a:lstStyle/>
                <a:p>
                  <a:r>
                    <a:rPr lang="zh-CN" altLang="en-US">
                      <a:noFill/>
                    </a:rPr>
                    <a:t> </a:t>
                  </a:r>
                </a:p>
              </p:txBody>
            </p:sp>
          </mc:Fallback>
        </mc:AlternateContent>
        <p:cxnSp>
          <p:nvCxnSpPr>
            <p:cNvPr id="41" name="Straight Arrow Connector 40"/>
            <p:cNvCxnSpPr>
              <a:endCxn id="30" idx="4"/>
            </p:cNvCxnSpPr>
            <p:nvPr/>
          </p:nvCxnSpPr>
          <p:spPr>
            <a:xfrm flipH="1" flipV="1">
              <a:off x="4083166" y="4221088"/>
              <a:ext cx="26082" cy="15121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3395720" y="3122094"/>
                  <a:ext cx="313184"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5400" i="1" smtClean="0">
                            <a:latin typeface="Cambria Math" panose="02040503050406030204" pitchFamily="18" charset="0"/>
                          </a:rPr>
                          <m:t>𝚺</m:t>
                        </m:r>
                      </m:oMath>
                    </m:oMathPara>
                  </a14:m>
                  <a:endParaRPr lang="zh-CN" altLang="en-US" sz="5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3395720" y="3122094"/>
                  <a:ext cx="313184" cy="830997"/>
                </a:xfrm>
                <a:prstGeom prst="rect">
                  <a:avLst/>
                </a:prstGeom>
                <a:blipFill>
                  <a:blip r:embed="rId11"/>
                  <a:stretch>
                    <a:fillRect r="-71429"/>
                  </a:stretch>
                </a:blipFill>
              </p:spPr>
              <p:txBody>
                <a:bodyPr/>
                <a:lstStyle/>
                <a:p>
                  <a:r>
                    <a:rPr lang="zh-CN" altLang="en-US">
                      <a:noFill/>
                    </a:rPr>
                    <a:t> </a:t>
                  </a:r>
                </a:p>
              </p:txBody>
            </p:sp>
          </mc:Fallback>
        </mc:AlternateContent>
        <p:sp>
          <p:nvSpPr>
            <p:cNvPr id="43" name="Arc 42"/>
            <p:cNvSpPr/>
            <p:nvPr/>
          </p:nvSpPr>
          <p:spPr>
            <a:xfrm rot="16200000">
              <a:off x="3477450" y="3465002"/>
              <a:ext cx="1253005" cy="216029"/>
            </a:xfrm>
            <a:prstGeom prst="arc">
              <a:avLst>
                <a:gd name="adj1" fmla="val 10908741"/>
                <a:gd name="adj2" fmla="val 2154449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4" name="TextBox 43"/>
                <p:cNvSpPr txBox="1"/>
                <p:nvPr/>
              </p:nvSpPr>
              <p:spPr>
                <a:xfrm>
                  <a:off x="4022574" y="3322149"/>
                  <a:ext cx="1103389" cy="4816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b="1" i="1" smtClean="0">
                            <a:solidFill>
                              <a:srgbClr val="FF0000"/>
                            </a:solidFill>
                            <a:latin typeface="Cambria Math" panose="02040503050406030204" pitchFamily="18" charset="0"/>
                          </a:rPr>
                          <m:t>𝝋</m:t>
                        </m:r>
                        <m:d>
                          <m:dPr>
                            <m:ctrlPr>
                              <a:rPr lang="en-US" altLang="zh-CN" b="1" i="1" smtClean="0">
                                <a:solidFill>
                                  <a:srgbClr val="FF0000"/>
                                </a:solidFill>
                                <a:latin typeface="Cambria Math" panose="02040503050406030204" pitchFamily="18" charset="0"/>
                              </a:rPr>
                            </m:ctrlPr>
                          </m:dPr>
                          <m:e>
                            <m:r>
                              <a:rPr lang="en-US" altLang="zh-CN" b="1" i="1" smtClean="0">
                                <a:solidFill>
                                  <a:srgbClr val="FF0000"/>
                                </a:solidFill>
                                <a:latin typeface="Cambria Math" panose="02040503050406030204" pitchFamily="18" charset="0"/>
                                <a:ea typeface="Cambria Math" panose="02040503050406030204" pitchFamily="18" charset="0"/>
                              </a:rPr>
                              <m:t>∙</m:t>
                            </m:r>
                          </m:e>
                        </m:d>
                      </m:oMath>
                    </m:oMathPara>
                  </a14:m>
                  <a:endParaRPr lang="zh-CN" altLang="en-US" dirty="0">
                    <a:solidFill>
                      <a:srgbClr val="FF0000"/>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4022574" y="3322149"/>
                  <a:ext cx="1103389" cy="481605"/>
                </a:xfrm>
                <a:prstGeom prst="rect">
                  <a:avLst/>
                </a:prstGeom>
                <a:blipFill>
                  <a:blip r:embed="rId12"/>
                  <a:stretch>
                    <a:fillRect/>
                  </a:stretch>
                </a:blipFill>
              </p:spPr>
              <p:txBody>
                <a:bodyPr/>
                <a:lstStyle/>
                <a:p>
                  <a:r>
                    <a:rPr lang="zh-CN" altLang="en-US">
                      <a:noFill/>
                    </a:rPr>
                    <a:t> </a:t>
                  </a:r>
                </a:p>
              </p:txBody>
            </p:sp>
          </mc:Fallback>
        </mc:AlternateContent>
        <p:cxnSp>
          <p:nvCxnSpPr>
            <p:cNvPr id="45" name="Straight Arrow Connector 44"/>
            <p:cNvCxnSpPr/>
            <p:nvPr/>
          </p:nvCxnSpPr>
          <p:spPr>
            <a:xfrm flipV="1">
              <a:off x="5106500" y="3573014"/>
              <a:ext cx="1446701" cy="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a:off x="773353" y="2381405"/>
                  <a:ext cx="4685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oMath>
                    </m:oMathPara>
                  </a14:m>
                  <a:endParaRPr lang="zh-CN" alt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773353" y="2381405"/>
                  <a:ext cx="468526" cy="430887"/>
                </a:xfrm>
                <a:prstGeom prst="rect">
                  <a:avLst/>
                </a:prstGeom>
                <a:blipFill>
                  <a:blip r:embed="rId13"/>
                  <a:stretch>
                    <a:fillRect r="-5769" b="-7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318937" y="3033536"/>
                  <a:ext cx="4172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𝒊</m:t>
                            </m:r>
                          </m:sub>
                        </m:sSub>
                      </m:oMath>
                    </m:oMathPara>
                  </a14:m>
                  <a:endParaRPr lang="zh-CN" alt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6318937" y="3033536"/>
                  <a:ext cx="417230" cy="430887"/>
                </a:xfrm>
                <a:prstGeom prst="rect">
                  <a:avLst/>
                </a:prstGeom>
                <a:blipFill>
                  <a:blip r:embed="rId14"/>
                  <a:stretch>
                    <a:fillRect r="-6383" b="-9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Rectangle 47"/>
                <p:cNvSpPr/>
                <p:nvPr/>
              </p:nvSpPr>
              <p:spPr>
                <a:xfrm>
                  <a:off x="4109248" y="4715562"/>
                  <a:ext cx="688193" cy="5547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𝒃</m:t>
                            </m:r>
                          </m:e>
                          <m:sub>
                            <m:r>
                              <a:rPr lang="en-US" altLang="zh-CN" b="1" i="1" smtClean="0">
                                <a:latin typeface="Cambria Math" panose="02040503050406030204" pitchFamily="18" charset="0"/>
                              </a:rPr>
                              <m:t>𝒊</m:t>
                            </m:r>
                          </m:sub>
                        </m:sSub>
                      </m:oMath>
                    </m:oMathPara>
                  </a14:m>
                  <a:endParaRPr lang="zh-CN" altLang="en-US" dirty="0"/>
                </a:p>
              </p:txBody>
            </p:sp>
          </mc:Choice>
          <mc:Fallback xmlns="">
            <p:sp>
              <p:nvSpPr>
                <p:cNvPr id="48" name="Rectangle 47"/>
                <p:cNvSpPr>
                  <a:spLocks noRot="1" noChangeAspect="1" noMove="1" noResize="1" noEditPoints="1" noAdjustHandles="1" noChangeArrowheads="1" noChangeShapeType="1" noTextEdit="1"/>
                </p:cNvSpPr>
                <p:nvPr/>
              </p:nvSpPr>
              <p:spPr>
                <a:xfrm>
                  <a:off x="4109248" y="4715562"/>
                  <a:ext cx="688193" cy="554729"/>
                </a:xfrm>
                <a:prstGeom prst="rect">
                  <a:avLst/>
                </a:prstGeom>
                <a:blipFill>
                  <a:blip r:embed="rId15"/>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5690494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静态网络辨识</a:t>
            </a:r>
            <a:r>
              <a:rPr lang="en-US" altLang="zh-CN" dirty="0"/>
              <a:t>—</a:t>
            </a:r>
            <a:r>
              <a:rPr lang="zh-CN" altLang="en-US" dirty="0"/>
              <a:t>学习算法</a:t>
            </a:r>
          </a:p>
        </p:txBody>
      </p:sp>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学习算法</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60</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457200" y="1753569"/>
                <a:ext cx="8363271" cy="4727550"/>
              </a:xfrm>
              <a:prstGeom prst="rect">
                <a:avLst/>
              </a:prstGeom>
            </p:spPr>
            <p:txBody>
              <a:bodyPr>
                <a:normAutofit fontScale="70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lgn="just">
                  <a:spcBef>
                    <a:spcPts val="1800"/>
                  </a:spcBef>
                  <a:spcAft>
                    <a:spcPts val="1800"/>
                  </a:spcAft>
                  <a:buClr>
                    <a:srgbClr val="3891A7"/>
                  </a:buClr>
                  <a:buNone/>
                </a:pPr>
                <a:r>
                  <a:rPr kumimoji="0" lang="zh-CN" altLang="en-US" sz="4600" b="0" dirty="0">
                    <a:latin typeface="隶书" panose="02010509060101010101" pitchFamily="49" charset="-122"/>
                    <a:ea typeface="隶书" panose="02010509060101010101" pitchFamily="49" charset="-122"/>
                  </a:rPr>
                  <a:t>定义辨识系统</a:t>
                </a:r>
                <a:r>
                  <a:rPr kumimoji="0" lang="zh-CN" altLang="en-US" sz="4600" b="0" dirty="0">
                    <a:solidFill>
                      <a:prstClr val="black"/>
                    </a:solidFill>
                    <a:latin typeface="隶书" panose="02010509060101010101" pitchFamily="49" charset="-122"/>
                    <a:ea typeface="隶书" panose="02010509060101010101" pitchFamily="49" charset="-122"/>
                  </a:rPr>
                  <a:t>误差评价函数为</a:t>
                </a:r>
                <a:endParaRPr kumimoji="0" lang="en-US" altLang="zh-CN" sz="4600" b="0" dirty="0">
                  <a:solidFill>
                    <a:prstClr val="black"/>
                  </a:solidFill>
                  <a:latin typeface="隶书" panose="02010509060101010101" pitchFamily="49" charset="-122"/>
                  <a:ea typeface="隶书" panose="02010509060101010101" pitchFamily="49" charset="-122"/>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b="0" i="1" smtClean="0">
                          <a:latin typeface="Cambria Math" panose="02040503050406030204" pitchFamily="18" charset="0"/>
                        </a:rPr>
                        <m:t>𝐽</m:t>
                      </m:r>
                      <m:r>
                        <a:rPr kumimoji="0" lang="en-US" altLang="zh-CN" b="0" i="1" smtClean="0">
                          <a:latin typeface="Cambria Math" panose="02040503050406030204" pitchFamily="18" charset="0"/>
                        </a:rPr>
                        <m:t>=</m:t>
                      </m:r>
                      <m:f>
                        <m:fPr>
                          <m:ctrlPr>
                            <a:rPr kumimoji="0" lang="en-US" altLang="zh-CN" b="0" i="1" smtClean="0">
                              <a:latin typeface="Cambria Math" panose="02040503050406030204" pitchFamily="18" charset="0"/>
                            </a:rPr>
                          </m:ctrlPr>
                        </m:fPr>
                        <m:num>
                          <m:r>
                            <a:rPr kumimoji="0" lang="en-US" altLang="zh-CN" b="0" i="1" smtClean="0">
                              <a:latin typeface="Cambria Math" panose="02040503050406030204" pitchFamily="18" charset="0"/>
                            </a:rPr>
                            <m:t>1</m:t>
                          </m:r>
                        </m:num>
                        <m:den>
                          <m:r>
                            <a:rPr kumimoji="0" lang="en-US" altLang="zh-CN" b="0" i="1" smtClean="0">
                              <a:latin typeface="Cambria Math" panose="02040503050406030204" pitchFamily="18" charset="0"/>
                            </a:rPr>
                            <m:t>2</m:t>
                          </m:r>
                          <m:r>
                            <a:rPr kumimoji="0" lang="en-US" altLang="zh-CN" b="0" i="1" smtClean="0">
                              <a:latin typeface="Cambria Math" panose="02040503050406030204" pitchFamily="18" charset="0"/>
                            </a:rPr>
                            <m:t>𝑇</m:t>
                          </m:r>
                        </m:den>
                      </m:f>
                      <m:nary>
                        <m:naryPr>
                          <m:chr m:val="∑"/>
                          <m:ctrlPr>
                            <a:rPr kumimoji="0" lang="en-US" altLang="zh-CN" b="0" i="1" smtClean="0">
                              <a:latin typeface="Cambria Math" panose="02040503050406030204" pitchFamily="18" charset="0"/>
                            </a:rPr>
                          </m:ctrlPr>
                        </m:naryPr>
                        <m:sub>
                          <m:r>
                            <m:rPr>
                              <m:brk m:alnAt="23"/>
                            </m:rP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=0</m:t>
                          </m:r>
                        </m:sub>
                        <m:sup>
                          <m:r>
                            <a:rPr kumimoji="0" lang="en-US" altLang="zh-CN" b="0" i="1" smtClean="0">
                              <a:latin typeface="Cambria Math" panose="02040503050406030204" pitchFamily="18" charset="0"/>
                            </a:rPr>
                            <m:t>𝑇</m:t>
                          </m:r>
                          <m:r>
                            <a:rPr kumimoji="0" lang="en-US" altLang="zh-CN" b="0" i="1" smtClean="0">
                              <a:latin typeface="Cambria Math" panose="02040503050406030204" pitchFamily="18" charset="0"/>
                            </a:rPr>
                            <m:t>−1</m:t>
                          </m:r>
                        </m:sup>
                        <m:e>
                          <m:sSup>
                            <m:sSupPr>
                              <m:ctrlPr>
                                <a:rPr kumimoji="0" lang="en-US" altLang="zh-CN" b="0" i="1" smtClean="0">
                                  <a:latin typeface="Cambria Math" panose="02040503050406030204" pitchFamily="18" charset="0"/>
                                </a:rPr>
                              </m:ctrlPr>
                            </m:sSupPr>
                            <m:e>
                              <m:r>
                                <a:rPr kumimoji="0" lang="en-US" altLang="zh-CN" b="0" i="1" smtClean="0">
                                  <a:latin typeface="Cambria Math" panose="02040503050406030204" pitchFamily="18" charset="0"/>
                                </a:rPr>
                                <m:t>𝑒</m:t>
                              </m:r>
                            </m:e>
                            <m:sup>
                              <m:r>
                                <a:rPr kumimoji="0" lang="en-US" altLang="zh-CN" b="0" i="1" smtClean="0">
                                  <a:latin typeface="Cambria Math" panose="02040503050406030204" pitchFamily="18" charset="0"/>
                                </a:rPr>
                                <m:t>2</m:t>
                              </m:r>
                            </m:sup>
                          </m:sSup>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e>
                          </m:d>
                        </m:e>
                      </m:nary>
                    </m:oMath>
                  </m:oMathPara>
                </a14:m>
                <a:endParaRPr kumimoji="0" lang="en-US" altLang="zh-CN"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b="0" i="1" smtClean="0">
                          <a:latin typeface="Cambria Math" panose="02040503050406030204" pitchFamily="18" charset="0"/>
                        </a:rPr>
                        <m:t>𝑒</m:t>
                      </m:r>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e>
                      </m:d>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𝑦</m:t>
                      </m:r>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e>
                      </m:d>
                      <m:r>
                        <a:rPr kumimoji="0" lang="en-US" altLang="zh-CN" b="0" i="1" smtClean="0">
                          <a:latin typeface="Cambria Math" panose="02040503050406030204" pitchFamily="18" charset="0"/>
                        </a:rPr>
                        <m:t>−</m:t>
                      </m:r>
                      <m:acc>
                        <m:accPr>
                          <m:chr m:val="̂"/>
                          <m:ctrlPr>
                            <a:rPr kumimoji="0" lang="en-US" altLang="zh-CN" b="0" i="1" smtClean="0">
                              <a:latin typeface="Cambria Math" panose="02040503050406030204" pitchFamily="18" charset="0"/>
                            </a:rPr>
                          </m:ctrlPr>
                        </m:accPr>
                        <m:e>
                          <m:r>
                            <a:rPr kumimoji="0" lang="en-US" altLang="zh-CN" b="0" i="1" smtClean="0">
                              <a:latin typeface="Cambria Math" panose="02040503050406030204" pitchFamily="18" charset="0"/>
                            </a:rPr>
                            <m:t>𝑦</m:t>
                          </m:r>
                        </m:e>
                      </m:acc>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e>
                      </m:d>
                    </m:oMath>
                  </m:oMathPara>
                </a14:m>
                <a:endParaRPr kumimoji="0" lang="en-US" altLang="zh-CN" b="0" dirty="0"/>
              </a:p>
              <a:p>
                <a:pPr marL="0" indent="0">
                  <a:buFont typeface="Arial" panose="020B0604020202020204" pitchFamily="34" charset="0"/>
                  <a:buNone/>
                </a:pPr>
                <a:r>
                  <a:rPr kumimoji="0" lang="en-US" altLang="zh-CN" b="0" dirty="0">
                    <a:latin typeface="Times New Roman" panose="02020603050405020304" pitchFamily="18" charset="0"/>
                    <a:ea typeface="隶书" panose="02010509060101010101" pitchFamily="49" charset="-122"/>
                    <a:cs typeface="Times New Roman" panose="02020603050405020304" pitchFamily="18" charset="0"/>
                  </a:rPr>
                  <a:t>BP</a:t>
                </a:r>
                <a:r>
                  <a:rPr kumimoji="0" lang="zh-CN" altLang="en-US" b="0" dirty="0">
                    <a:latin typeface="Times New Roman" panose="02020603050405020304" pitchFamily="18" charset="0"/>
                    <a:ea typeface="隶书" panose="02010509060101010101" pitchFamily="49" charset="-122"/>
                    <a:cs typeface="Times New Roman" panose="02020603050405020304" pitchFamily="18" charset="0"/>
                  </a:rPr>
                  <a:t>算法</a:t>
                </a:r>
                <a:endParaRPr kumimoji="0" lang="en-US" altLang="zh-CN" b="0" dirty="0">
                  <a:latin typeface="Times New Roman" panose="02020603050405020304" pitchFamily="18" charset="0"/>
                  <a:ea typeface="隶书" panose="02010509060101010101" pitchFamily="49" charset="-122"/>
                  <a:cs typeface="Times New Roman" panose="020206030504050203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𝑤</m:t>
                          </m:r>
                        </m:e>
                        <m:sub>
                          <m:r>
                            <a:rPr kumimoji="0" lang="en-US" altLang="zh-CN" b="0" i="1" smtClean="0">
                              <a:latin typeface="Cambria Math" panose="02040503050406030204" pitchFamily="18" charset="0"/>
                            </a:rPr>
                            <m:t>𝑘</m:t>
                          </m:r>
                        </m:sub>
                      </m:sSub>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𝑤</m:t>
                          </m:r>
                        </m:e>
                        <m:sub>
                          <m:r>
                            <a:rPr kumimoji="0" lang="en-US" altLang="zh-CN" b="0" i="1" smtClean="0">
                              <a:latin typeface="Cambria Math" panose="02040503050406030204" pitchFamily="18" charset="0"/>
                            </a:rPr>
                            <m:t>𝑘</m:t>
                          </m:r>
                          <m:r>
                            <a:rPr kumimoji="0" lang="en-US" altLang="zh-CN" b="0" i="1">
                              <a:latin typeface="Cambria Math" panose="02040503050406030204" pitchFamily="18" charset="0"/>
                            </a:rPr>
                            <m:t>−</m:t>
                          </m:r>
                          <m:r>
                            <a:rPr kumimoji="0" lang="en-US" altLang="zh-CN" b="0" i="1" smtClean="0">
                              <a:latin typeface="Cambria Math" panose="02040503050406030204" pitchFamily="18" charset="0"/>
                            </a:rPr>
                            <m:t>1</m:t>
                          </m:r>
                        </m:sub>
                      </m:sSub>
                      <m:r>
                        <a:rPr kumimoji="0" lang="en-US" altLang="zh-CN" b="0" i="1" smtClean="0">
                          <a:latin typeface="Cambria Math" panose="02040503050406030204" pitchFamily="18" charset="0"/>
                        </a:rPr>
                        <m:t>−</m:t>
                      </m:r>
                      <m:r>
                        <a:rPr kumimoji="0" lang="zh-CN" altLang="en-US" b="0" i="1" smtClean="0">
                          <a:latin typeface="Cambria Math" panose="02040503050406030204" pitchFamily="18" charset="0"/>
                        </a:rPr>
                        <m:t>𝜂</m:t>
                      </m:r>
                      <m:f>
                        <m:fPr>
                          <m:ctrlPr>
                            <a:rPr kumimoji="0" lang="en-US" altLang="zh-CN" b="0" i="1" smtClean="0">
                              <a:latin typeface="Cambria Math" panose="02040503050406030204" pitchFamily="18" charset="0"/>
                            </a:rPr>
                          </m:ctrlPr>
                        </m:fPr>
                        <m:num>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𝐽</m:t>
                          </m:r>
                        </m:num>
                        <m:den>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𝑤</m:t>
                          </m:r>
                        </m:den>
                      </m:f>
                    </m:oMath>
                  </m:oMathPara>
                </a14:m>
                <a:endParaRPr kumimoji="0" lang="en-US" altLang="zh-CN"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b="0" i="1" smtClean="0">
                              <a:latin typeface="Cambria Math" panose="02040503050406030204" pitchFamily="18" charset="0"/>
                            </a:rPr>
                          </m:ctrlPr>
                        </m:fPr>
                        <m:num>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𝐽</m:t>
                          </m:r>
                        </m:num>
                        <m:den>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𝑤</m:t>
                          </m:r>
                        </m:den>
                      </m:f>
                      <m:r>
                        <a:rPr kumimoji="0" lang="en-US" altLang="zh-CN" b="0" i="1" smtClean="0">
                          <a:latin typeface="Cambria Math" panose="02040503050406030204" pitchFamily="18" charset="0"/>
                        </a:rPr>
                        <m:t>=</m:t>
                      </m:r>
                      <m:f>
                        <m:fPr>
                          <m:ctrlPr>
                            <a:rPr kumimoji="0" lang="en-US" altLang="zh-CN" b="0" i="1" smtClean="0">
                              <a:latin typeface="Cambria Math" panose="02040503050406030204" pitchFamily="18" charset="0"/>
                            </a:rPr>
                          </m:ctrlPr>
                        </m:fPr>
                        <m:num>
                          <m:r>
                            <a:rPr kumimoji="0" lang="en-US" altLang="zh-CN" b="0" i="1" smtClean="0">
                              <a:latin typeface="Cambria Math" panose="02040503050406030204" pitchFamily="18" charset="0"/>
                            </a:rPr>
                            <m:t>−1</m:t>
                          </m:r>
                        </m:num>
                        <m:den>
                          <m:r>
                            <a:rPr kumimoji="0" lang="en-US" altLang="zh-CN" b="0" i="1" smtClean="0">
                              <a:latin typeface="Cambria Math" panose="02040503050406030204" pitchFamily="18" charset="0"/>
                            </a:rPr>
                            <m:t>𝑇</m:t>
                          </m:r>
                        </m:den>
                      </m:f>
                      <m:nary>
                        <m:naryPr>
                          <m:chr m:val="∑"/>
                          <m:ctrlPr>
                            <a:rPr kumimoji="0" lang="en-US" altLang="zh-CN" b="0" i="1" smtClean="0">
                              <a:latin typeface="Cambria Math" panose="02040503050406030204" pitchFamily="18" charset="0"/>
                            </a:rPr>
                          </m:ctrlPr>
                        </m:naryPr>
                        <m:sub>
                          <m:r>
                            <m:rPr>
                              <m:brk m:alnAt="23"/>
                            </m:rP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m:t>
                          </m:r>
                          <m:r>
                            <m:rPr>
                              <m:brk m:alnAt="23"/>
                            </m:rPr>
                            <a:rPr kumimoji="0" lang="en-US" altLang="zh-CN" b="0" i="1" smtClean="0">
                              <a:latin typeface="Cambria Math" panose="02040503050406030204" pitchFamily="18" charset="0"/>
                            </a:rPr>
                            <m:t>0</m:t>
                          </m:r>
                        </m:sub>
                        <m:sup>
                          <m:r>
                            <a:rPr kumimoji="0" lang="en-US" altLang="zh-CN" b="0" i="1" smtClean="0">
                              <a:latin typeface="Cambria Math" panose="02040503050406030204" pitchFamily="18" charset="0"/>
                            </a:rPr>
                            <m:t>𝑇</m:t>
                          </m:r>
                          <m:r>
                            <a:rPr kumimoji="0" lang="en-US" altLang="zh-CN" b="0" i="1" smtClean="0">
                              <a:latin typeface="Cambria Math" panose="02040503050406030204" pitchFamily="18" charset="0"/>
                            </a:rPr>
                            <m:t>−1</m:t>
                          </m:r>
                        </m:sup>
                        <m:e>
                          <m:r>
                            <a:rPr kumimoji="0" lang="en-US" altLang="zh-CN" b="0" i="1" smtClean="0">
                              <a:latin typeface="Cambria Math" panose="02040503050406030204" pitchFamily="18" charset="0"/>
                            </a:rPr>
                            <m:t>𝑒</m:t>
                          </m:r>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e>
                          </m:d>
                        </m:e>
                      </m:nary>
                      <m:f>
                        <m:fPr>
                          <m:ctrlPr>
                            <a:rPr kumimoji="0" lang="en-US" altLang="zh-CN" b="0" i="1" smtClean="0">
                              <a:latin typeface="Cambria Math" panose="02040503050406030204" pitchFamily="18" charset="0"/>
                            </a:rPr>
                          </m:ctrlPr>
                        </m:fPr>
                        <m:num>
                          <m:r>
                            <a:rPr kumimoji="0" lang="zh-CN" altLang="en-US" b="0" i="1" smtClean="0">
                              <a:latin typeface="Cambria Math" panose="02040503050406030204" pitchFamily="18" charset="0"/>
                            </a:rPr>
                            <m:t>𝜕</m:t>
                          </m:r>
                          <m:acc>
                            <m:accPr>
                              <m:chr m:val="̂"/>
                              <m:ctrlPr>
                                <a:rPr kumimoji="0" lang="en-US" altLang="zh-CN" b="0" i="1" smtClean="0">
                                  <a:latin typeface="Cambria Math" panose="02040503050406030204" pitchFamily="18" charset="0"/>
                                </a:rPr>
                              </m:ctrlPr>
                            </m:accPr>
                            <m:e>
                              <m:r>
                                <a:rPr kumimoji="0" lang="en-US" altLang="zh-CN" b="0" i="1" smtClean="0">
                                  <a:latin typeface="Cambria Math" panose="02040503050406030204" pitchFamily="18" charset="0"/>
                                </a:rPr>
                                <m:t>𝑦</m:t>
                              </m:r>
                            </m:e>
                          </m:acc>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e>
                          </m:d>
                        </m:num>
                        <m:den>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𝑤</m:t>
                          </m:r>
                        </m:den>
                      </m:f>
                    </m:oMath>
                  </m:oMathPara>
                </a14:m>
                <a:endParaRPr kumimoji="0" lang="en-US" altLang="zh-CN" b="0" dirty="0"/>
              </a:p>
              <a:p>
                <a:pPr marL="0" indent="0">
                  <a:buFont typeface="Arial" panose="020B0604020202020204" pitchFamily="34" charset="0"/>
                  <a:buNone/>
                </a:pPr>
                <a14:m>
                  <m:oMath xmlns:m="http://schemas.openxmlformats.org/officeDocument/2006/math">
                    <m:r>
                      <a:rPr kumimoji="0" lang="zh-CN" altLang="en-US" b="0" i="1" smtClean="0">
                        <a:latin typeface="Cambria Math" panose="02040503050406030204" pitchFamily="18" charset="0"/>
                      </a:rPr>
                      <m:t>𝜂</m:t>
                    </m:r>
                    <m:r>
                      <a:rPr kumimoji="0" lang="en-US" altLang="zh-CN" b="0" i="1" smtClean="0">
                        <a:latin typeface="Cambria Math" panose="02040503050406030204" pitchFamily="18" charset="0"/>
                      </a:rPr>
                      <m:t>&gt;0</m:t>
                    </m:r>
                  </m:oMath>
                </a14:m>
                <a:r>
                  <a:rPr kumimoji="0" lang="zh-CN" altLang="en-US" b="0" dirty="0">
                    <a:latin typeface="隶书" panose="02010509060101010101" pitchFamily="49" charset="-122"/>
                    <a:ea typeface="隶书" panose="02010509060101010101" pitchFamily="49" charset="-122"/>
                  </a:rPr>
                  <a:t>是学习率（步长）</a:t>
                </a:r>
              </a:p>
            </p:txBody>
          </p:sp>
        </mc:Choice>
        <mc:Fallback xmlns="">
          <p:sp>
            <p:nvSpPr>
              <p:cNvPr id="6" name="内容占位符 2"/>
              <p:cNvSpPr txBox="1">
                <a:spLocks noRot="1" noChangeAspect="1" noMove="1" noResize="1" noEditPoints="1" noAdjustHandles="1" noChangeArrowheads="1" noChangeShapeType="1" noTextEdit="1"/>
              </p:cNvSpPr>
              <p:nvPr/>
            </p:nvSpPr>
            <p:spPr>
              <a:xfrm>
                <a:off x="457200" y="1753569"/>
                <a:ext cx="8363271" cy="4727550"/>
              </a:xfrm>
              <a:prstGeom prst="rect">
                <a:avLst/>
              </a:prstGeom>
              <a:blipFill>
                <a:blip r:embed="rId2"/>
                <a:stretch>
                  <a:fillRect l="-948" t="-37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8880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静态网络辨识</a:t>
            </a:r>
            <a:r>
              <a:rPr lang="en-US" altLang="zh-CN" dirty="0"/>
              <a:t>—</a:t>
            </a:r>
            <a:r>
              <a:rPr lang="zh-CN" altLang="en-US" dirty="0"/>
              <a:t>时间序列模型</a:t>
            </a:r>
          </a:p>
        </p:txBody>
      </p:sp>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模型选择</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61</a:t>
            </a:fld>
            <a:endParaRPr lang="en-US" altLang="zh-CN"/>
          </a:p>
        </p:txBody>
      </p:sp>
      <mc:AlternateContent xmlns:mc="http://schemas.openxmlformats.org/markup-compatibility/2006" xmlns:a14="http://schemas.microsoft.com/office/drawing/2010/main">
        <mc:Choice Requires="a14">
          <p:sp>
            <p:nvSpPr>
              <p:cNvPr id="7" name="矩形 6"/>
              <p:cNvSpPr/>
              <p:nvPr/>
            </p:nvSpPr>
            <p:spPr>
              <a:xfrm>
                <a:off x="318356" y="1849521"/>
                <a:ext cx="8507288" cy="1404295"/>
              </a:xfrm>
              <a:prstGeom prst="rect">
                <a:avLst/>
              </a:prstGeom>
            </p:spPr>
            <p:txBody>
              <a:bodyPr wrap="square">
                <a:spAutoFit/>
              </a:bodyPr>
              <a:lstStyle/>
              <a:p>
                <a:r>
                  <a:rPr lang="zh-CN" altLang="en-US" b="0" dirty="0">
                    <a:latin typeface="Cambria Math" panose="02040503050406030204" pitchFamily="18" charset="0"/>
                  </a:rPr>
                  <a:t>线性</a:t>
                </a:r>
                <a:r>
                  <a:rPr lang="en-US" altLang="zh-CN" dirty="0"/>
                  <a:t> AR (auto-regressive) </a:t>
                </a:r>
                <a:r>
                  <a:rPr lang="zh-CN" altLang="en-US" b="0" dirty="0">
                    <a:latin typeface="Cambria Math" panose="02040503050406030204" pitchFamily="18" charset="0"/>
                  </a:rPr>
                  <a:t>模型（</a:t>
                </a:r>
                <a14:m>
                  <m:oMath xmlns:m="http://schemas.openxmlformats.org/officeDocument/2006/math">
                    <m:r>
                      <a:rPr lang="en-US" altLang="zh-CN" b="0" i="1" smtClean="0">
                        <a:solidFill>
                          <a:srgbClr val="FF0000"/>
                        </a:solidFill>
                        <a:latin typeface="Cambria Math" panose="02040503050406030204" pitchFamily="18" charset="0"/>
                      </a:rPr>
                      <m:t>𝑛</m:t>
                    </m:r>
                    <m:r>
                      <a:rPr lang="zh-CN" altLang="en-US" b="0" i="1">
                        <a:solidFill>
                          <a:srgbClr val="FF0000"/>
                        </a:solidFill>
                        <a:latin typeface="Cambria Math" panose="02040503050406030204" pitchFamily="18" charset="0"/>
                      </a:rPr>
                      <m:t>阶</m:t>
                    </m:r>
                  </m:oMath>
                </a14:m>
                <a:r>
                  <a:rPr lang="zh-CN" altLang="en-US" b="0" dirty="0">
                    <a:latin typeface="Cambria Math" panose="02040503050406030204" pitchFamily="18" charset="0"/>
                  </a:rPr>
                  <a:t>自回归模型） </a:t>
                </a:r>
                <a:endParaRPr lang="en-US" altLang="zh-CN"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rPr>
                        <m:t>𝑦</m:t>
                      </m:r>
                      <m:d>
                        <m:dPr>
                          <m:ctrlPr>
                            <a:rPr lang="en-US" altLang="zh-CN" b="0" i="1">
                              <a:latin typeface="Cambria Math" panose="02040503050406030204" pitchFamily="18" charset="0"/>
                            </a:rPr>
                          </m:ctrlPr>
                        </m:dPr>
                        <m:e>
                          <m:r>
                            <a:rPr lang="en-US" altLang="zh-CN" b="0" i="1">
                              <a:latin typeface="Cambria Math" panose="02040503050406030204" pitchFamily="18" charset="0"/>
                            </a:rPr>
                            <m:t>𝑘</m:t>
                          </m:r>
                          <m:r>
                            <a:rPr lang="en-US" altLang="zh-CN" b="0" i="1">
                              <a:latin typeface="Cambria Math" panose="02040503050406030204" pitchFamily="18" charset="0"/>
                            </a:rPr>
                            <m:t>+1</m:t>
                          </m:r>
                        </m:e>
                      </m:d>
                      <m:r>
                        <a:rPr lang="en-US" altLang="zh-CN" b="0" i="1">
                          <a:latin typeface="Cambria Math" panose="02040503050406030204" pitchFamily="18" charset="0"/>
                        </a:rPr>
                        <m:t>=</m:t>
                      </m:r>
                      <m:nary>
                        <m:naryPr>
                          <m:chr m:val="∑"/>
                          <m:limLoc m:val="subSup"/>
                          <m:ctrlPr>
                            <a:rPr lang="en-US" altLang="zh-CN" b="0" i="1">
                              <a:latin typeface="Cambria Math" panose="02040503050406030204" pitchFamily="18" charset="0"/>
                            </a:rPr>
                          </m:ctrlPr>
                        </m:naryPr>
                        <m:sub>
                          <m:r>
                            <m:rPr>
                              <m:brk m:alnAt="25"/>
                            </m:rPr>
                            <a:rPr lang="en-US" altLang="zh-CN" b="0" i="1">
                              <a:latin typeface="Cambria Math" panose="02040503050406030204" pitchFamily="18" charset="0"/>
                            </a:rPr>
                            <m:t>𝑖</m:t>
                          </m:r>
                          <m:r>
                            <a:rPr lang="en-US" altLang="zh-CN" b="0" i="1">
                              <a:latin typeface="Cambria Math" panose="02040503050406030204" pitchFamily="18" charset="0"/>
                            </a:rPr>
                            <m:t>=0</m:t>
                          </m:r>
                        </m:sub>
                        <m:sup>
                          <m:r>
                            <a:rPr lang="en-US" altLang="zh-CN" b="0" i="1" smtClean="0">
                              <a:solidFill>
                                <a:srgbClr val="FF0000"/>
                              </a:solidFill>
                              <a:latin typeface="Cambria Math" panose="02040503050406030204" pitchFamily="18" charset="0"/>
                            </a:rPr>
                            <m:t>𝑛</m:t>
                          </m:r>
                          <m:r>
                            <a:rPr lang="en-US" altLang="zh-CN" b="0" i="1">
                              <a:latin typeface="Cambria Math" panose="02040503050406030204" pitchFamily="18" charset="0"/>
                            </a:rPr>
                            <m:t>−1</m:t>
                          </m:r>
                        </m:sup>
                        <m:e>
                          <m:sSub>
                            <m:sSubPr>
                              <m:ctrlPr>
                                <a:rPr lang="en-US" altLang="zh-CN" b="0" i="1">
                                  <a:latin typeface="Cambria Math" panose="02040503050406030204" pitchFamily="18" charset="0"/>
                                </a:rPr>
                              </m:ctrlPr>
                            </m:sSubPr>
                            <m:e>
                              <m:r>
                                <a:rPr lang="zh-CN" altLang="en-US" b="0" i="1">
                                  <a:latin typeface="Cambria Math" panose="02040503050406030204" pitchFamily="18" charset="0"/>
                                </a:rPr>
                                <m:t>𝛼</m:t>
                              </m:r>
                            </m:e>
                            <m:sub>
                              <m:r>
                                <a:rPr lang="en-US" altLang="zh-CN" b="0" i="1">
                                  <a:latin typeface="Cambria Math" panose="02040503050406030204" pitchFamily="18" charset="0"/>
                                </a:rPr>
                                <m:t>𝑖</m:t>
                              </m:r>
                            </m:sub>
                          </m:sSub>
                          <m:r>
                            <a:rPr lang="en-US" altLang="zh-CN" b="0" i="1">
                              <a:latin typeface="Cambria Math" panose="02040503050406030204" pitchFamily="18" charset="0"/>
                            </a:rPr>
                            <m:t>𝑦</m:t>
                          </m:r>
                          <m:d>
                            <m:dPr>
                              <m:ctrlPr>
                                <a:rPr lang="en-US" altLang="zh-CN" b="0" i="1">
                                  <a:latin typeface="Cambria Math" panose="02040503050406030204" pitchFamily="18" charset="0"/>
                                </a:rPr>
                              </m:ctrlPr>
                            </m:dPr>
                            <m:e>
                              <m:r>
                                <a:rPr lang="en-US" altLang="zh-CN" b="0" i="1">
                                  <a:latin typeface="Cambria Math" panose="02040503050406030204" pitchFamily="18" charset="0"/>
                                </a:rPr>
                                <m:t>𝑘</m:t>
                              </m:r>
                              <m:r>
                                <a:rPr lang="en-US" altLang="zh-CN" b="0" i="1">
                                  <a:latin typeface="Cambria Math" panose="02040503050406030204" pitchFamily="18" charset="0"/>
                                </a:rPr>
                                <m:t>−</m:t>
                              </m:r>
                              <m:r>
                                <a:rPr lang="en-US" altLang="zh-CN" b="0" i="1">
                                  <a:latin typeface="Cambria Math" panose="02040503050406030204" pitchFamily="18" charset="0"/>
                                </a:rPr>
                                <m:t>𝑖</m:t>
                              </m:r>
                            </m:e>
                          </m:d>
                        </m:e>
                      </m:nary>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318356" y="1849521"/>
                <a:ext cx="8507288" cy="1404295"/>
              </a:xfrm>
              <a:prstGeom prst="rect">
                <a:avLst/>
              </a:prstGeom>
              <a:blipFill rotWithShape="0">
                <a:blip r:embed="rId3"/>
                <a:stretch>
                  <a:fillRect l="-1433" t="-56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18356" y="3385723"/>
                <a:ext cx="8718140" cy="1452705"/>
              </a:xfrm>
              <a:prstGeom prst="rect">
                <a:avLst/>
              </a:prstGeom>
            </p:spPr>
            <p:txBody>
              <a:bodyPr wrap="square">
                <a:spAutoFit/>
              </a:bodyPr>
              <a:lstStyle/>
              <a:p>
                <a:r>
                  <a:rPr lang="zh-CN" altLang="en-US" b="0" dirty="0">
                    <a:latin typeface="Cambria Math" panose="02040503050406030204" pitchFamily="18" charset="0"/>
                  </a:rPr>
                  <a:t>线性</a:t>
                </a:r>
                <a:r>
                  <a:rPr lang="en-US" altLang="zh-CN" dirty="0"/>
                  <a:t> MA(moving average) </a:t>
                </a:r>
                <a:r>
                  <a:rPr lang="zh-CN" altLang="en-US" b="0" dirty="0">
                    <a:latin typeface="Cambria Math" panose="02040503050406030204" pitchFamily="18" charset="0"/>
                  </a:rPr>
                  <a:t>模型 （</a:t>
                </a:r>
                <a:r>
                  <a:rPr lang="en-US" altLang="zh-CN" b="0" dirty="0">
                    <a:solidFill>
                      <a:srgbClr val="FF0000"/>
                    </a:solidFill>
                  </a:rPr>
                  <a:t> </a:t>
                </a:r>
                <a14:m>
                  <m:oMath xmlns:m="http://schemas.openxmlformats.org/officeDocument/2006/math">
                    <m:r>
                      <a:rPr lang="en-US" altLang="zh-CN" b="0" i="1" smtClean="0">
                        <a:solidFill>
                          <a:srgbClr val="FF0000"/>
                        </a:solidFill>
                        <a:latin typeface="Cambria Math" panose="02040503050406030204" pitchFamily="18" charset="0"/>
                      </a:rPr>
                      <m:t>𝑚</m:t>
                    </m:r>
                    <m:r>
                      <a:rPr lang="zh-CN" altLang="en-US" b="0" i="1">
                        <a:solidFill>
                          <a:srgbClr val="FF0000"/>
                        </a:solidFill>
                        <a:latin typeface="Cambria Math" panose="02040503050406030204" pitchFamily="18" charset="0"/>
                      </a:rPr>
                      <m:t>阶</m:t>
                    </m:r>
                  </m:oMath>
                </a14:m>
                <a:r>
                  <a:rPr lang="zh-CN" altLang="en-US" b="0" dirty="0">
                    <a:latin typeface="Cambria Math" panose="02040503050406030204" pitchFamily="18" charset="0"/>
                  </a:rPr>
                  <a:t>滑动平均模型）</a:t>
                </a:r>
                <a:endParaRPr lang="en-US" altLang="zh-CN"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rPr>
                        <m:t>𝑦</m:t>
                      </m:r>
                      <m:d>
                        <m:dPr>
                          <m:ctrlPr>
                            <a:rPr lang="en-US" altLang="zh-CN" b="0" i="1">
                              <a:latin typeface="Cambria Math" panose="02040503050406030204" pitchFamily="18" charset="0"/>
                            </a:rPr>
                          </m:ctrlPr>
                        </m:dPr>
                        <m:e>
                          <m:r>
                            <a:rPr lang="en-US" altLang="zh-CN" b="0" i="1">
                              <a:latin typeface="Cambria Math" panose="02040503050406030204" pitchFamily="18" charset="0"/>
                            </a:rPr>
                            <m:t>𝑘</m:t>
                          </m:r>
                          <m:r>
                            <a:rPr lang="en-US" altLang="zh-CN" b="0" i="1">
                              <a:latin typeface="Cambria Math" panose="02040503050406030204" pitchFamily="18" charset="0"/>
                            </a:rPr>
                            <m:t>+1</m:t>
                          </m:r>
                        </m:e>
                      </m:d>
                      <m:r>
                        <a:rPr lang="en-US" altLang="zh-CN" b="0" i="1">
                          <a:latin typeface="Cambria Math" panose="02040503050406030204" pitchFamily="18" charset="0"/>
                        </a:rPr>
                        <m:t>=</m:t>
                      </m:r>
                      <m:nary>
                        <m:naryPr>
                          <m:chr m:val="∑"/>
                          <m:limLoc m:val="subSup"/>
                          <m:ctrlPr>
                            <a:rPr lang="en-US" altLang="zh-CN" b="0" i="1">
                              <a:latin typeface="Cambria Math" panose="02040503050406030204" pitchFamily="18" charset="0"/>
                            </a:rPr>
                          </m:ctrlPr>
                        </m:naryPr>
                        <m:sub>
                          <m:r>
                            <m:rPr>
                              <m:brk m:alnAt="1"/>
                            </m:rPr>
                            <a:rPr lang="en-US" altLang="zh-CN" b="0" i="1">
                              <a:latin typeface="Cambria Math" panose="02040503050406030204" pitchFamily="18" charset="0"/>
                            </a:rPr>
                            <m:t>𝑗</m:t>
                          </m:r>
                          <m:r>
                            <a:rPr lang="en-US" altLang="zh-CN" b="0" i="1">
                              <a:latin typeface="Cambria Math" panose="02040503050406030204" pitchFamily="18" charset="0"/>
                            </a:rPr>
                            <m:t>=0</m:t>
                          </m:r>
                        </m:sub>
                        <m:sup>
                          <m:r>
                            <a:rPr lang="en-US" altLang="zh-CN" b="0" i="1" smtClean="0">
                              <a:solidFill>
                                <a:srgbClr val="FF0000"/>
                              </a:solidFill>
                              <a:latin typeface="Cambria Math" panose="02040503050406030204" pitchFamily="18" charset="0"/>
                            </a:rPr>
                            <m:t>𝑚</m:t>
                          </m:r>
                          <m:r>
                            <a:rPr lang="en-US" altLang="zh-CN" b="0" i="1">
                              <a:latin typeface="Cambria Math" panose="02040503050406030204" pitchFamily="18" charset="0"/>
                            </a:rPr>
                            <m:t>−1</m:t>
                          </m:r>
                        </m:sup>
                        <m:e>
                          <m:sSub>
                            <m:sSubPr>
                              <m:ctrlPr>
                                <a:rPr lang="en-US" altLang="zh-CN" b="0" i="1">
                                  <a:latin typeface="Cambria Math" panose="02040503050406030204" pitchFamily="18" charset="0"/>
                                </a:rPr>
                              </m:ctrlPr>
                            </m:sSubPr>
                            <m:e>
                              <m:r>
                                <a:rPr lang="zh-CN" altLang="en-US" b="0" i="1">
                                  <a:latin typeface="Cambria Math" panose="02040503050406030204" pitchFamily="18" charset="0"/>
                                </a:rPr>
                                <m:t>𝛽</m:t>
                              </m:r>
                            </m:e>
                            <m:sub>
                              <m:r>
                                <a:rPr lang="en-US" altLang="zh-CN" b="0" i="1">
                                  <a:latin typeface="Cambria Math" panose="02040503050406030204" pitchFamily="18" charset="0"/>
                                </a:rPr>
                                <m:t>𝑖</m:t>
                              </m:r>
                            </m:sub>
                          </m:sSub>
                          <m:r>
                            <a:rPr lang="en-US" altLang="zh-CN" b="0" i="1">
                              <a:latin typeface="Cambria Math" panose="02040503050406030204" pitchFamily="18" charset="0"/>
                            </a:rPr>
                            <m:t>𝑢</m:t>
                          </m:r>
                          <m:d>
                            <m:dPr>
                              <m:ctrlPr>
                                <a:rPr lang="en-US" altLang="zh-CN" b="0" i="1">
                                  <a:latin typeface="Cambria Math" panose="02040503050406030204" pitchFamily="18" charset="0"/>
                                </a:rPr>
                              </m:ctrlPr>
                            </m:dPr>
                            <m:e>
                              <m:r>
                                <a:rPr lang="en-US" altLang="zh-CN" b="0" i="1">
                                  <a:latin typeface="Cambria Math" panose="02040503050406030204" pitchFamily="18" charset="0"/>
                                </a:rPr>
                                <m:t>𝑘</m:t>
                              </m:r>
                              <m:r>
                                <a:rPr lang="en-US" altLang="zh-CN" b="0" i="1">
                                  <a:latin typeface="Cambria Math" panose="02040503050406030204" pitchFamily="18" charset="0"/>
                                </a:rPr>
                                <m:t>−</m:t>
                              </m:r>
                              <m:r>
                                <a:rPr lang="en-US" altLang="zh-CN" b="0" i="1">
                                  <a:latin typeface="Cambria Math" panose="02040503050406030204" pitchFamily="18" charset="0"/>
                                </a:rPr>
                                <m:t>𝑗</m:t>
                              </m:r>
                            </m:e>
                          </m:d>
                        </m:e>
                      </m:nary>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318356" y="3385723"/>
                <a:ext cx="8718140" cy="1452705"/>
              </a:xfrm>
              <a:prstGeom prst="rect">
                <a:avLst/>
              </a:prstGeom>
              <a:blipFill rotWithShape="0">
                <a:blip r:embed="rId4"/>
                <a:stretch>
                  <a:fillRect l="-1399" t="-5439" r="-8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05355" y="4921925"/>
                <a:ext cx="8507288" cy="1452705"/>
              </a:xfrm>
              <a:prstGeom prst="rect">
                <a:avLst/>
              </a:prstGeom>
            </p:spPr>
            <p:txBody>
              <a:bodyPr wrap="square">
                <a:spAutoFit/>
              </a:bodyPr>
              <a:lstStyle/>
              <a:p>
                <a:r>
                  <a:rPr lang="zh-CN" altLang="en-US" b="0" dirty="0">
                    <a:latin typeface="Cambria Math" panose="02040503050406030204" pitchFamily="18" charset="0"/>
                  </a:rPr>
                  <a:t>线性</a:t>
                </a:r>
                <a:r>
                  <a:rPr lang="en-US" altLang="zh-CN" dirty="0"/>
                  <a:t> ARMA(auto-regressive moving average) </a:t>
                </a:r>
                <a:r>
                  <a:rPr lang="zh-CN" altLang="en-US" b="0" dirty="0">
                    <a:latin typeface="Cambria Math" panose="02040503050406030204" pitchFamily="18" charset="0"/>
                  </a:rPr>
                  <a:t>模型 </a:t>
                </a:r>
                <a:endParaRPr lang="en-US" altLang="zh-CN"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rPr>
                        <m:t>𝑦</m:t>
                      </m:r>
                      <m:d>
                        <m:dPr>
                          <m:ctrlPr>
                            <a:rPr lang="en-US" altLang="zh-CN" b="0" i="1">
                              <a:latin typeface="Cambria Math" panose="02040503050406030204" pitchFamily="18" charset="0"/>
                            </a:rPr>
                          </m:ctrlPr>
                        </m:dPr>
                        <m:e>
                          <m:r>
                            <a:rPr lang="en-US" altLang="zh-CN" b="0" i="1">
                              <a:latin typeface="Cambria Math" panose="02040503050406030204" pitchFamily="18" charset="0"/>
                            </a:rPr>
                            <m:t>𝑘</m:t>
                          </m:r>
                          <m:r>
                            <a:rPr lang="en-US" altLang="zh-CN" b="0" i="1">
                              <a:latin typeface="Cambria Math" panose="02040503050406030204" pitchFamily="18" charset="0"/>
                            </a:rPr>
                            <m:t>+1</m:t>
                          </m:r>
                        </m:e>
                      </m:d>
                      <m:r>
                        <a:rPr lang="en-US" altLang="zh-CN" b="0" i="1">
                          <a:latin typeface="Cambria Math" panose="02040503050406030204" pitchFamily="18" charset="0"/>
                        </a:rPr>
                        <m:t>=</m:t>
                      </m:r>
                      <m:nary>
                        <m:naryPr>
                          <m:chr m:val="∑"/>
                          <m:limLoc m:val="subSup"/>
                          <m:ctrlPr>
                            <a:rPr lang="en-US" altLang="zh-CN" b="0" i="1">
                              <a:latin typeface="Cambria Math" panose="02040503050406030204" pitchFamily="18" charset="0"/>
                            </a:rPr>
                          </m:ctrlPr>
                        </m:naryPr>
                        <m:sub>
                          <m:r>
                            <m:rPr>
                              <m:brk m:alnAt="25"/>
                            </m:rPr>
                            <a:rPr lang="en-US" altLang="zh-CN" b="0" i="1">
                              <a:latin typeface="Cambria Math" panose="02040503050406030204" pitchFamily="18" charset="0"/>
                            </a:rPr>
                            <m:t>𝑖</m:t>
                          </m:r>
                          <m:r>
                            <a:rPr lang="en-US" altLang="zh-CN" b="0" i="1">
                              <a:latin typeface="Cambria Math" panose="02040503050406030204" pitchFamily="18" charset="0"/>
                            </a:rPr>
                            <m:t>=0</m:t>
                          </m:r>
                        </m:sub>
                        <m:sup>
                          <m:r>
                            <a:rPr lang="en-US" altLang="zh-CN" b="0" i="1" smtClean="0">
                              <a:solidFill>
                                <a:srgbClr val="FF0000"/>
                              </a:solidFill>
                              <a:latin typeface="Cambria Math" panose="02040503050406030204" pitchFamily="18" charset="0"/>
                            </a:rPr>
                            <m:t>𝑛</m:t>
                          </m:r>
                          <m:r>
                            <a:rPr lang="en-US" altLang="zh-CN" b="0" i="1">
                              <a:latin typeface="Cambria Math" panose="02040503050406030204" pitchFamily="18" charset="0"/>
                            </a:rPr>
                            <m:t>−1</m:t>
                          </m:r>
                        </m:sup>
                        <m:e>
                          <m:sSub>
                            <m:sSubPr>
                              <m:ctrlPr>
                                <a:rPr lang="en-US" altLang="zh-CN" b="0" i="1">
                                  <a:latin typeface="Cambria Math" panose="02040503050406030204" pitchFamily="18" charset="0"/>
                                </a:rPr>
                              </m:ctrlPr>
                            </m:sSubPr>
                            <m:e>
                              <m:r>
                                <a:rPr lang="zh-CN" altLang="en-US" b="0" i="1">
                                  <a:latin typeface="Cambria Math" panose="02040503050406030204" pitchFamily="18" charset="0"/>
                                </a:rPr>
                                <m:t>𝛼</m:t>
                              </m:r>
                            </m:e>
                            <m:sub>
                              <m:r>
                                <a:rPr lang="en-US" altLang="zh-CN" b="0" i="1">
                                  <a:latin typeface="Cambria Math" panose="02040503050406030204" pitchFamily="18" charset="0"/>
                                </a:rPr>
                                <m:t>𝑖</m:t>
                              </m:r>
                            </m:sub>
                          </m:sSub>
                          <m:r>
                            <a:rPr lang="en-US" altLang="zh-CN" b="0" i="1">
                              <a:latin typeface="Cambria Math" panose="02040503050406030204" pitchFamily="18" charset="0"/>
                            </a:rPr>
                            <m:t>𝑦</m:t>
                          </m:r>
                          <m:d>
                            <m:dPr>
                              <m:ctrlPr>
                                <a:rPr lang="en-US" altLang="zh-CN" b="0" i="1">
                                  <a:latin typeface="Cambria Math" panose="02040503050406030204" pitchFamily="18" charset="0"/>
                                </a:rPr>
                              </m:ctrlPr>
                            </m:dPr>
                            <m:e>
                              <m:r>
                                <a:rPr lang="en-US" altLang="zh-CN" b="0" i="1">
                                  <a:latin typeface="Cambria Math" panose="02040503050406030204" pitchFamily="18" charset="0"/>
                                </a:rPr>
                                <m:t>𝑘</m:t>
                              </m:r>
                              <m:r>
                                <a:rPr lang="en-US" altLang="zh-CN" b="0" i="1">
                                  <a:latin typeface="Cambria Math" panose="02040503050406030204" pitchFamily="18" charset="0"/>
                                </a:rPr>
                                <m:t>−</m:t>
                              </m:r>
                              <m:r>
                                <a:rPr lang="en-US" altLang="zh-CN" b="0" i="1">
                                  <a:latin typeface="Cambria Math" panose="02040503050406030204" pitchFamily="18" charset="0"/>
                                </a:rPr>
                                <m:t>𝑖</m:t>
                              </m:r>
                            </m:e>
                          </m:d>
                        </m:e>
                      </m:nary>
                      <m:r>
                        <a:rPr lang="en-US" altLang="zh-CN" b="0" i="1">
                          <a:latin typeface="Cambria Math" panose="02040503050406030204" pitchFamily="18" charset="0"/>
                        </a:rPr>
                        <m:t>+</m:t>
                      </m:r>
                      <m:nary>
                        <m:naryPr>
                          <m:chr m:val="∑"/>
                          <m:limLoc m:val="subSup"/>
                          <m:ctrlPr>
                            <a:rPr lang="en-US" altLang="zh-CN" b="0" i="1">
                              <a:latin typeface="Cambria Math" panose="02040503050406030204" pitchFamily="18" charset="0"/>
                            </a:rPr>
                          </m:ctrlPr>
                        </m:naryPr>
                        <m:sub>
                          <m:r>
                            <m:rPr>
                              <m:brk m:alnAt="1"/>
                            </m:rPr>
                            <a:rPr lang="en-US" altLang="zh-CN" b="0" i="1">
                              <a:latin typeface="Cambria Math" panose="02040503050406030204" pitchFamily="18" charset="0"/>
                            </a:rPr>
                            <m:t>𝑗</m:t>
                          </m:r>
                          <m:r>
                            <a:rPr lang="en-US" altLang="zh-CN" b="0" i="1">
                              <a:latin typeface="Cambria Math" panose="02040503050406030204" pitchFamily="18" charset="0"/>
                            </a:rPr>
                            <m:t>=0</m:t>
                          </m:r>
                        </m:sub>
                        <m:sup>
                          <m:r>
                            <a:rPr lang="en-US" altLang="zh-CN" b="0" i="1" smtClean="0">
                              <a:solidFill>
                                <a:srgbClr val="FF0000"/>
                              </a:solidFill>
                              <a:latin typeface="Cambria Math" panose="02040503050406030204" pitchFamily="18" charset="0"/>
                            </a:rPr>
                            <m:t>𝑚</m:t>
                          </m:r>
                          <m:r>
                            <a:rPr lang="en-US" altLang="zh-CN" b="0" i="1">
                              <a:latin typeface="Cambria Math" panose="02040503050406030204" pitchFamily="18" charset="0"/>
                            </a:rPr>
                            <m:t>−1</m:t>
                          </m:r>
                        </m:sup>
                        <m:e>
                          <m:sSub>
                            <m:sSubPr>
                              <m:ctrlPr>
                                <a:rPr lang="en-US" altLang="zh-CN" b="0" i="1">
                                  <a:latin typeface="Cambria Math" panose="02040503050406030204" pitchFamily="18" charset="0"/>
                                </a:rPr>
                              </m:ctrlPr>
                            </m:sSubPr>
                            <m:e>
                              <m:r>
                                <a:rPr lang="zh-CN" altLang="en-US" b="0" i="1">
                                  <a:latin typeface="Cambria Math" panose="02040503050406030204" pitchFamily="18" charset="0"/>
                                </a:rPr>
                                <m:t>𝛽</m:t>
                              </m:r>
                            </m:e>
                            <m:sub>
                              <m:r>
                                <a:rPr lang="en-US" altLang="zh-CN" b="0" i="1">
                                  <a:latin typeface="Cambria Math" panose="02040503050406030204" pitchFamily="18" charset="0"/>
                                </a:rPr>
                                <m:t>𝑖</m:t>
                              </m:r>
                            </m:sub>
                          </m:sSub>
                          <m:r>
                            <a:rPr lang="en-US" altLang="zh-CN" b="0" i="1">
                              <a:latin typeface="Cambria Math" panose="02040503050406030204" pitchFamily="18" charset="0"/>
                            </a:rPr>
                            <m:t>𝑢</m:t>
                          </m:r>
                          <m:d>
                            <m:dPr>
                              <m:ctrlPr>
                                <a:rPr lang="en-US" altLang="zh-CN" b="0" i="1">
                                  <a:latin typeface="Cambria Math" panose="02040503050406030204" pitchFamily="18" charset="0"/>
                                </a:rPr>
                              </m:ctrlPr>
                            </m:dPr>
                            <m:e>
                              <m:r>
                                <a:rPr lang="en-US" altLang="zh-CN" b="0" i="1">
                                  <a:latin typeface="Cambria Math" panose="02040503050406030204" pitchFamily="18" charset="0"/>
                                </a:rPr>
                                <m:t>𝑘</m:t>
                              </m:r>
                              <m:r>
                                <a:rPr lang="en-US" altLang="zh-CN" b="0" i="1">
                                  <a:latin typeface="Cambria Math" panose="02040503050406030204" pitchFamily="18" charset="0"/>
                                </a:rPr>
                                <m:t>−</m:t>
                              </m:r>
                              <m:r>
                                <a:rPr lang="en-US" altLang="zh-CN" b="0" i="1">
                                  <a:latin typeface="Cambria Math" panose="02040503050406030204" pitchFamily="18" charset="0"/>
                                </a:rPr>
                                <m:t>𝑗</m:t>
                              </m:r>
                            </m:e>
                          </m:d>
                        </m:e>
                      </m:nary>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305355" y="4921925"/>
                <a:ext cx="8507288" cy="1452705"/>
              </a:xfrm>
              <a:prstGeom prst="rect">
                <a:avLst/>
              </a:prstGeom>
              <a:blipFill rotWithShape="0">
                <a:blip r:embed="rId5"/>
                <a:stretch>
                  <a:fillRect l="-1433" t="-5439"/>
                </a:stretch>
              </a:blipFill>
            </p:spPr>
            <p:txBody>
              <a:bodyPr/>
              <a:lstStyle/>
              <a:p>
                <a:r>
                  <a:rPr lang="zh-CN" altLang="en-US">
                    <a:noFill/>
                  </a:rPr>
                  <a:t> </a:t>
                </a:r>
              </a:p>
            </p:txBody>
          </p:sp>
        </mc:Fallback>
      </mc:AlternateContent>
      <p:sp>
        <p:nvSpPr>
          <p:cNvPr id="11" name="文本框 10"/>
          <p:cNvSpPr txBox="1"/>
          <p:nvPr/>
        </p:nvSpPr>
        <p:spPr>
          <a:xfrm>
            <a:off x="2339752" y="6294545"/>
            <a:ext cx="3430747" cy="523220"/>
          </a:xfrm>
          <a:prstGeom prst="rect">
            <a:avLst/>
          </a:prstGeom>
          <a:noFill/>
        </p:spPr>
        <p:txBody>
          <a:bodyPr wrap="none" rtlCol="0">
            <a:spAutoFit/>
          </a:bodyPr>
          <a:lstStyle/>
          <a:p>
            <a:r>
              <a:rPr lang="zh-CN" altLang="en-US" dirty="0"/>
              <a:t>自回归滑动平均模型</a:t>
            </a:r>
          </a:p>
        </p:txBody>
      </p:sp>
    </p:spTree>
    <p:extLst>
      <p:ext uri="{BB962C8B-B14F-4D97-AF65-F5344CB8AC3E}">
        <p14:creationId xmlns:p14="http://schemas.microsoft.com/office/powerpoint/2010/main" val="15638051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静态网络辨识</a:t>
            </a:r>
          </a:p>
        </p:txBody>
      </p:sp>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模型选择</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62</a:t>
            </a:fld>
            <a:endParaRPr lang="en-US" altLang="zh-CN"/>
          </a:p>
        </p:txBody>
      </p:sp>
      <p:sp>
        <p:nvSpPr>
          <p:cNvPr id="6" name="内容占位符 2"/>
          <p:cNvSpPr txBox="1">
            <a:spLocks/>
          </p:cNvSpPr>
          <p:nvPr/>
        </p:nvSpPr>
        <p:spPr>
          <a:xfrm>
            <a:off x="450529" y="1692176"/>
            <a:ext cx="7728537" cy="731130"/>
          </a:xfrm>
          <a:prstGeom prst="rect">
            <a:avLst/>
          </a:prstGeom>
        </p:spPr>
        <p:txBody>
          <a:bodyPr>
            <a:normAutofit fontScale="85000"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lgn="just">
              <a:spcBef>
                <a:spcPts val="1800"/>
              </a:spcBef>
              <a:spcAft>
                <a:spcPts val="1800"/>
              </a:spcAft>
              <a:buClr>
                <a:srgbClr val="3891A7"/>
              </a:buClr>
              <a:buNone/>
            </a:pPr>
            <a:r>
              <a:rPr kumimoji="0" lang="zh-CN" altLang="en-US" b="0" dirty="0">
                <a:latin typeface="隶书" panose="02010509060101010101" pitchFamily="49" charset="-122"/>
                <a:ea typeface="隶书" panose="02010509060101010101" pitchFamily="49" charset="-122"/>
              </a:rPr>
              <a:t>非线性系统的四种类型（</a:t>
            </a:r>
            <a:r>
              <a:rPr kumimoji="0" lang="en-US" altLang="zh-CN" b="0" i="0" dirty="0">
                <a:latin typeface="Times New Roman" panose="02020603050405020304" pitchFamily="18" charset="0"/>
                <a:cs typeface="Times New Roman" panose="02020603050405020304" pitchFamily="18" charset="0"/>
              </a:rPr>
              <a:t>NARMA</a:t>
            </a:r>
            <a:r>
              <a:rPr kumimoji="0" lang="zh-CN" altLang="en-US" b="0" dirty="0">
                <a:latin typeface="隶书" panose="02010509060101010101" pitchFamily="49" charset="-122"/>
                <a:ea typeface="隶书" panose="02010509060101010101" pitchFamily="49" charset="-122"/>
                <a:cs typeface="Times New Roman" panose="02020603050405020304" pitchFamily="18" charset="0"/>
              </a:rPr>
              <a:t>模型）的辨识</a:t>
            </a:r>
            <a:endParaRPr kumimoji="0" lang="en-US" altLang="zh-CN" b="0" dirty="0">
              <a:latin typeface="隶书" panose="02010509060101010101" pitchFamily="49" charset="-122"/>
              <a:ea typeface="隶书" panose="020105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p:cNvSpPr txBox="1"/>
              <p:nvPr/>
            </p:nvSpPr>
            <p:spPr>
              <a:xfrm>
                <a:off x="119525" y="2430222"/>
                <a:ext cx="8844963" cy="2111412"/>
              </a:xfrm>
              <a:prstGeom prst="rect">
                <a:avLst/>
              </a:prstGeom>
              <a:noFill/>
            </p:spPr>
            <p:txBody>
              <a:bodyPr wrap="square" rtlCol="0">
                <a:spAutoFit/>
              </a:bodyPr>
              <a:lstStyle/>
              <a:p>
                <a:pPr marL="72000" indent="0">
                  <a:spcBef>
                    <a:spcPts val="3000"/>
                  </a:spcBef>
                  <a:spcAft>
                    <a:spcPts val="1800"/>
                  </a:spcAft>
                  <a:buNone/>
                </a:pPr>
                <a:r>
                  <a:rPr lang="zh-CN" altLang="en-US" sz="3200" dirty="0">
                    <a:latin typeface="仿宋" panose="02010609060101010101" pitchFamily="49" charset="-122"/>
                    <a:ea typeface="仿宋" panose="02010609060101010101" pitchFamily="49" charset="-122"/>
                  </a:rPr>
                  <a:t>① </a:t>
                </a:r>
                <a:r>
                  <a:rPr lang="zh-CN" altLang="en-US" sz="3200" dirty="0">
                    <a:latin typeface="隶书" panose="02010509060101010101" pitchFamily="49" charset="-122"/>
                  </a:rPr>
                  <a:t>关于过去</a:t>
                </a:r>
                <a14:m>
                  <m:oMath xmlns:m="http://schemas.openxmlformats.org/officeDocument/2006/math">
                    <m:r>
                      <a:rPr lang="en-US" altLang="zh-CN" sz="3200" i="1">
                        <a:latin typeface="Cambria Math"/>
                        <a:ea typeface="宋体" pitchFamily="2" charset="-122"/>
                      </a:rPr>
                      <m:t>𝑛</m:t>
                    </m:r>
                  </m:oMath>
                </a14:m>
                <a:r>
                  <a:rPr lang="zh-CN" altLang="en-US" sz="3200" dirty="0">
                    <a:latin typeface="隶书" panose="02010509060101010101" pitchFamily="49" charset="-122"/>
                  </a:rPr>
                  <a:t>时刻的输出是线性的</a:t>
                </a:r>
                <a:endParaRPr lang="en-US" altLang="zh-CN" sz="3200" dirty="0">
                  <a:latin typeface="隶书" panose="02010509060101010101" pitchFamily="49" charset="-122"/>
                </a:endParaRPr>
              </a:p>
              <a:p>
                <a:pPr marL="720000" indent="0" algn="just">
                  <a:buNone/>
                </a:pPr>
                <a14:m>
                  <m:oMathPara xmlns:m="http://schemas.openxmlformats.org/officeDocument/2006/math">
                    <m:oMathParaPr>
                      <m:jc m:val="left"/>
                    </m:oMathParaPr>
                    <m:oMath xmlns:m="http://schemas.openxmlformats.org/officeDocument/2006/math">
                      <m:r>
                        <a:rPr lang="en-US" altLang="zh-CN" sz="2000" i="1">
                          <a:latin typeface="Cambria Math"/>
                          <a:ea typeface="宋体" pitchFamily="2" charset="-122"/>
                        </a:rPr>
                        <m:t>𝑦</m:t>
                      </m:r>
                      <m:d>
                        <m:dPr>
                          <m:ctrlPr>
                            <a:rPr lang="en-US" altLang="zh-CN" sz="2000" i="1">
                              <a:latin typeface="Cambria Math" panose="02040503050406030204" pitchFamily="18" charset="0"/>
                              <a:ea typeface="宋体" pitchFamily="2" charset="-122"/>
                            </a:rPr>
                          </m:ctrlPr>
                        </m:dPr>
                        <m:e>
                          <m:r>
                            <a:rPr lang="en-US" altLang="zh-CN" sz="2000" i="1">
                              <a:latin typeface="Cambria Math"/>
                              <a:ea typeface="宋体" pitchFamily="2" charset="-122"/>
                            </a:rPr>
                            <m:t>𝑘</m:t>
                          </m:r>
                          <m:r>
                            <a:rPr lang="en-US" altLang="zh-CN" sz="2000" i="1">
                              <a:latin typeface="Cambria Math"/>
                              <a:ea typeface="宋体" pitchFamily="2" charset="-122"/>
                            </a:rPr>
                            <m:t>+1</m:t>
                          </m:r>
                        </m:e>
                      </m:d>
                      <m:r>
                        <a:rPr lang="en-US" altLang="zh-CN" sz="2000" i="1">
                          <a:latin typeface="Cambria Math"/>
                          <a:ea typeface="宋体" pitchFamily="2" charset="-122"/>
                        </a:rPr>
                        <m:t>=</m:t>
                      </m:r>
                      <m:nary>
                        <m:naryPr>
                          <m:chr m:val="∑"/>
                          <m:ctrlPr>
                            <a:rPr lang="en-US" altLang="zh-CN" sz="2000" i="1">
                              <a:latin typeface="Cambria Math" panose="02040503050406030204" pitchFamily="18" charset="0"/>
                              <a:ea typeface="宋体" pitchFamily="2" charset="-122"/>
                            </a:rPr>
                          </m:ctrlPr>
                        </m:naryPr>
                        <m:sub>
                          <m:r>
                            <m:rPr>
                              <m:brk m:alnAt="23"/>
                            </m:rPr>
                            <a:rPr lang="en-US" altLang="zh-CN" sz="2000" i="1">
                              <a:latin typeface="Cambria Math"/>
                              <a:ea typeface="宋体" pitchFamily="2" charset="-122"/>
                            </a:rPr>
                            <m:t>𝑖</m:t>
                          </m:r>
                          <m:r>
                            <a:rPr lang="en-US" altLang="zh-CN" sz="2000" i="1">
                              <a:latin typeface="Cambria Math"/>
                              <a:ea typeface="宋体" pitchFamily="2" charset="-122"/>
                            </a:rPr>
                            <m:t>=0</m:t>
                          </m:r>
                        </m:sub>
                        <m:sup>
                          <m:r>
                            <a:rPr lang="en-US" altLang="zh-CN" sz="2000" i="1" smtClean="0">
                              <a:solidFill>
                                <a:srgbClr val="FF0000"/>
                              </a:solidFill>
                              <a:latin typeface="Cambria Math"/>
                              <a:ea typeface="宋体" pitchFamily="2" charset="-122"/>
                            </a:rPr>
                            <m:t>𝑛</m:t>
                          </m:r>
                          <m:r>
                            <a:rPr lang="en-US" altLang="zh-CN" sz="2000" i="1">
                              <a:latin typeface="Cambria Math"/>
                              <a:ea typeface="宋体" pitchFamily="2" charset="-122"/>
                            </a:rPr>
                            <m:t>−1</m:t>
                          </m:r>
                        </m:sup>
                        <m:e>
                          <m:sSub>
                            <m:sSubPr>
                              <m:ctrlPr>
                                <a:rPr lang="en-US" altLang="zh-CN" sz="2000" i="1">
                                  <a:latin typeface="Cambria Math" panose="02040503050406030204" pitchFamily="18" charset="0"/>
                                  <a:ea typeface="宋体" pitchFamily="2" charset="-122"/>
                                </a:rPr>
                              </m:ctrlPr>
                            </m:sSubPr>
                            <m:e>
                              <m:r>
                                <a:rPr lang="en-US" altLang="zh-CN" sz="2000" i="1">
                                  <a:latin typeface="Cambria Math"/>
                                  <a:ea typeface="宋体" pitchFamily="2" charset="-122"/>
                                </a:rPr>
                                <m:t>𝛼</m:t>
                              </m:r>
                            </m:e>
                            <m:sub>
                              <m:r>
                                <a:rPr lang="en-US" altLang="zh-CN" sz="2000" i="1">
                                  <a:latin typeface="Cambria Math"/>
                                  <a:ea typeface="宋体" pitchFamily="2" charset="-122"/>
                                </a:rPr>
                                <m:t>𝑖</m:t>
                              </m:r>
                            </m:sub>
                          </m:sSub>
                          <m:r>
                            <a:rPr lang="en-US" altLang="zh-CN" sz="2000" i="1">
                              <a:latin typeface="Cambria Math"/>
                              <a:ea typeface="宋体" pitchFamily="2" charset="-122"/>
                            </a:rPr>
                            <m:t>𝑦</m:t>
                          </m:r>
                          <m:r>
                            <a:rPr lang="en-US" altLang="zh-CN" sz="2000" i="1">
                              <a:latin typeface="Cambria Math"/>
                              <a:ea typeface="宋体" pitchFamily="2" charset="-122"/>
                            </a:rPr>
                            <m:t>(</m:t>
                          </m:r>
                          <m:r>
                            <a:rPr lang="en-US" altLang="zh-CN" sz="2000" i="1">
                              <a:latin typeface="Cambria Math"/>
                              <a:ea typeface="宋体" pitchFamily="2" charset="-122"/>
                            </a:rPr>
                            <m:t>𝑘</m:t>
                          </m:r>
                          <m:r>
                            <a:rPr lang="en-US" altLang="zh-CN" sz="2000" i="1">
                              <a:latin typeface="Cambria Math"/>
                              <a:ea typeface="宋体" pitchFamily="2" charset="-122"/>
                            </a:rPr>
                            <m:t>−</m:t>
                          </m:r>
                          <m:r>
                            <a:rPr lang="en-US" altLang="zh-CN" sz="2000" i="1">
                              <a:latin typeface="Cambria Math"/>
                              <a:ea typeface="宋体" pitchFamily="2" charset="-122"/>
                            </a:rPr>
                            <m:t>𝑖</m:t>
                          </m:r>
                          <m:r>
                            <a:rPr lang="en-US" altLang="zh-CN" sz="2000" i="1">
                              <a:latin typeface="Cambria Math"/>
                              <a:ea typeface="宋体" pitchFamily="2" charset="-122"/>
                            </a:rPr>
                            <m:t>)</m:t>
                          </m:r>
                        </m:e>
                      </m:nary>
                      <m:r>
                        <a:rPr lang="en-US" altLang="zh-CN" sz="2000" i="1">
                          <a:latin typeface="Cambria Math"/>
                          <a:ea typeface="宋体" pitchFamily="2" charset="-122"/>
                        </a:rPr>
                        <m:t>+</m:t>
                      </m:r>
                      <m:r>
                        <a:rPr lang="en-US" altLang="zh-CN" sz="2000" i="1">
                          <a:latin typeface="Cambria Math"/>
                          <a:ea typeface="宋体" pitchFamily="2" charset="-122"/>
                        </a:rPr>
                        <m:t>𝑔</m:t>
                      </m:r>
                      <m:r>
                        <a:rPr lang="en-US" altLang="zh-CN" sz="2000" i="1">
                          <a:latin typeface="Cambria Math"/>
                          <a:ea typeface="宋体" pitchFamily="2" charset="-122"/>
                        </a:rPr>
                        <m:t>[</m:t>
                      </m:r>
                      <m:r>
                        <a:rPr lang="en-US" altLang="zh-CN" sz="2000" i="1">
                          <a:latin typeface="Cambria Math"/>
                          <a:ea typeface="宋体" pitchFamily="2" charset="-122"/>
                        </a:rPr>
                        <m:t>𝑢</m:t>
                      </m:r>
                      <m:d>
                        <m:dPr>
                          <m:ctrlPr>
                            <a:rPr lang="en-US" altLang="zh-CN" sz="2000" i="1">
                              <a:latin typeface="Cambria Math" panose="02040503050406030204" pitchFamily="18" charset="0"/>
                              <a:ea typeface="宋体" pitchFamily="2" charset="-122"/>
                            </a:rPr>
                          </m:ctrlPr>
                        </m:dPr>
                        <m:e>
                          <m:r>
                            <a:rPr lang="en-US" altLang="zh-CN" sz="2000" i="1">
                              <a:latin typeface="Cambria Math"/>
                              <a:ea typeface="宋体" pitchFamily="2" charset="-122"/>
                            </a:rPr>
                            <m:t>𝑘</m:t>
                          </m:r>
                        </m:e>
                      </m:d>
                      <m:r>
                        <a:rPr lang="en-US" altLang="zh-CN" sz="2000" i="1">
                          <a:latin typeface="Cambria Math"/>
                          <a:ea typeface="宋体" pitchFamily="2" charset="-122"/>
                        </a:rPr>
                        <m:t>,</m:t>
                      </m:r>
                      <m:r>
                        <a:rPr lang="en-US" altLang="zh-CN" sz="2000" i="1">
                          <a:latin typeface="Cambria Math"/>
                          <a:ea typeface="宋体" pitchFamily="2" charset="-122"/>
                        </a:rPr>
                        <m:t>𝑢</m:t>
                      </m:r>
                      <m:d>
                        <m:dPr>
                          <m:ctrlPr>
                            <a:rPr lang="en-US" altLang="zh-CN" sz="2000" i="1">
                              <a:latin typeface="Cambria Math" panose="02040503050406030204" pitchFamily="18" charset="0"/>
                              <a:ea typeface="宋体" pitchFamily="2" charset="-122"/>
                            </a:rPr>
                          </m:ctrlPr>
                        </m:dPr>
                        <m:e>
                          <m:r>
                            <a:rPr lang="en-US" altLang="zh-CN" sz="2000" i="1">
                              <a:latin typeface="Cambria Math"/>
                              <a:ea typeface="宋体" pitchFamily="2" charset="-122"/>
                            </a:rPr>
                            <m:t>𝑘</m:t>
                          </m:r>
                          <m:r>
                            <a:rPr lang="en-US" altLang="zh-CN" sz="2000" i="1">
                              <a:latin typeface="Cambria Math"/>
                              <a:ea typeface="宋体" pitchFamily="2" charset="-122"/>
                            </a:rPr>
                            <m:t>−1</m:t>
                          </m:r>
                        </m:e>
                      </m:d>
                      <m:r>
                        <a:rPr lang="en-US" altLang="zh-CN" sz="2000" i="1">
                          <a:latin typeface="Cambria Math"/>
                          <a:ea typeface="宋体" pitchFamily="2" charset="-122"/>
                        </a:rPr>
                        <m:t>,⋯,</m:t>
                      </m:r>
                      <m:r>
                        <a:rPr lang="en-US" altLang="zh-CN" sz="2000" i="1">
                          <a:latin typeface="Cambria Math"/>
                          <a:ea typeface="宋体" pitchFamily="2" charset="-122"/>
                        </a:rPr>
                        <m:t>𝑢</m:t>
                      </m:r>
                      <m:d>
                        <m:dPr>
                          <m:ctrlPr>
                            <a:rPr lang="en-US" altLang="zh-CN" sz="2000" i="1">
                              <a:latin typeface="Cambria Math" panose="02040503050406030204" pitchFamily="18" charset="0"/>
                              <a:ea typeface="宋体" pitchFamily="2" charset="-122"/>
                            </a:rPr>
                          </m:ctrlPr>
                        </m:dPr>
                        <m:e>
                          <m:r>
                            <a:rPr lang="en-US" altLang="zh-CN" sz="2000" i="1">
                              <a:latin typeface="Cambria Math"/>
                              <a:ea typeface="宋体" pitchFamily="2" charset="-122"/>
                            </a:rPr>
                            <m:t>𝑘</m:t>
                          </m:r>
                          <m:r>
                            <a:rPr lang="en-US" altLang="zh-CN" sz="2000" i="1">
                              <a:latin typeface="Cambria Math"/>
                              <a:ea typeface="宋体" pitchFamily="2" charset="-122"/>
                            </a:rPr>
                            <m:t>−</m:t>
                          </m:r>
                          <m:r>
                            <a:rPr lang="en-US" altLang="zh-CN" sz="2000" i="1" smtClean="0">
                              <a:solidFill>
                                <a:srgbClr val="FF0000"/>
                              </a:solidFill>
                              <a:latin typeface="Cambria Math"/>
                              <a:ea typeface="宋体" pitchFamily="2" charset="-122"/>
                            </a:rPr>
                            <m:t>𝑚</m:t>
                          </m:r>
                          <m:r>
                            <a:rPr lang="en-US" altLang="zh-CN" sz="2000" i="1">
                              <a:latin typeface="Cambria Math"/>
                              <a:ea typeface="宋体" pitchFamily="2" charset="-122"/>
                            </a:rPr>
                            <m:t>+1</m:t>
                          </m:r>
                        </m:e>
                      </m:d>
                      <m:r>
                        <a:rPr lang="en-US" altLang="zh-CN" sz="2000" i="1">
                          <a:latin typeface="Cambria Math"/>
                          <a:ea typeface="宋体" pitchFamily="2" charset="-122"/>
                        </a:rPr>
                        <m:t>]</m:t>
                      </m:r>
                    </m:oMath>
                  </m:oMathPara>
                </a14:m>
                <a:endParaRPr lang="en-US" altLang="zh-CN" sz="2000" dirty="0">
                  <a:solidFill>
                    <a:prstClr val="black"/>
                  </a:solidFill>
                  <a:latin typeface="宋体" pitchFamily="2" charset="-122"/>
                  <a:ea typeface="宋体" pitchFamily="2" charset="-122"/>
                </a:endParaRPr>
              </a:p>
              <a:p>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19525" y="2430222"/>
                <a:ext cx="8844963" cy="2111412"/>
              </a:xfrm>
              <a:prstGeom prst="rect">
                <a:avLst/>
              </a:prstGeom>
              <a:blipFill rotWithShape="0">
                <a:blip r:embed="rId3"/>
                <a:stretch>
                  <a:fillRect l="-965" t="-46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318352" y="4512728"/>
                <a:ext cx="8368448" cy="1911357"/>
              </a:xfrm>
              <a:prstGeom prst="rect">
                <a:avLst/>
              </a:prstGeom>
              <a:noFill/>
            </p:spPr>
            <p:txBody>
              <a:bodyPr wrap="square" rtlCol="0">
                <a:spAutoFit/>
              </a:bodyPr>
              <a:lstStyle/>
              <a:p>
                <a:pPr marL="0" indent="0">
                  <a:spcBef>
                    <a:spcPts val="3600"/>
                  </a:spcBef>
                  <a:spcAft>
                    <a:spcPts val="1800"/>
                  </a:spcAft>
                  <a:buNone/>
                </a:pPr>
                <a:r>
                  <a:rPr lang="zh-CN" altLang="en-US" sz="3200" dirty="0">
                    <a:solidFill>
                      <a:prstClr val="black"/>
                    </a:solidFill>
                    <a:latin typeface="宋体" pitchFamily="2" charset="-122"/>
                    <a:ea typeface="宋体" pitchFamily="2" charset="-122"/>
                  </a:rPr>
                  <a:t>② </a:t>
                </a:r>
                <a:r>
                  <a:rPr lang="zh-CN" altLang="en-US" sz="3200" dirty="0">
                    <a:latin typeface="隶书" panose="02010509060101010101" pitchFamily="49" charset="-122"/>
                  </a:rPr>
                  <a:t>关于过去</a:t>
                </a:r>
                <a14:m>
                  <m:oMath xmlns:m="http://schemas.openxmlformats.org/officeDocument/2006/math">
                    <m:r>
                      <a:rPr lang="en-US" altLang="zh-CN" sz="3200" i="1">
                        <a:latin typeface="Cambria Math"/>
                        <a:ea typeface="宋体" pitchFamily="2" charset="-122"/>
                      </a:rPr>
                      <m:t>𝑚</m:t>
                    </m:r>
                  </m:oMath>
                </a14:m>
                <a:r>
                  <a:rPr lang="zh-CN" altLang="en-US" sz="3200" dirty="0">
                    <a:latin typeface="隶书" panose="02010509060101010101" pitchFamily="49" charset="-122"/>
                  </a:rPr>
                  <a:t>时刻的输入是线性的</a:t>
                </a:r>
                <a:endParaRPr lang="en-US" altLang="zh-CN" sz="3200" dirty="0">
                  <a:solidFill>
                    <a:prstClr val="black"/>
                  </a:solidFill>
                  <a:latin typeface="隶书" panose="02010509060101010101" pitchFamily="49" charset="-122"/>
                </a:endParaRPr>
              </a:p>
              <a:p>
                <a:pPr marL="0" indent="0">
                  <a:spcAft>
                    <a:spcPts val="1800"/>
                  </a:spcAft>
                  <a:buClr>
                    <a:srgbClr val="3891A7"/>
                  </a:buClr>
                  <a:buNone/>
                </a:pPr>
                <a14:m>
                  <m:oMathPara xmlns:m="http://schemas.openxmlformats.org/officeDocument/2006/math">
                    <m:oMathParaPr>
                      <m:jc m:val="centerGroup"/>
                    </m:oMathParaPr>
                    <m:oMath xmlns:m="http://schemas.openxmlformats.org/officeDocument/2006/math">
                      <m:r>
                        <a:rPr lang="en-US" altLang="zh-CN" sz="2000" i="1">
                          <a:solidFill>
                            <a:prstClr val="black"/>
                          </a:solidFill>
                          <a:latin typeface="Cambria Math"/>
                          <a:ea typeface="宋体" pitchFamily="2" charset="-122"/>
                        </a:rPr>
                        <m:t>𝑦</m:t>
                      </m:r>
                      <m:d>
                        <m:dPr>
                          <m:ctrlPr>
                            <a:rPr lang="en-US" altLang="zh-CN" sz="2000" i="1">
                              <a:solidFill>
                                <a:prstClr val="black"/>
                              </a:solidFill>
                              <a:latin typeface="Cambria Math" panose="02040503050406030204" pitchFamily="18" charset="0"/>
                              <a:ea typeface="宋体" pitchFamily="2" charset="-122"/>
                            </a:rPr>
                          </m:ctrlPr>
                        </m:dPr>
                        <m:e>
                          <m:r>
                            <a:rPr lang="en-US" altLang="zh-CN" sz="2000" i="1">
                              <a:solidFill>
                                <a:prstClr val="black"/>
                              </a:solidFill>
                              <a:latin typeface="Cambria Math"/>
                              <a:ea typeface="宋体" pitchFamily="2" charset="-122"/>
                            </a:rPr>
                            <m:t>𝑘</m:t>
                          </m:r>
                          <m:r>
                            <a:rPr lang="en-US" altLang="zh-CN" sz="2000" i="1">
                              <a:solidFill>
                                <a:prstClr val="black"/>
                              </a:solidFill>
                              <a:latin typeface="Cambria Math"/>
                              <a:ea typeface="宋体" pitchFamily="2" charset="-122"/>
                            </a:rPr>
                            <m:t>+1</m:t>
                          </m:r>
                        </m:e>
                      </m:d>
                      <m:r>
                        <a:rPr lang="en-US" altLang="zh-CN" sz="2000" i="1">
                          <a:solidFill>
                            <a:prstClr val="black"/>
                          </a:solidFill>
                          <a:latin typeface="Cambria Math"/>
                          <a:ea typeface="宋体" pitchFamily="2" charset="-122"/>
                        </a:rPr>
                        <m:t>=</m:t>
                      </m:r>
                      <m:r>
                        <a:rPr lang="en-US" altLang="zh-CN" sz="2000" i="1">
                          <a:solidFill>
                            <a:prstClr val="black"/>
                          </a:solidFill>
                          <a:latin typeface="Cambria Math"/>
                          <a:ea typeface="宋体" pitchFamily="2" charset="-122"/>
                        </a:rPr>
                        <m:t>𝑓</m:t>
                      </m:r>
                      <m:r>
                        <a:rPr lang="en-US" altLang="zh-CN" sz="2000" i="1">
                          <a:solidFill>
                            <a:prstClr val="black"/>
                          </a:solidFill>
                          <a:latin typeface="Cambria Math"/>
                          <a:ea typeface="宋体" pitchFamily="2" charset="-122"/>
                        </a:rPr>
                        <m:t>[</m:t>
                      </m:r>
                      <m:r>
                        <a:rPr lang="en-US" altLang="zh-CN" sz="2000" i="1">
                          <a:solidFill>
                            <a:prstClr val="black"/>
                          </a:solidFill>
                          <a:latin typeface="Cambria Math"/>
                          <a:ea typeface="宋体" pitchFamily="2" charset="-122"/>
                        </a:rPr>
                        <m:t>𝑦</m:t>
                      </m:r>
                      <m:d>
                        <m:dPr>
                          <m:ctrlPr>
                            <a:rPr lang="en-US" altLang="zh-CN" sz="2000" i="1">
                              <a:solidFill>
                                <a:prstClr val="black"/>
                              </a:solidFill>
                              <a:latin typeface="Cambria Math" panose="02040503050406030204" pitchFamily="18" charset="0"/>
                              <a:ea typeface="宋体" pitchFamily="2" charset="-122"/>
                            </a:rPr>
                          </m:ctrlPr>
                        </m:dPr>
                        <m:e>
                          <m:r>
                            <a:rPr lang="en-US" altLang="zh-CN" sz="2000" i="1">
                              <a:solidFill>
                                <a:prstClr val="black"/>
                              </a:solidFill>
                              <a:latin typeface="Cambria Math"/>
                              <a:ea typeface="宋体" pitchFamily="2" charset="-122"/>
                            </a:rPr>
                            <m:t>𝑘</m:t>
                          </m:r>
                        </m:e>
                      </m:d>
                      <m:r>
                        <a:rPr lang="en-US" altLang="zh-CN" sz="2000" i="1">
                          <a:solidFill>
                            <a:prstClr val="black"/>
                          </a:solidFill>
                          <a:latin typeface="Cambria Math"/>
                          <a:ea typeface="宋体" pitchFamily="2" charset="-122"/>
                        </a:rPr>
                        <m:t>,</m:t>
                      </m:r>
                      <m:r>
                        <a:rPr lang="en-US" altLang="zh-CN" sz="2000" i="1">
                          <a:solidFill>
                            <a:prstClr val="black"/>
                          </a:solidFill>
                          <a:latin typeface="Cambria Math"/>
                          <a:ea typeface="宋体" pitchFamily="2" charset="-122"/>
                        </a:rPr>
                        <m:t>𝑦</m:t>
                      </m:r>
                      <m:d>
                        <m:dPr>
                          <m:ctrlPr>
                            <a:rPr lang="en-US" altLang="zh-CN" sz="2000" i="1">
                              <a:solidFill>
                                <a:prstClr val="black"/>
                              </a:solidFill>
                              <a:latin typeface="Cambria Math" panose="02040503050406030204" pitchFamily="18" charset="0"/>
                              <a:ea typeface="宋体" pitchFamily="2" charset="-122"/>
                            </a:rPr>
                          </m:ctrlPr>
                        </m:dPr>
                        <m:e>
                          <m:r>
                            <a:rPr lang="en-US" altLang="zh-CN" sz="2000" i="1">
                              <a:solidFill>
                                <a:prstClr val="black"/>
                              </a:solidFill>
                              <a:latin typeface="Cambria Math"/>
                              <a:ea typeface="宋体" pitchFamily="2" charset="-122"/>
                            </a:rPr>
                            <m:t>𝑘</m:t>
                          </m:r>
                          <m:r>
                            <a:rPr lang="en-US" altLang="zh-CN" sz="2000" i="1">
                              <a:solidFill>
                                <a:prstClr val="black"/>
                              </a:solidFill>
                              <a:latin typeface="Cambria Math"/>
                              <a:ea typeface="宋体" pitchFamily="2" charset="-122"/>
                            </a:rPr>
                            <m:t>−1</m:t>
                          </m:r>
                        </m:e>
                      </m:d>
                      <m:r>
                        <a:rPr lang="en-US" altLang="zh-CN" sz="2000" i="1">
                          <a:solidFill>
                            <a:prstClr val="black"/>
                          </a:solidFill>
                          <a:latin typeface="Cambria Math"/>
                          <a:ea typeface="宋体" pitchFamily="2" charset="-122"/>
                        </a:rPr>
                        <m:t>,⋯,</m:t>
                      </m:r>
                      <m:r>
                        <a:rPr lang="en-US" altLang="zh-CN" sz="2000" i="1">
                          <a:solidFill>
                            <a:prstClr val="black"/>
                          </a:solidFill>
                          <a:latin typeface="Cambria Math"/>
                          <a:ea typeface="宋体" pitchFamily="2" charset="-122"/>
                        </a:rPr>
                        <m:t>𝑦</m:t>
                      </m:r>
                      <m:d>
                        <m:dPr>
                          <m:ctrlPr>
                            <a:rPr lang="en-US" altLang="zh-CN" sz="2000" i="1">
                              <a:solidFill>
                                <a:prstClr val="black"/>
                              </a:solidFill>
                              <a:latin typeface="Cambria Math" panose="02040503050406030204" pitchFamily="18" charset="0"/>
                              <a:ea typeface="宋体" pitchFamily="2" charset="-122"/>
                            </a:rPr>
                          </m:ctrlPr>
                        </m:dPr>
                        <m:e>
                          <m:r>
                            <a:rPr lang="en-US" altLang="zh-CN" sz="2000" i="1">
                              <a:solidFill>
                                <a:prstClr val="black"/>
                              </a:solidFill>
                              <a:latin typeface="Cambria Math"/>
                              <a:ea typeface="宋体" pitchFamily="2" charset="-122"/>
                            </a:rPr>
                            <m:t>𝑘</m:t>
                          </m:r>
                          <m:r>
                            <a:rPr lang="en-US" altLang="zh-CN" sz="2000" i="1">
                              <a:solidFill>
                                <a:prstClr val="black"/>
                              </a:solidFill>
                              <a:latin typeface="Cambria Math"/>
                              <a:ea typeface="宋体" pitchFamily="2" charset="-122"/>
                            </a:rPr>
                            <m:t>−</m:t>
                          </m:r>
                          <m:r>
                            <a:rPr lang="en-US" altLang="zh-CN" sz="2000" i="1" smtClean="0">
                              <a:solidFill>
                                <a:srgbClr val="FF0000"/>
                              </a:solidFill>
                              <a:latin typeface="Cambria Math"/>
                              <a:ea typeface="宋体" pitchFamily="2" charset="-122"/>
                            </a:rPr>
                            <m:t>𝑛</m:t>
                          </m:r>
                          <m:r>
                            <a:rPr lang="en-US" altLang="zh-CN" sz="2000" i="1">
                              <a:solidFill>
                                <a:prstClr val="black"/>
                              </a:solidFill>
                              <a:latin typeface="Cambria Math"/>
                              <a:ea typeface="宋体" pitchFamily="2" charset="-122"/>
                            </a:rPr>
                            <m:t>+1</m:t>
                          </m:r>
                        </m:e>
                      </m:d>
                      <m:r>
                        <a:rPr lang="en-US" altLang="zh-CN" sz="2000" i="1">
                          <a:solidFill>
                            <a:prstClr val="black"/>
                          </a:solidFill>
                          <a:latin typeface="Cambria Math"/>
                          <a:ea typeface="宋体" pitchFamily="2" charset="-122"/>
                        </a:rPr>
                        <m:t>+</m:t>
                      </m:r>
                      <m:nary>
                        <m:naryPr>
                          <m:chr m:val="∑"/>
                          <m:ctrlPr>
                            <a:rPr lang="en-US" altLang="zh-CN" sz="2000" i="1">
                              <a:solidFill>
                                <a:prstClr val="black"/>
                              </a:solidFill>
                              <a:latin typeface="Cambria Math" panose="02040503050406030204" pitchFamily="18" charset="0"/>
                              <a:ea typeface="宋体" pitchFamily="2" charset="-122"/>
                            </a:rPr>
                          </m:ctrlPr>
                        </m:naryPr>
                        <m:sub>
                          <m:r>
                            <m:rPr>
                              <m:brk m:alnAt="23"/>
                            </m:rPr>
                            <a:rPr lang="en-US" altLang="zh-CN" sz="2000" i="1">
                              <a:solidFill>
                                <a:prstClr val="black"/>
                              </a:solidFill>
                              <a:latin typeface="Cambria Math"/>
                              <a:ea typeface="宋体" pitchFamily="2" charset="-122"/>
                            </a:rPr>
                            <m:t>𝑖</m:t>
                          </m:r>
                          <m:r>
                            <a:rPr lang="en-US" altLang="zh-CN" sz="2000" i="1">
                              <a:solidFill>
                                <a:prstClr val="black"/>
                              </a:solidFill>
                              <a:latin typeface="Cambria Math"/>
                              <a:ea typeface="宋体" pitchFamily="2" charset="-122"/>
                            </a:rPr>
                            <m:t>=0</m:t>
                          </m:r>
                        </m:sub>
                        <m:sup>
                          <m:r>
                            <a:rPr lang="en-US" altLang="zh-CN" sz="2000" i="1" smtClean="0">
                              <a:solidFill>
                                <a:srgbClr val="FF0000"/>
                              </a:solidFill>
                              <a:latin typeface="Cambria Math"/>
                              <a:ea typeface="宋体" pitchFamily="2" charset="-122"/>
                            </a:rPr>
                            <m:t>𝑚</m:t>
                          </m:r>
                          <m:r>
                            <a:rPr lang="en-US" altLang="zh-CN" sz="2000" i="1">
                              <a:solidFill>
                                <a:prstClr val="black"/>
                              </a:solidFill>
                              <a:latin typeface="Cambria Math"/>
                              <a:ea typeface="宋体" pitchFamily="2" charset="-122"/>
                            </a:rPr>
                            <m:t>−1</m:t>
                          </m:r>
                        </m:sup>
                        <m:e>
                          <m:sSub>
                            <m:sSubPr>
                              <m:ctrlPr>
                                <a:rPr lang="en-US" altLang="zh-CN" sz="2000" i="1">
                                  <a:solidFill>
                                    <a:prstClr val="black"/>
                                  </a:solidFill>
                                  <a:latin typeface="Cambria Math" panose="02040503050406030204" pitchFamily="18" charset="0"/>
                                  <a:ea typeface="宋体" pitchFamily="2" charset="-122"/>
                                </a:rPr>
                              </m:ctrlPr>
                            </m:sSubPr>
                            <m:e>
                              <m:r>
                                <a:rPr lang="en-US" altLang="zh-CN" sz="2000" i="1">
                                  <a:solidFill>
                                    <a:prstClr val="black"/>
                                  </a:solidFill>
                                  <a:latin typeface="Cambria Math"/>
                                  <a:ea typeface="宋体" pitchFamily="2" charset="-122"/>
                                </a:rPr>
                                <m:t>𝛽</m:t>
                              </m:r>
                            </m:e>
                            <m:sub>
                              <m:r>
                                <a:rPr lang="en-US" altLang="zh-CN" sz="2000" i="1">
                                  <a:solidFill>
                                    <a:prstClr val="black"/>
                                  </a:solidFill>
                                  <a:latin typeface="Cambria Math"/>
                                  <a:ea typeface="宋体" pitchFamily="2" charset="-122"/>
                                </a:rPr>
                                <m:t>𝑖</m:t>
                              </m:r>
                            </m:sub>
                          </m:sSub>
                          <m:r>
                            <a:rPr lang="en-US" altLang="zh-CN" sz="2000" i="1">
                              <a:solidFill>
                                <a:prstClr val="black"/>
                              </a:solidFill>
                              <a:latin typeface="Cambria Math"/>
                              <a:ea typeface="宋体" pitchFamily="2" charset="-122"/>
                            </a:rPr>
                            <m:t>𝑢</m:t>
                          </m:r>
                          <m:r>
                            <a:rPr lang="en-US" altLang="zh-CN" sz="2000" i="1">
                              <a:solidFill>
                                <a:prstClr val="black"/>
                              </a:solidFill>
                              <a:latin typeface="Cambria Math"/>
                              <a:ea typeface="宋体" pitchFamily="2" charset="-122"/>
                            </a:rPr>
                            <m:t>(</m:t>
                          </m:r>
                          <m:r>
                            <a:rPr lang="en-US" altLang="zh-CN" sz="2000" i="1">
                              <a:solidFill>
                                <a:prstClr val="black"/>
                              </a:solidFill>
                              <a:latin typeface="Cambria Math"/>
                              <a:ea typeface="宋体" pitchFamily="2" charset="-122"/>
                            </a:rPr>
                            <m:t>𝑘</m:t>
                          </m:r>
                          <m:r>
                            <a:rPr lang="en-US" altLang="zh-CN" sz="2000" i="1">
                              <a:solidFill>
                                <a:prstClr val="black"/>
                              </a:solidFill>
                              <a:latin typeface="Cambria Math"/>
                              <a:ea typeface="宋体" pitchFamily="2" charset="-122"/>
                            </a:rPr>
                            <m:t>−</m:t>
                          </m:r>
                          <m:r>
                            <a:rPr lang="en-US" altLang="zh-CN" sz="2000" i="1">
                              <a:solidFill>
                                <a:prstClr val="black"/>
                              </a:solidFill>
                              <a:latin typeface="Cambria Math"/>
                              <a:ea typeface="宋体" pitchFamily="2" charset="-122"/>
                            </a:rPr>
                            <m:t>𝑖</m:t>
                          </m:r>
                          <m:r>
                            <a:rPr lang="en-US" altLang="zh-CN" sz="2000" i="1">
                              <a:solidFill>
                                <a:prstClr val="black"/>
                              </a:solidFill>
                              <a:latin typeface="Cambria Math"/>
                              <a:ea typeface="宋体" pitchFamily="2" charset="-122"/>
                            </a:rPr>
                            <m:t>)</m:t>
                          </m:r>
                        </m:e>
                      </m:nary>
                    </m:oMath>
                  </m:oMathPara>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318352" y="4512728"/>
                <a:ext cx="8368448" cy="1911357"/>
              </a:xfrm>
              <a:prstGeom prst="rect">
                <a:avLst/>
              </a:prstGeom>
              <a:blipFill rotWithShape="0">
                <a:blip r:embed="rId4"/>
                <a:stretch>
                  <a:fillRect l="-1821" t="-50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687102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静态网络辨识</a:t>
            </a:r>
          </a:p>
        </p:txBody>
      </p:sp>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模型选择</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63</a:t>
            </a:fld>
            <a:endParaRPr lang="en-US" altLang="zh-CN"/>
          </a:p>
        </p:txBody>
      </p:sp>
      <mc:AlternateContent xmlns:mc="http://schemas.openxmlformats.org/markup-compatibility/2006" xmlns:a14="http://schemas.microsoft.com/office/drawing/2010/main">
        <mc:Choice Requires="a14">
          <p:sp>
            <p:nvSpPr>
              <p:cNvPr id="9" name="文本框 8"/>
              <p:cNvSpPr txBox="1"/>
              <p:nvPr/>
            </p:nvSpPr>
            <p:spPr>
              <a:xfrm>
                <a:off x="149671" y="2117276"/>
                <a:ext cx="8844963" cy="1523494"/>
              </a:xfrm>
              <a:prstGeom prst="rect">
                <a:avLst/>
              </a:prstGeom>
              <a:noFill/>
            </p:spPr>
            <p:txBody>
              <a:bodyPr wrap="square" rtlCol="0">
                <a:spAutoFit/>
              </a:bodyPr>
              <a:lstStyle/>
              <a:p>
                <a:pPr marL="72000" indent="0">
                  <a:spcBef>
                    <a:spcPts val="2400"/>
                  </a:spcBef>
                  <a:spcAft>
                    <a:spcPts val="1800"/>
                  </a:spcAft>
                  <a:buClr>
                    <a:srgbClr val="3891A7"/>
                  </a:buClr>
                  <a:buNone/>
                </a:pPr>
                <a:r>
                  <a:rPr lang="zh-CN" altLang="en-US" sz="3200" dirty="0">
                    <a:solidFill>
                      <a:prstClr val="black"/>
                    </a:solidFill>
                    <a:latin typeface="宋体" pitchFamily="2" charset="-122"/>
                    <a:ea typeface="宋体" pitchFamily="2" charset="-122"/>
                  </a:rPr>
                  <a:t>③ </a:t>
                </a:r>
                <a:r>
                  <a:rPr lang="zh-CN" altLang="en-US" dirty="0">
                    <a:solidFill>
                      <a:prstClr val="black"/>
                    </a:solidFill>
                    <a:latin typeface="隶书" panose="02010509060101010101" pitchFamily="49" charset="-122"/>
                  </a:rPr>
                  <a:t>过去</a:t>
                </a:r>
                <a14:m>
                  <m:oMath xmlns:m="http://schemas.openxmlformats.org/officeDocument/2006/math">
                    <m:r>
                      <a:rPr lang="en-US" altLang="zh-CN" i="1">
                        <a:solidFill>
                          <a:prstClr val="black"/>
                        </a:solidFill>
                        <a:latin typeface="Cambria Math"/>
                        <a:ea typeface="宋体" pitchFamily="2" charset="-122"/>
                      </a:rPr>
                      <m:t>𝑛</m:t>
                    </m:r>
                  </m:oMath>
                </a14:m>
                <a:r>
                  <a:rPr lang="zh-CN" altLang="en-US" dirty="0">
                    <a:solidFill>
                      <a:prstClr val="black"/>
                    </a:solidFill>
                    <a:latin typeface="隶书" panose="02010509060101010101" pitchFamily="49" charset="-122"/>
                  </a:rPr>
                  <a:t>时刻的输出和过去</a:t>
                </a:r>
                <a14:m>
                  <m:oMath xmlns:m="http://schemas.openxmlformats.org/officeDocument/2006/math">
                    <m:r>
                      <a:rPr lang="en-US" altLang="zh-CN" i="1">
                        <a:solidFill>
                          <a:prstClr val="black"/>
                        </a:solidFill>
                        <a:latin typeface="Cambria Math"/>
                        <a:ea typeface="宋体" pitchFamily="2" charset="-122"/>
                      </a:rPr>
                      <m:t>𝑚</m:t>
                    </m:r>
                  </m:oMath>
                </a14:m>
                <a:r>
                  <a:rPr lang="zh-CN" altLang="en-US" dirty="0">
                    <a:solidFill>
                      <a:prstClr val="black"/>
                    </a:solidFill>
                    <a:latin typeface="隶书" panose="02010509060101010101" pitchFamily="49" charset="-122"/>
                  </a:rPr>
                  <a:t>时刻的输入可分离</a:t>
                </a:r>
                <a:endParaRPr lang="en-US" altLang="zh-CN" dirty="0">
                  <a:solidFill>
                    <a:prstClr val="black"/>
                  </a:solidFill>
                  <a:latin typeface="隶书" panose="02010509060101010101" pitchFamily="49" charset="-122"/>
                </a:endParaRPr>
              </a:p>
              <a:p>
                <a:pPr marL="0" indent="0">
                  <a:buClr>
                    <a:srgbClr val="3891A7"/>
                  </a:buClr>
                  <a:buNone/>
                </a:pPr>
                <a14:m>
                  <m:oMathPara xmlns:m="http://schemas.openxmlformats.org/officeDocument/2006/math">
                    <m:oMathParaPr>
                      <m:jc m:val="centerGroup"/>
                    </m:oMathParaPr>
                    <m:oMath xmlns:m="http://schemas.openxmlformats.org/officeDocument/2006/math">
                      <m:r>
                        <a:rPr lang="en-US" altLang="zh-CN" sz="1800" i="1">
                          <a:solidFill>
                            <a:prstClr val="black"/>
                          </a:solidFill>
                          <a:latin typeface="Cambria Math"/>
                          <a:ea typeface="宋体" pitchFamily="2" charset="-122"/>
                        </a:rPr>
                        <m:t>𝑦</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r>
                            <a:rPr lang="en-US" altLang="zh-CN" sz="1800" i="1">
                              <a:solidFill>
                                <a:prstClr val="black"/>
                              </a:solidFill>
                              <a:latin typeface="Cambria Math"/>
                              <a:ea typeface="宋体" pitchFamily="2" charset="-122"/>
                            </a:rPr>
                            <m:t>+1</m:t>
                          </m:r>
                        </m:e>
                      </m:d>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𝑓</m:t>
                      </m:r>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𝑦</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e>
                      </m:d>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𝑦</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r>
                            <a:rPr lang="en-US" altLang="zh-CN" sz="1800" i="1">
                              <a:solidFill>
                                <a:prstClr val="black"/>
                              </a:solidFill>
                              <a:latin typeface="Cambria Math"/>
                              <a:ea typeface="宋体" pitchFamily="2" charset="-122"/>
                            </a:rPr>
                            <m:t>−1</m:t>
                          </m:r>
                        </m:e>
                      </m:d>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𝑦</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r>
                            <a:rPr lang="en-US" altLang="zh-CN" sz="1800" i="1">
                              <a:solidFill>
                                <a:prstClr val="black"/>
                              </a:solidFill>
                              <a:latin typeface="Cambria Math"/>
                              <a:ea typeface="宋体" pitchFamily="2" charset="-122"/>
                            </a:rPr>
                            <m:t>−</m:t>
                          </m:r>
                          <m:r>
                            <a:rPr lang="en-US" altLang="zh-CN" sz="1800" i="1" smtClean="0">
                              <a:solidFill>
                                <a:srgbClr val="FF0000"/>
                              </a:solidFill>
                              <a:latin typeface="Cambria Math"/>
                              <a:ea typeface="宋体" pitchFamily="2" charset="-122"/>
                            </a:rPr>
                            <m:t>𝑛</m:t>
                          </m:r>
                          <m:r>
                            <a:rPr lang="en-US" altLang="zh-CN" sz="1800" i="1">
                              <a:solidFill>
                                <a:prstClr val="black"/>
                              </a:solidFill>
                              <a:latin typeface="Cambria Math"/>
                              <a:ea typeface="宋体" pitchFamily="2" charset="-122"/>
                            </a:rPr>
                            <m:t>+1</m:t>
                          </m:r>
                        </m:e>
                      </m:d>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𝑔</m:t>
                      </m:r>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𝑢</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e>
                      </m:d>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𝑢</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r>
                            <a:rPr lang="en-US" altLang="zh-CN" sz="1800" i="1">
                              <a:solidFill>
                                <a:prstClr val="black"/>
                              </a:solidFill>
                              <a:latin typeface="Cambria Math"/>
                              <a:ea typeface="宋体" pitchFamily="2" charset="-122"/>
                            </a:rPr>
                            <m:t>−1</m:t>
                          </m:r>
                        </m:e>
                      </m:d>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𝑢</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r>
                            <a:rPr lang="en-US" altLang="zh-CN" sz="1800" i="1">
                              <a:solidFill>
                                <a:prstClr val="black"/>
                              </a:solidFill>
                              <a:latin typeface="Cambria Math"/>
                              <a:ea typeface="宋体" pitchFamily="2" charset="-122"/>
                            </a:rPr>
                            <m:t>−</m:t>
                          </m:r>
                          <m:r>
                            <a:rPr lang="en-US" altLang="zh-CN" sz="1800" i="1" smtClean="0">
                              <a:solidFill>
                                <a:srgbClr val="FF0000"/>
                              </a:solidFill>
                              <a:latin typeface="Cambria Math"/>
                              <a:ea typeface="宋体" pitchFamily="2" charset="-122"/>
                            </a:rPr>
                            <m:t>𝑚</m:t>
                          </m:r>
                          <m:r>
                            <a:rPr lang="en-US" altLang="zh-CN" sz="1800" i="1">
                              <a:solidFill>
                                <a:prstClr val="black"/>
                              </a:solidFill>
                              <a:latin typeface="Cambria Math"/>
                              <a:ea typeface="宋体" pitchFamily="2" charset="-122"/>
                            </a:rPr>
                            <m:t>+1</m:t>
                          </m:r>
                        </m:e>
                      </m:d>
                      <m:r>
                        <a:rPr lang="en-US" altLang="zh-CN" sz="1800" i="1">
                          <a:solidFill>
                            <a:prstClr val="black"/>
                          </a:solidFill>
                          <a:latin typeface="Cambria Math"/>
                          <a:ea typeface="宋体" pitchFamily="2" charset="-122"/>
                        </a:rPr>
                        <m:t>]</m:t>
                      </m:r>
                    </m:oMath>
                  </m:oMathPara>
                </a14:m>
                <a:endParaRPr lang="zh-CN" altLang="en-US" sz="1800" dirty="0">
                  <a:solidFill>
                    <a:prstClr val="black"/>
                  </a:solidFill>
                  <a:latin typeface="仿宋" panose="02010609060101010101" pitchFamily="49" charset="-122"/>
                  <a:ea typeface="仿宋" panose="02010609060101010101" pitchFamily="49" charset="-122"/>
                </a:endParaRPr>
              </a:p>
              <a:p>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49671" y="2117276"/>
                <a:ext cx="8844963" cy="1523494"/>
              </a:xfrm>
              <a:prstGeom prst="rect">
                <a:avLst/>
              </a:prstGeom>
              <a:blipFill>
                <a:blip r:embed="rId3"/>
                <a:stretch>
                  <a:fillRect l="-966" t="-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53633" y="3598604"/>
                <a:ext cx="8784976" cy="1092607"/>
              </a:xfrm>
              <a:prstGeom prst="rect">
                <a:avLst/>
              </a:prstGeom>
              <a:noFill/>
            </p:spPr>
            <p:txBody>
              <a:bodyPr wrap="square" rtlCol="0">
                <a:spAutoFit/>
              </a:bodyPr>
              <a:lstStyle/>
              <a:p>
                <a:pPr marL="72000" indent="0">
                  <a:spcBef>
                    <a:spcPts val="3600"/>
                  </a:spcBef>
                  <a:spcAft>
                    <a:spcPts val="1800"/>
                  </a:spcAft>
                  <a:buClr>
                    <a:srgbClr val="3891A7"/>
                  </a:buClr>
                  <a:buNone/>
                </a:pPr>
                <a:r>
                  <a:rPr lang="zh-CN" altLang="en-US" sz="3200" dirty="0">
                    <a:solidFill>
                      <a:prstClr val="black"/>
                    </a:solidFill>
                    <a:latin typeface="仿宋" panose="02010609060101010101" pitchFamily="49" charset="-122"/>
                    <a:ea typeface="仿宋" panose="02010609060101010101" pitchFamily="49" charset="-122"/>
                  </a:rPr>
                  <a:t>④ </a:t>
                </a:r>
                <a:r>
                  <a:rPr lang="zh-CN" altLang="en-US" dirty="0">
                    <a:solidFill>
                      <a:prstClr val="black"/>
                    </a:solidFill>
                    <a:latin typeface="隶书" panose="02010509060101010101" pitchFamily="49" charset="-122"/>
                  </a:rPr>
                  <a:t>过去</a:t>
                </a:r>
                <a14:m>
                  <m:oMath xmlns:m="http://schemas.openxmlformats.org/officeDocument/2006/math">
                    <m:r>
                      <a:rPr lang="en-US" altLang="zh-CN" i="1">
                        <a:solidFill>
                          <a:prstClr val="black"/>
                        </a:solidFill>
                        <a:latin typeface="Cambria Math"/>
                        <a:ea typeface="宋体" pitchFamily="2" charset="-122"/>
                      </a:rPr>
                      <m:t>𝑛</m:t>
                    </m:r>
                  </m:oMath>
                </a14:m>
                <a:r>
                  <a:rPr lang="zh-CN" altLang="en-US" dirty="0">
                    <a:solidFill>
                      <a:prstClr val="black"/>
                    </a:solidFill>
                    <a:latin typeface="隶书" panose="02010509060101010101" pitchFamily="49" charset="-122"/>
                  </a:rPr>
                  <a:t>时刻的输出和过去</a:t>
                </a:r>
                <a14:m>
                  <m:oMath xmlns:m="http://schemas.openxmlformats.org/officeDocument/2006/math">
                    <m:r>
                      <a:rPr lang="en-US" altLang="zh-CN" i="1">
                        <a:solidFill>
                          <a:prstClr val="black"/>
                        </a:solidFill>
                        <a:latin typeface="Cambria Math"/>
                        <a:ea typeface="宋体" pitchFamily="2" charset="-122"/>
                      </a:rPr>
                      <m:t>𝑚</m:t>
                    </m:r>
                  </m:oMath>
                </a14:m>
                <a:r>
                  <a:rPr lang="zh-CN" altLang="en-US" dirty="0">
                    <a:solidFill>
                      <a:prstClr val="black"/>
                    </a:solidFill>
                    <a:latin typeface="隶书" panose="02010509060101010101" pitchFamily="49" charset="-122"/>
                  </a:rPr>
                  <a:t>时刻的输入不可分离</a:t>
                </a:r>
                <a:endParaRPr lang="en-US" altLang="zh-CN" dirty="0">
                  <a:solidFill>
                    <a:prstClr val="black"/>
                  </a:solidFill>
                  <a:latin typeface="隶书" panose="02010509060101010101" pitchFamily="49" charset="-122"/>
                </a:endParaRPr>
              </a:p>
              <a:p>
                <a:pPr marL="0" indent="0">
                  <a:buClr>
                    <a:srgbClr val="3891A7"/>
                  </a:buClr>
                  <a:buNone/>
                </a:pPr>
                <a14:m>
                  <m:oMathPara xmlns:m="http://schemas.openxmlformats.org/officeDocument/2006/math">
                    <m:oMathParaPr>
                      <m:jc m:val="centerGroup"/>
                    </m:oMathParaPr>
                    <m:oMath xmlns:m="http://schemas.openxmlformats.org/officeDocument/2006/math">
                      <m:r>
                        <a:rPr lang="en-US" altLang="zh-CN" sz="1800" i="1">
                          <a:solidFill>
                            <a:prstClr val="black"/>
                          </a:solidFill>
                          <a:latin typeface="Cambria Math"/>
                          <a:ea typeface="宋体" pitchFamily="2" charset="-122"/>
                        </a:rPr>
                        <m:t>𝑦</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r>
                            <a:rPr lang="en-US" altLang="zh-CN" sz="1800" i="1">
                              <a:solidFill>
                                <a:prstClr val="black"/>
                              </a:solidFill>
                              <a:latin typeface="Cambria Math"/>
                              <a:ea typeface="宋体" pitchFamily="2" charset="-122"/>
                            </a:rPr>
                            <m:t>+1</m:t>
                          </m:r>
                        </m:e>
                      </m:d>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𝑓</m:t>
                      </m:r>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𝑦</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e>
                      </m:d>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𝑦</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r>
                            <a:rPr lang="en-US" altLang="zh-CN" sz="1800" i="1">
                              <a:solidFill>
                                <a:prstClr val="black"/>
                              </a:solidFill>
                              <a:latin typeface="Cambria Math"/>
                              <a:ea typeface="宋体" pitchFamily="2" charset="-122"/>
                            </a:rPr>
                            <m:t>−1</m:t>
                          </m:r>
                        </m:e>
                      </m:d>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𝑦</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r>
                            <a:rPr lang="en-US" altLang="zh-CN" sz="1800" i="1">
                              <a:solidFill>
                                <a:prstClr val="black"/>
                              </a:solidFill>
                              <a:latin typeface="Cambria Math"/>
                              <a:ea typeface="宋体" pitchFamily="2" charset="-122"/>
                            </a:rPr>
                            <m:t>−</m:t>
                          </m:r>
                          <m:r>
                            <a:rPr lang="en-US" altLang="zh-CN" sz="1800" i="1" smtClean="0">
                              <a:solidFill>
                                <a:srgbClr val="FF0000"/>
                              </a:solidFill>
                              <a:latin typeface="Cambria Math"/>
                              <a:ea typeface="宋体" pitchFamily="2" charset="-122"/>
                            </a:rPr>
                            <m:t>𝑛</m:t>
                          </m:r>
                          <m:r>
                            <a:rPr lang="en-US" altLang="zh-CN" sz="1800" i="1">
                              <a:solidFill>
                                <a:prstClr val="black"/>
                              </a:solidFill>
                              <a:latin typeface="Cambria Math"/>
                              <a:ea typeface="宋体" pitchFamily="2" charset="-122"/>
                            </a:rPr>
                            <m:t>+1</m:t>
                          </m:r>
                        </m:e>
                      </m:d>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𝑢</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e>
                      </m:d>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𝑢</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r>
                            <a:rPr lang="en-US" altLang="zh-CN" sz="1800" i="1">
                              <a:solidFill>
                                <a:prstClr val="black"/>
                              </a:solidFill>
                              <a:latin typeface="Cambria Math"/>
                              <a:ea typeface="宋体" pitchFamily="2" charset="-122"/>
                            </a:rPr>
                            <m:t>−1</m:t>
                          </m:r>
                        </m:e>
                      </m:d>
                      <m:r>
                        <a:rPr lang="en-US" altLang="zh-CN" sz="1800" i="1">
                          <a:solidFill>
                            <a:prstClr val="black"/>
                          </a:solidFill>
                          <a:latin typeface="Cambria Math"/>
                          <a:ea typeface="宋体" pitchFamily="2" charset="-122"/>
                        </a:rPr>
                        <m:t>,⋯,</m:t>
                      </m:r>
                      <m:r>
                        <a:rPr lang="en-US" altLang="zh-CN" sz="1800" i="1">
                          <a:solidFill>
                            <a:prstClr val="black"/>
                          </a:solidFill>
                          <a:latin typeface="Cambria Math"/>
                          <a:ea typeface="宋体" pitchFamily="2" charset="-122"/>
                        </a:rPr>
                        <m:t>𝑢</m:t>
                      </m:r>
                      <m:d>
                        <m:dPr>
                          <m:ctrlPr>
                            <a:rPr lang="en-US" altLang="zh-CN" sz="1800" i="1">
                              <a:solidFill>
                                <a:prstClr val="black"/>
                              </a:solidFill>
                              <a:latin typeface="Cambria Math" panose="02040503050406030204" pitchFamily="18" charset="0"/>
                              <a:ea typeface="宋体" pitchFamily="2" charset="-122"/>
                            </a:rPr>
                          </m:ctrlPr>
                        </m:dPr>
                        <m:e>
                          <m:r>
                            <a:rPr lang="en-US" altLang="zh-CN" sz="1800" i="1">
                              <a:solidFill>
                                <a:prstClr val="black"/>
                              </a:solidFill>
                              <a:latin typeface="Cambria Math"/>
                              <a:ea typeface="宋体" pitchFamily="2" charset="-122"/>
                            </a:rPr>
                            <m:t>𝑘</m:t>
                          </m:r>
                          <m:r>
                            <a:rPr lang="en-US" altLang="zh-CN" sz="1800" i="1">
                              <a:solidFill>
                                <a:prstClr val="black"/>
                              </a:solidFill>
                              <a:latin typeface="Cambria Math"/>
                              <a:ea typeface="宋体" pitchFamily="2" charset="-122"/>
                            </a:rPr>
                            <m:t>−</m:t>
                          </m:r>
                          <m:r>
                            <a:rPr lang="en-US" altLang="zh-CN" sz="1800" i="1" smtClean="0">
                              <a:solidFill>
                                <a:srgbClr val="FF0000"/>
                              </a:solidFill>
                              <a:latin typeface="Cambria Math"/>
                              <a:ea typeface="宋体" pitchFamily="2" charset="-122"/>
                            </a:rPr>
                            <m:t>𝑚</m:t>
                          </m:r>
                          <m:r>
                            <a:rPr lang="en-US" altLang="zh-CN" sz="1800" i="1">
                              <a:solidFill>
                                <a:prstClr val="black"/>
                              </a:solidFill>
                              <a:latin typeface="Cambria Math"/>
                              <a:ea typeface="宋体" pitchFamily="2" charset="-122"/>
                            </a:rPr>
                            <m:t>+1</m:t>
                          </m:r>
                        </m:e>
                      </m:d>
                      <m:r>
                        <a:rPr lang="en-US" altLang="zh-CN" sz="1800" i="1">
                          <a:solidFill>
                            <a:prstClr val="black"/>
                          </a:solidFill>
                          <a:latin typeface="Cambria Math"/>
                          <a:ea typeface="宋体" pitchFamily="2" charset="-122"/>
                        </a:rPr>
                        <m:t>]</m:t>
                      </m:r>
                    </m:oMath>
                  </m:oMathPara>
                </a14:m>
                <a:endParaRPr lang="en-US" altLang="zh-CN" sz="1800" dirty="0">
                  <a:solidFill>
                    <a:prstClr val="black"/>
                  </a:solidFill>
                  <a:latin typeface="仿宋" panose="02010609060101010101" pitchFamily="49" charset="-122"/>
                  <a:ea typeface="仿宋" panose="02010609060101010101" pitchFamily="49"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53633" y="3598604"/>
                <a:ext cx="8784976" cy="1092607"/>
              </a:xfrm>
              <a:prstGeom prst="rect">
                <a:avLst/>
              </a:prstGeom>
              <a:blipFill>
                <a:blip r:embed="rId4"/>
                <a:stretch>
                  <a:fillRect l="-902" t="-8333"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68561" y="5427805"/>
                <a:ext cx="9612561" cy="1061829"/>
              </a:xfrm>
              <a:prstGeom prst="rect">
                <a:avLst/>
              </a:prstGeom>
              <a:noFill/>
            </p:spPr>
            <p:txBody>
              <a:bodyPr wrap="square" rtlCol="0">
                <a:spAutoFit/>
              </a:bodyPr>
              <a:lstStyle/>
              <a:p>
                <a:pPr marL="720000" indent="0" algn="just">
                  <a:spcBef>
                    <a:spcPts val="1800"/>
                  </a:spcBef>
                  <a:buClr>
                    <a:srgbClr val="3891A7"/>
                  </a:buClr>
                  <a:buNone/>
                </a:pPr>
                <a14:m>
                  <m:oMath xmlns:m="http://schemas.openxmlformats.org/officeDocument/2006/math">
                    <m:r>
                      <a:rPr lang="en-US" altLang="zh-CN" sz="2400" i="1">
                        <a:solidFill>
                          <a:prstClr val="black"/>
                        </a:solidFill>
                        <a:latin typeface="Cambria Math"/>
                        <a:ea typeface="宋体" pitchFamily="2" charset="-122"/>
                      </a:rPr>
                      <m:t>𝑓</m:t>
                    </m:r>
                    <m:r>
                      <a:rPr lang="en-US" altLang="zh-CN" sz="2400" i="1">
                        <a:solidFill>
                          <a:prstClr val="black"/>
                        </a:solidFill>
                        <a:latin typeface="Cambria Math"/>
                        <a:ea typeface="宋体" pitchFamily="2" charset="-122"/>
                      </a:rPr>
                      <m:t>,</m:t>
                    </m:r>
                    <m:r>
                      <a:rPr lang="en-US" altLang="zh-CN" sz="2400" i="1">
                        <a:solidFill>
                          <a:prstClr val="black"/>
                        </a:solidFill>
                        <a:latin typeface="Cambria Math"/>
                        <a:ea typeface="宋体" pitchFamily="2" charset="-122"/>
                      </a:rPr>
                      <m:t>𝑔</m:t>
                    </m:r>
                  </m:oMath>
                </a14:m>
                <a:r>
                  <a:rPr lang="zh-CN" altLang="en-US" sz="2400" dirty="0">
                    <a:solidFill>
                      <a:prstClr val="black"/>
                    </a:solidFill>
                    <a:latin typeface="隶书" panose="02010509060101010101" pitchFamily="49" charset="-122"/>
                  </a:rPr>
                  <a:t>为非线性函数；</a:t>
                </a:r>
                <a:r>
                  <a:rPr lang="zh-CN" altLang="en-US" sz="2400" dirty="0">
                    <a:solidFill>
                      <a:srgbClr val="FF0000"/>
                    </a:solidFill>
                    <a:latin typeface="隶书" panose="02010509060101010101" pitchFamily="49" charset="-122"/>
                  </a:rPr>
                  <a:t>系统本身的阶次</a:t>
                </a:r>
                <a14:m>
                  <m:oMath xmlns:m="http://schemas.openxmlformats.org/officeDocument/2006/math">
                    <m:r>
                      <a:rPr lang="en-US" altLang="zh-CN" sz="2400" i="1">
                        <a:solidFill>
                          <a:srgbClr val="FF0000"/>
                        </a:solidFill>
                        <a:latin typeface="Cambria Math"/>
                        <a:ea typeface="宋体" pitchFamily="2" charset="-122"/>
                      </a:rPr>
                      <m:t>𝑛</m:t>
                    </m:r>
                    <m:r>
                      <a:rPr lang="en-US" altLang="zh-CN" sz="2400" i="1">
                        <a:solidFill>
                          <a:srgbClr val="FF0000"/>
                        </a:solidFill>
                        <a:latin typeface="Cambria Math"/>
                        <a:ea typeface="宋体" pitchFamily="2" charset="-122"/>
                      </a:rPr>
                      <m:t>,</m:t>
                    </m:r>
                    <m:r>
                      <a:rPr lang="en-US" altLang="zh-CN" sz="2400" i="1">
                        <a:solidFill>
                          <a:srgbClr val="FF0000"/>
                        </a:solidFill>
                        <a:latin typeface="Cambria Math"/>
                        <a:ea typeface="宋体" pitchFamily="2" charset="-122"/>
                      </a:rPr>
                      <m:t>𝑚</m:t>
                    </m:r>
                  </m:oMath>
                </a14:m>
                <a:r>
                  <a:rPr lang="zh-CN" altLang="en-US" sz="2400" dirty="0">
                    <a:solidFill>
                      <a:srgbClr val="FF0000"/>
                    </a:solidFill>
                    <a:latin typeface="隶书" panose="02010509060101010101" pitchFamily="49" charset="-122"/>
                  </a:rPr>
                  <a:t>已知</a:t>
                </a:r>
                <a:r>
                  <a:rPr lang="zh-CN" altLang="en-US" sz="2400" dirty="0">
                    <a:solidFill>
                      <a:prstClr val="black"/>
                    </a:solidFill>
                    <a:latin typeface="隶书" panose="02010509060101010101" pitchFamily="49" charset="-122"/>
                  </a:rPr>
                  <a:t>；</a:t>
                </a:r>
                <a:endParaRPr lang="en-US" altLang="zh-CN" sz="2400" dirty="0">
                  <a:solidFill>
                    <a:prstClr val="black"/>
                  </a:solidFill>
                  <a:latin typeface="隶书" panose="02010509060101010101" pitchFamily="49" charset="-122"/>
                </a:endParaRPr>
              </a:p>
              <a:p>
                <a:pPr marL="720000" indent="0" algn="just">
                  <a:spcBef>
                    <a:spcPts val="1800"/>
                  </a:spcBef>
                  <a:buClr>
                    <a:srgbClr val="3891A7"/>
                  </a:buClr>
                  <a:buNone/>
                </a:pPr>
                <a:r>
                  <a:rPr lang="zh-CN" altLang="en-US" sz="2400" dirty="0">
                    <a:solidFill>
                      <a:prstClr val="black"/>
                    </a:solidFill>
                    <a:latin typeface="隶书" panose="02010509060101010101" pitchFamily="49" charset="-122"/>
                  </a:rPr>
                  <a:t>输入输出数据</a:t>
                </a:r>
                <a14:m>
                  <m:oMath xmlns:m="http://schemas.openxmlformats.org/officeDocument/2006/math">
                    <m:d>
                      <m:dPr>
                        <m:begChr m:val="{"/>
                        <m:endChr m:val="}"/>
                        <m:ctrlPr>
                          <a:rPr lang="en-US" altLang="zh-CN" sz="2400" i="1">
                            <a:solidFill>
                              <a:prstClr val="black"/>
                            </a:solidFill>
                            <a:latin typeface="Cambria Math" panose="02040503050406030204" pitchFamily="18" charset="0"/>
                            <a:ea typeface="宋体" pitchFamily="2" charset="-122"/>
                          </a:rPr>
                        </m:ctrlPr>
                      </m:dPr>
                      <m:e>
                        <m:r>
                          <a:rPr lang="en-US" altLang="zh-CN" sz="2400" i="1">
                            <a:solidFill>
                              <a:prstClr val="black"/>
                            </a:solidFill>
                            <a:latin typeface="Cambria Math"/>
                            <a:ea typeface="宋体" pitchFamily="2" charset="-122"/>
                          </a:rPr>
                          <m:t>𝑢</m:t>
                        </m:r>
                        <m:d>
                          <m:dPr>
                            <m:ctrlPr>
                              <a:rPr lang="en-US" altLang="zh-CN" sz="2400" i="1">
                                <a:solidFill>
                                  <a:prstClr val="black"/>
                                </a:solidFill>
                                <a:latin typeface="Cambria Math" panose="02040503050406030204" pitchFamily="18" charset="0"/>
                                <a:ea typeface="宋体" pitchFamily="2" charset="-122"/>
                              </a:rPr>
                            </m:ctrlPr>
                          </m:dPr>
                          <m:e>
                            <m:r>
                              <a:rPr lang="en-US" altLang="zh-CN" sz="2400" i="1">
                                <a:solidFill>
                                  <a:prstClr val="black"/>
                                </a:solidFill>
                                <a:latin typeface="Cambria Math"/>
                                <a:ea typeface="宋体" pitchFamily="2" charset="-122"/>
                              </a:rPr>
                              <m:t>𝑘</m:t>
                            </m:r>
                            <m:r>
                              <a:rPr lang="en-US" altLang="zh-CN" sz="2400" i="1">
                                <a:solidFill>
                                  <a:prstClr val="black"/>
                                </a:solidFill>
                                <a:latin typeface="Cambria Math"/>
                                <a:ea typeface="宋体" pitchFamily="2" charset="-122"/>
                              </a:rPr>
                              <m:t>−</m:t>
                            </m:r>
                            <m:r>
                              <a:rPr lang="en-US" altLang="zh-CN" sz="2400" i="1">
                                <a:solidFill>
                                  <a:prstClr val="black"/>
                                </a:solidFill>
                                <a:latin typeface="Cambria Math"/>
                                <a:ea typeface="宋体" pitchFamily="2" charset="-122"/>
                              </a:rPr>
                              <m:t>𝑖</m:t>
                            </m:r>
                          </m:e>
                        </m:d>
                        <m:r>
                          <a:rPr lang="en-US" altLang="zh-CN" sz="2400" i="1">
                            <a:solidFill>
                              <a:prstClr val="black"/>
                            </a:solidFill>
                            <a:latin typeface="Cambria Math"/>
                            <a:ea typeface="宋体" pitchFamily="2" charset="-122"/>
                          </a:rPr>
                          <m:t>,</m:t>
                        </m:r>
                        <m:r>
                          <a:rPr lang="en-US" altLang="zh-CN" sz="2400" i="1">
                            <a:solidFill>
                              <a:prstClr val="black"/>
                            </a:solidFill>
                            <a:latin typeface="Cambria Math"/>
                            <a:ea typeface="宋体" pitchFamily="2" charset="-122"/>
                          </a:rPr>
                          <m:t>𝑖</m:t>
                        </m:r>
                        <m:r>
                          <a:rPr lang="en-US" altLang="zh-CN" sz="2400" i="1">
                            <a:solidFill>
                              <a:prstClr val="black"/>
                            </a:solidFill>
                            <a:latin typeface="Cambria Math"/>
                            <a:ea typeface="宋体" pitchFamily="2" charset="-122"/>
                          </a:rPr>
                          <m:t>=0,1,⋯</m:t>
                        </m:r>
                      </m:e>
                    </m:d>
                  </m:oMath>
                </a14:m>
                <a:r>
                  <a:rPr lang="zh-CN" altLang="en-US" sz="2400" dirty="0">
                    <a:solidFill>
                      <a:prstClr val="black"/>
                    </a:solidFill>
                    <a:latin typeface="隶书" panose="02010509060101010101" pitchFamily="49" charset="-122"/>
                  </a:rPr>
                  <a:t>与</a:t>
                </a:r>
                <a14:m>
                  <m:oMath xmlns:m="http://schemas.openxmlformats.org/officeDocument/2006/math">
                    <m:r>
                      <a:rPr lang="en-US" altLang="zh-CN" sz="2400" i="1">
                        <a:solidFill>
                          <a:prstClr val="black"/>
                        </a:solidFill>
                        <a:latin typeface="Cambria Math"/>
                        <a:ea typeface="宋体" pitchFamily="2" charset="-122"/>
                      </a:rPr>
                      <m:t>{</m:t>
                    </m:r>
                    <m:r>
                      <a:rPr lang="en-US" altLang="zh-CN" sz="2400" i="1">
                        <a:solidFill>
                          <a:prstClr val="black"/>
                        </a:solidFill>
                        <a:latin typeface="Cambria Math"/>
                        <a:ea typeface="宋体" pitchFamily="2" charset="-122"/>
                      </a:rPr>
                      <m:t>𝑦</m:t>
                    </m:r>
                    <m:d>
                      <m:dPr>
                        <m:ctrlPr>
                          <a:rPr lang="en-US" altLang="zh-CN" sz="2400" i="1">
                            <a:solidFill>
                              <a:prstClr val="black"/>
                            </a:solidFill>
                            <a:latin typeface="Cambria Math" panose="02040503050406030204" pitchFamily="18" charset="0"/>
                            <a:ea typeface="宋体" pitchFamily="2" charset="-122"/>
                          </a:rPr>
                        </m:ctrlPr>
                      </m:dPr>
                      <m:e>
                        <m:r>
                          <a:rPr lang="en-US" altLang="zh-CN" sz="2400" i="1">
                            <a:solidFill>
                              <a:prstClr val="black"/>
                            </a:solidFill>
                            <a:latin typeface="Cambria Math"/>
                            <a:ea typeface="宋体" pitchFamily="2" charset="-122"/>
                          </a:rPr>
                          <m:t>𝑘</m:t>
                        </m:r>
                        <m:r>
                          <a:rPr lang="en-US" altLang="zh-CN" sz="2400" i="1">
                            <a:solidFill>
                              <a:prstClr val="black"/>
                            </a:solidFill>
                            <a:latin typeface="Cambria Math"/>
                            <a:ea typeface="宋体" pitchFamily="2" charset="-122"/>
                          </a:rPr>
                          <m:t>−</m:t>
                        </m:r>
                        <m:r>
                          <a:rPr lang="en-US" altLang="zh-CN" sz="2400" i="1">
                            <a:solidFill>
                              <a:prstClr val="black"/>
                            </a:solidFill>
                            <a:latin typeface="Cambria Math"/>
                            <a:ea typeface="宋体" pitchFamily="2" charset="-122"/>
                          </a:rPr>
                          <m:t>𝑗</m:t>
                        </m:r>
                      </m:e>
                    </m:d>
                    <m:r>
                      <a:rPr lang="en-US" altLang="zh-CN" sz="2400" i="1">
                        <a:solidFill>
                          <a:prstClr val="black"/>
                        </a:solidFill>
                        <a:latin typeface="Cambria Math"/>
                        <a:ea typeface="宋体" pitchFamily="2" charset="-122"/>
                      </a:rPr>
                      <m:t>,</m:t>
                    </m:r>
                    <m:r>
                      <a:rPr lang="en-US" altLang="zh-CN" sz="2400" i="1">
                        <a:solidFill>
                          <a:prstClr val="black"/>
                        </a:solidFill>
                        <a:latin typeface="Cambria Math"/>
                        <a:ea typeface="宋体" pitchFamily="2" charset="-122"/>
                      </a:rPr>
                      <m:t>𝑗</m:t>
                    </m:r>
                    <m:r>
                      <a:rPr lang="en-US" altLang="zh-CN" sz="2400" i="1">
                        <a:solidFill>
                          <a:prstClr val="black"/>
                        </a:solidFill>
                        <a:latin typeface="Cambria Math"/>
                        <a:ea typeface="宋体" pitchFamily="2" charset="-122"/>
                      </a:rPr>
                      <m:t>=0,1,⋯}</m:t>
                    </m:r>
                  </m:oMath>
                </a14:m>
                <a:r>
                  <a:rPr lang="zh-CN" altLang="en-US" sz="2400" dirty="0">
                    <a:solidFill>
                      <a:prstClr val="black"/>
                    </a:solidFill>
                    <a:latin typeface="隶书" panose="02010509060101010101" pitchFamily="49" charset="-122"/>
                  </a:rPr>
                  <a:t>可测量</a:t>
                </a:r>
                <a:endParaRPr lang="en-US" altLang="zh-CN" sz="2400" dirty="0">
                  <a:solidFill>
                    <a:prstClr val="black"/>
                  </a:solidFill>
                  <a:latin typeface="仿宋" panose="02010609060101010101" pitchFamily="49" charset="-122"/>
                  <a:ea typeface="仿宋" panose="02010609060101010101" pitchFamily="49"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468561" y="5427805"/>
                <a:ext cx="9612561" cy="1061829"/>
              </a:xfrm>
              <a:prstGeom prst="rect">
                <a:avLst/>
              </a:prstGeom>
              <a:blipFill rotWithShape="0">
                <a:blip r:embed="rId5"/>
                <a:stretch>
                  <a:fillRect t="-6286" b="-10286"/>
                </a:stretch>
              </a:blipFill>
            </p:spPr>
            <p:txBody>
              <a:bodyPr/>
              <a:lstStyle/>
              <a:p>
                <a:r>
                  <a:rPr lang="zh-CN" altLang="en-US">
                    <a:noFill/>
                  </a:rPr>
                  <a:t> </a:t>
                </a:r>
              </a:p>
            </p:txBody>
          </p:sp>
        </mc:Fallback>
      </mc:AlternateContent>
      <p:sp>
        <p:nvSpPr>
          <p:cNvPr id="11" name="内容占位符 2"/>
          <p:cNvSpPr txBox="1">
            <a:spLocks/>
          </p:cNvSpPr>
          <p:nvPr/>
        </p:nvSpPr>
        <p:spPr>
          <a:xfrm>
            <a:off x="341706" y="1516416"/>
            <a:ext cx="7728537" cy="731130"/>
          </a:xfrm>
          <a:prstGeom prst="rect">
            <a:avLst/>
          </a:prstGeom>
        </p:spPr>
        <p:txBody>
          <a:bodyPr>
            <a:normAutofit fontScale="85000"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lgn="just">
              <a:spcBef>
                <a:spcPts val="1800"/>
              </a:spcBef>
              <a:spcAft>
                <a:spcPts val="1800"/>
              </a:spcAft>
              <a:buClr>
                <a:srgbClr val="3891A7"/>
              </a:buClr>
              <a:buNone/>
            </a:pPr>
            <a:r>
              <a:rPr kumimoji="0" lang="zh-CN" altLang="en-US" b="0" dirty="0">
                <a:latin typeface="隶书" panose="02010509060101010101" pitchFamily="49" charset="-122"/>
                <a:ea typeface="隶书" panose="02010509060101010101" pitchFamily="49" charset="-122"/>
              </a:rPr>
              <a:t>非线性系统的四种类型（</a:t>
            </a:r>
            <a:r>
              <a:rPr kumimoji="0" lang="en-US" altLang="zh-CN" b="0" i="0" dirty="0">
                <a:latin typeface="Times New Roman" panose="02020603050405020304" pitchFamily="18" charset="0"/>
                <a:cs typeface="Times New Roman" panose="02020603050405020304" pitchFamily="18" charset="0"/>
              </a:rPr>
              <a:t>NARMA</a:t>
            </a:r>
            <a:r>
              <a:rPr kumimoji="0" lang="zh-CN" altLang="en-US" b="0" dirty="0">
                <a:latin typeface="隶书" panose="02010509060101010101" pitchFamily="49" charset="-122"/>
                <a:ea typeface="隶书" panose="02010509060101010101" pitchFamily="49" charset="-122"/>
                <a:cs typeface="Times New Roman" panose="02020603050405020304" pitchFamily="18" charset="0"/>
              </a:rPr>
              <a:t>模型）的辨识</a:t>
            </a:r>
            <a:endParaRPr kumimoji="0" lang="en-US" altLang="zh-CN" b="0" dirty="0">
              <a:latin typeface="隶书" panose="02010509060101010101" pitchFamily="49" charset="-122"/>
              <a:ea typeface="隶书"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17942299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64</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0" y="980728"/>
                <a:ext cx="9144000" cy="5544615"/>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40000" indent="-432000">
                  <a:spcBef>
                    <a:spcPts val="1200"/>
                  </a:spcBef>
                  <a:spcAft>
                    <a:spcPts val="1200"/>
                  </a:spcAft>
                  <a:buClr>
                    <a:srgbClr val="3891A7"/>
                  </a:buClr>
                  <a:buFont typeface="Wingdings" pitchFamily="2" charset="2"/>
                  <a:buChar char="n"/>
                </a:pPr>
                <a:r>
                  <a:rPr kumimoji="0" lang="zh-CN" altLang="en-US" sz="2600" b="1" dirty="0">
                    <a:solidFill>
                      <a:srgbClr val="00B050"/>
                    </a:solidFill>
                    <a:latin typeface="隶书" panose="02010509060101010101" pitchFamily="49" charset="-122"/>
                    <a:ea typeface="隶书" panose="02010509060101010101" pitchFamily="49" charset="-122"/>
                  </a:rPr>
                  <a:t>辨识方法</a:t>
                </a:r>
                <a:endParaRPr kumimoji="0" lang="en-US" altLang="zh-CN" sz="2600" b="1" dirty="0">
                  <a:solidFill>
                    <a:srgbClr val="00B050"/>
                  </a:solidFill>
                  <a:latin typeface="隶书" panose="02010509060101010101" pitchFamily="49" charset="-122"/>
                  <a:ea typeface="隶书" panose="02010509060101010101" pitchFamily="49" charset="-122"/>
                </a:endParaRPr>
              </a:p>
              <a:p>
                <a:pPr marL="360000" indent="0">
                  <a:buClr>
                    <a:srgbClr val="3891A7"/>
                  </a:buClr>
                  <a:buFont typeface="Arial" panose="020B0604020202020204" pitchFamily="34" charset="0"/>
                  <a:buNone/>
                </a:pPr>
                <a:r>
                  <a:rPr kumimoji="0" lang="zh-CN" altLang="en-US" sz="2400" b="0" dirty="0">
                    <a:solidFill>
                      <a:srgbClr val="FF0000"/>
                    </a:solidFill>
                    <a:latin typeface="隶书" panose="02010509060101010101" pitchFamily="49" charset="-122"/>
                    <a:ea typeface="隶书" panose="02010509060101010101" pitchFamily="49" charset="-122"/>
                  </a:rPr>
                  <a:t>对于模型①②</a:t>
                </a:r>
                <a:r>
                  <a:rPr kumimoji="0" lang="zh-CN" altLang="en-US" sz="2400" b="0" dirty="0">
                    <a:solidFill>
                      <a:prstClr val="black"/>
                    </a:solidFill>
                    <a:latin typeface="隶书" panose="02010509060101010101" pitchFamily="49" charset="-122"/>
                    <a:ea typeface="隶书" panose="02010509060101010101" pitchFamily="49" charset="-122"/>
                  </a:rPr>
                  <a:t>，</a:t>
                </a:r>
                <a:endParaRPr kumimoji="0" lang="en-US" altLang="zh-CN" sz="2400" b="0" dirty="0">
                  <a:solidFill>
                    <a:prstClr val="black"/>
                  </a:solidFill>
                  <a:latin typeface="隶书" panose="02010509060101010101" pitchFamily="49" charset="-122"/>
                  <a:ea typeface="隶书" panose="02010509060101010101" pitchFamily="49" charset="-122"/>
                </a:endParaRPr>
              </a:p>
              <a:p>
                <a:pPr marL="720000" indent="0">
                  <a:buClr>
                    <a:srgbClr val="3891A7"/>
                  </a:buClr>
                  <a:buFont typeface="Arial" panose="020B0604020202020204" pitchFamily="34" charset="0"/>
                  <a:buNone/>
                </a:pPr>
                <a:r>
                  <a:rPr kumimoji="0" lang="zh-CN" altLang="en-US" sz="2400" b="0" dirty="0">
                    <a:solidFill>
                      <a:prstClr val="black"/>
                    </a:solidFill>
                    <a:latin typeface="隶书" panose="02010509060101010101" pitchFamily="49" charset="-122"/>
                    <a:ea typeface="隶书" panose="02010509060101010101" pitchFamily="49" charset="-122"/>
                  </a:rPr>
                  <a:t>线性部分的参数已知：仅需用神经网络辨识非线性部分</a:t>
                </a:r>
                <a14:m>
                  <m:oMath xmlns:m="http://schemas.openxmlformats.org/officeDocument/2006/math">
                    <m:r>
                      <a:rPr kumimoji="0" lang="en-US" altLang="zh-CN" sz="2400" b="0" i="1">
                        <a:solidFill>
                          <a:prstClr val="black"/>
                        </a:solidFill>
                        <a:latin typeface="Cambria Math"/>
                        <a:ea typeface="宋体" pitchFamily="2" charset="-122"/>
                      </a:rPr>
                      <m:t>𝑔</m:t>
                    </m:r>
                    <m:r>
                      <a:rPr kumimoji="0" lang="en-US" altLang="zh-CN" sz="2400" b="0">
                        <a:solidFill>
                          <a:prstClr val="black"/>
                        </a:solidFill>
                        <a:latin typeface="Cambria Math"/>
                        <a:ea typeface="宋体" pitchFamily="2" charset="-122"/>
                      </a:rPr>
                      <m:t>,</m:t>
                    </m:r>
                    <m:r>
                      <a:rPr kumimoji="0" lang="en-US" altLang="zh-CN" sz="2400" b="0" i="1">
                        <a:solidFill>
                          <a:prstClr val="black"/>
                        </a:solidFill>
                        <a:latin typeface="Cambria Math"/>
                        <a:ea typeface="宋体" pitchFamily="2" charset="-122"/>
                      </a:rPr>
                      <m:t>𝑓</m:t>
                    </m:r>
                  </m:oMath>
                </a14:m>
                <a:r>
                  <a:rPr kumimoji="0" lang="zh-CN" altLang="en-US" sz="2400" b="0" dirty="0">
                    <a:solidFill>
                      <a:prstClr val="black"/>
                    </a:solidFill>
                    <a:latin typeface="隶书" panose="02010509060101010101" pitchFamily="49" charset="-122"/>
                    <a:ea typeface="隶书" panose="02010509060101010101" pitchFamily="49" charset="-122"/>
                  </a:rPr>
                  <a:t>；</a:t>
                </a:r>
                <a:endParaRPr kumimoji="0" lang="en-US" altLang="zh-CN" sz="2400" b="0" dirty="0">
                  <a:solidFill>
                    <a:prstClr val="black"/>
                  </a:solidFill>
                  <a:latin typeface="隶书" panose="02010509060101010101" pitchFamily="49" charset="-122"/>
                  <a:ea typeface="隶书" panose="02010509060101010101" pitchFamily="49" charset="-122"/>
                </a:endParaRPr>
              </a:p>
              <a:p>
                <a:pPr marL="720000" indent="0">
                  <a:buClr>
                    <a:srgbClr val="3891A7"/>
                  </a:buClr>
                  <a:buFont typeface="Arial" panose="020B0604020202020204" pitchFamily="34" charset="0"/>
                  <a:buNone/>
                </a:pPr>
                <a:r>
                  <a:rPr kumimoji="0" lang="zh-CN" altLang="en-US" sz="2400" b="0" dirty="0">
                    <a:solidFill>
                      <a:prstClr val="black"/>
                    </a:solidFill>
                    <a:latin typeface="隶书" panose="02010509060101010101" pitchFamily="49" charset="-122"/>
                    <a:ea typeface="隶书" panose="02010509060101010101" pitchFamily="49" charset="-122"/>
                  </a:rPr>
                  <a:t>线性部分的参数未知：对线性部分可借助传统的最小二乘辨识法，对非线性部分则用神经网络辨识出</a:t>
                </a:r>
                <a14:m>
                  <m:oMath xmlns:m="http://schemas.openxmlformats.org/officeDocument/2006/math">
                    <m:r>
                      <a:rPr kumimoji="0" lang="en-US" altLang="zh-CN" sz="2400" b="0" i="1">
                        <a:solidFill>
                          <a:prstClr val="black"/>
                        </a:solidFill>
                        <a:latin typeface="Cambria Math"/>
                        <a:ea typeface="宋体" pitchFamily="2" charset="-122"/>
                      </a:rPr>
                      <m:t>𝑔</m:t>
                    </m:r>
                    <m:r>
                      <a:rPr kumimoji="0" lang="en-US" altLang="zh-CN" sz="2400" b="0">
                        <a:solidFill>
                          <a:prstClr val="black"/>
                        </a:solidFill>
                        <a:latin typeface="Cambria Math"/>
                        <a:ea typeface="宋体" pitchFamily="2" charset="-122"/>
                      </a:rPr>
                      <m:t>,</m:t>
                    </m:r>
                    <m:r>
                      <a:rPr kumimoji="0" lang="en-US" altLang="zh-CN" sz="2400" b="0" i="1">
                        <a:solidFill>
                          <a:prstClr val="black"/>
                        </a:solidFill>
                        <a:latin typeface="Cambria Math"/>
                        <a:ea typeface="宋体" pitchFamily="2" charset="-122"/>
                      </a:rPr>
                      <m:t>𝑓</m:t>
                    </m:r>
                  </m:oMath>
                </a14:m>
                <a:r>
                  <a:rPr kumimoji="0" lang="zh-CN" altLang="en-US" sz="2400" b="0" dirty="0">
                    <a:solidFill>
                      <a:prstClr val="black"/>
                    </a:solidFill>
                    <a:latin typeface="隶书" panose="02010509060101010101" pitchFamily="49" charset="-122"/>
                    <a:ea typeface="隶书" panose="02010509060101010101" pitchFamily="49" charset="-122"/>
                  </a:rPr>
                  <a:t>。</a:t>
                </a:r>
              </a:p>
              <a:p>
                <a:pPr marL="360000" indent="0">
                  <a:spcBef>
                    <a:spcPts val="1800"/>
                  </a:spcBef>
                  <a:buClr>
                    <a:srgbClr val="3891A7"/>
                  </a:buClr>
                  <a:buFont typeface="Arial" panose="020B0604020202020204" pitchFamily="34" charset="0"/>
                  <a:buNone/>
                </a:pPr>
                <a:r>
                  <a:rPr kumimoji="0" lang="zh-CN" altLang="en-US" sz="2400" b="0" dirty="0">
                    <a:solidFill>
                      <a:srgbClr val="FF0000"/>
                    </a:solidFill>
                    <a:latin typeface="隶书" panose="02010509060101010101" pitchFamily="49" charset="-122"/>
                    <a:ea typeface="隶书" panose="02010509060101010101" pitchFamily="49" charset="-122"/>
                  </a:rPr>
                  <a:t>对于模型④</a:t>
                </a:r>
                <a:r>
                  <a:rPr kumimoji="0" lang="zh-CN" altLang="en-US" sz="2400" b="0" dirty="0">
                    <a:solidFill>
                      <a:prstClr val="black"/>
                    </a:solidFill>
                    <a:latin typeface="隶书" panose="02010509060101010101" pitchFamily="49" charset="-122"/>
                    <a:ea typeface="隶书" panose="02010509060101010101" pitchFamily="49" charset="-122"/>
                  </a:rPr>
                  <a:t>，</a:t>
                </a:r>
                <a:endParaRPr kumimoji="0" lang="en-US" altLang="zh-CN" sz="2400" b="0" dirty="0">
                  <a:solidFill>
                    <a:prstClr val="black"/>
                  </a:solidFill>
                  <a:latin typeface="隶书" panose="02010509060101010101" pitchFamily="49" charset="-122"/>
                  <a:ea typeface="隶书" panose="02010509060101010101" pitchFamily="49" charset="-122"/>
                </a:endParaRPr>
              </a:p>
              <a:p>
                <a:pPr marL="720000" indent="0" algn="just">
                  <a:buClr>
                    <a:srgbClr val="3891A7"/>
                  </a:buClr>
                  <a:buFont typeface="Arial" panose="020B0604020202020204" pitchFamily="34" charset="0"/>
                  <a:buNone/>
                </a:pPr>
                <a:r>
                  <a:rPr kumimoji="0" lang="zh-CN" altLang="en-US" sz="2400" b="0" dirty="0">
                    <a:solidFill>
                      <a:prstClr val="black"/>
                    </a:solidFill>
                    <a:latin typeface="隶书" panose="02010509060101010101" pitchFamily="49" charset="-122"/>
                    <a:ea typeface="隶书" panose="02010509060101010101" pitchFamily="49" charset="-122"/>
                  </a:rPr>
                  <a:t>输入输出无特殊性；利用一个多层前馈网络即可；</a:t>
                </a:r>
                <a:endParaRPr kumimoji="0" lang="en-US" altLang="zh-CN" sz="2400" b="0" dirty="0">
                  <a:solidFill>
                    <a:prstClr val="black"/>
                  </a:solidFill>
                  <a:latin typeface="隶书" panose="02010509060101010101" pitchFamily="49" charset="-122"/>
                  <a:ea typeface="隶书" panose="02010509060101010101" pitchFamily="49" charset="-122"/>
                </a:endParaRPr>
              </a:p>
              <a:p>
                <a:pPr marL="720000" indent="0" algn="just">
                  <a:buClr>
                    <a:srgbClr val="3891A7"/>
                  </a:buClr>
                  <a:buFont typeface="Arial" panose="020B0604020202020204" pitchFamily="34" charset="0"/>
                  <a:buNone/>
                </a:pPr>
                <a:r>
                  <a:rPr kumimoji="0" lang="zh-CN" altLang="en-US" sz="2400" b="0" dirty="0">
                    <a:solidFill>
                      <a:prstClr val="black"/>
                    </a:solidFill>
                    <a:latin typeface="隶书" panose="02010509060101010101" pitchFamily="49" charset="-122"/>
                    <a:ea typeface="隶书" panose="02010509060101010101" pitchFamily="49" charset="-122"/>
                  </a:rPr>
                  <a:t>网络输入：模型④方程右边的</a:t>
                </a:r>
                <a14:m>
                  <m:oMath xmlns:m="http://schemas.openxmlformats.org/officeDocument/2006/math">
                    <m:r>
                      <a:rPr kumimoji="0" lang="en-US" altLang="zh-CN" sz="2400" b="0" i="1">
                        <a:solidFill>
                          <a:prstClr val="black"/>
                        </a:solidFill>
                        <a:latin typeface="Cambria Math"/>
                        <a:ea typeface="宋体" pitchFamily="2" charset="-122"/>
                      </a:rPr>
                      <m:t>𝑛</m:t>
                    </m:r>
                    <m:r>
                      <a:rPr kumimoji="0" lang="en-US" altLang="zh-CN" sz="2400" b="0" i="1">
                        <a:solidFill>
                          <a:prstClr val="black"/>
                        </a:solidFill>
                        <a:latin typeface="Cambria Math"/>
                        <a:ea typeface="宋体" pitchFamily="2" charset="-122"/>
                      </a:rPr>
                      <m:t>+</m:t>
                    </m:r>
                    <m:r>
                      <a:rPr kumimoji="0" lang="en-US" altLang="zh-CN" sz="2400" b="0" i="1">
                        <a:solidFill>
                          <a:prstClr val="black"/>
                        </a:solidFill>
                        <a:latin typeface="Cambria Math"/>
                        <a:ea typeface="宋体" pitchFamily="2" charset="-122"/>
                      </a:rPr>
                      <m:t>𝑚</m:t>
                    </m:r>
                  </m:oMath>
                </a14:m>
                <a:r>
                  <a:rPr kumimoji="0" lang="zh-CN" altLang="en-US" sz="2400" b="0" dirty="0">
                    <a:solidFill>
                      <a:prstClr val="black"/>
                    </a:solidFill>
                    <a:latin typeface="隶书" panose="02010509060101010101" pitchFamily="49" charset="-122"/>
                    <a:ea typeface="隶书" panose="02010509060101010101" pitchFamily="49" charset="-122"/>
                  </a:rPr>
                  <a:t>个时刻的输入输出数据；</a:t>
                </a:r>
                <a:endParaRPr kumimoji="0" lang="en-US" altLang="zh-CN" sz="2400" b="0" dirty="0">
                  <a:solidFill>
                    <a:prstClr val="black"/>
                  </a:solidFill>
                  <a:latin typeface="隶书" panose="02010509060101010101" pitchFamily="49" charset="-122"/>
                  <a:ea typeface="隶书" panose="02010509060101010101" pitchFamily="49" charset="-122"/>
                </a:endParaRPr>
              </a:p>
              <a:p>
                <a:pPr marL="720000" indent="0" algn="just">
                  <a:buClr>
                    <a:srgbClr val="3891A7"/>
                  </a:buClr>
                  <a:buFont typeface="Arial" panose="020B0604020202020204" pitchFamily="34" charset="0"/>
                  <a:buNone/>
                </a:pPr>
                <a:r>
                  <a:rPr kumimoji="0" lang="zh-CN" altLang="en-US" sz="2400" b="0" dirty="0">
                    <a:solidFill>
                      <a:prstClr val="black"/>
                    </a:solidFill>
                    <a:latin typeface="隶书" panose="02010509060101010101" pitchFamily="49" charset="-122"/>
                    <a:ea typeface="隶书" panose="02010509060101010101" pitchFamily="49" charset="-122"/>
                  </a:rPr>
                  <a:t>网络输出：</a:t>
                </a:r>
                <a14:m>
                  <m:oMath xmlns:m="http://schemas.openxmlformats.org/officeDocument/2006/math">
                    <m:r>
                      <a:rPr kumimoji="0" lang="en-US" altLang="zh-CN" sz="2400" b="0" i="1">
                        <a:solidFill>
                          <a:prstClr val="black"/>
                        </a:solidFill>
                        <a:latin typeface="Cambria Math"/>
                        <a:ea typeface="宋体" pitchFamily="2" charset="-122"/>
                      </a:rPr>
                      <m:t>𝑦</m:t>
                    </m:r>
                    <m:r>
                      <a:rPr kumimoji="0" lang="en-US" altLang="zh-CN" sz="2400" b="0" i="1">
                        <a:solidFill>
                          <a:prstClr val="black"/>
                        </a:solidFill>
                        <a:latin typeface="Cambria Math"/>
                        <a:ea typeface="宋体" pitchFamily="2" charset="-122"/>
                      </a:rPr>
                      <m:t>(</m:t>
                    </m:r>
                    <m:r>
                      <a:rPr kumimoji="0" lang="en-US" altLang="zh-CN" sz="2400" b="0" i="1">
                        <a:solidFill>
                          <a:prstClr val="black"/>
                        </a:solidFill>
                        <a:latin typeface="Cambria Math"/>
                        <a:ea typeface="宋体" pitchFamily="2" charset="-122"/>
                      </a:rPr>
                      <m:t>𝑘</m:t>
                    </m:r>
                    <m:r>
                      <a:rPr kumimoji="0" lang="en-US" altLang="zh-CN" sz="2400" b="0" i="1">
                        <a:solidFill>
                          <a:prstClr val="black"/>
                        </a:solidFill>
                        <a:latin typeface="Cambria Math"/>
                        <a:ea typeface="宋体" pitchFamily="2" charset="-122"/>
                      </a:rPr>
                      <m:t>+1)</m:t>
                    </m:r>
                  </m:oMath>
                </a14:m>
                <a:r>
                  <a:rPr kumimoji="0" lang="zh-CN" altLang="en-US" sz="2400" b="0" dirty="0">
                    <a:solidFill>
                      <a:prstClr val="black"/>
                    </a:solidFill>
                    <a:latin typeface="隶书" panose="02010509060101010101" pitchFamily="49" charset="-122"/>
                    <a:ea typeface="隶书" panose="02010509060101010101" pitchFamily="49" charset="-122"/>
                  </a:rPr>
                  <a:t>。</a:t>
                </a:r>
              </a:p>
            </p:txBody>
          </p:sp>
        </mc:Choice>
        <mc:Fallback xmlns="">
          <p:sp>
            <p:nvSpPr>
              <p:cNvPr id="6" name="内容占位符 2"/>
              <p:cNvSpPr txBox="1">
                <a:spLocks noRot="1" noChangeAspect="1" noMove="1" noResize="1" noEditPoints="1" noAdjustHandles="1" noChangeArrowheads="1" noChangeShapeType="1" noTextEdit="1"/>
              </p:cNvSpPr>
              <p:nvPr/>
            </p:nvSpPr>
            <p:spPr>
              <a:xfrm>
                <a:off x="0" y="980728"/>
                <a:ext cx="9144000" cy="5544615"/>
              </a:xfrm>
              <a:prstGeom prst="rect">
                <a:avLst/>
              </a:prstGeom>
              <a:blipFill>
                <a:blip r:embed="rId2"/>
                <a:stretch>
                  <a:fillRect t="-880" r="-8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03187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65</a:t>
            </a:fld>
            <a:endParaRPr lang="en-US" altLang="zh-CN"/>
          </a:p>
        </p:txBody>
      </p:sp>
      <mc:AlternateContent xmlns:mc="http://schemas.openxmlformats.org/markup-compatibility/2006" xmlns:a14="http://schemas.microsoft.com/office/drawing/2010/main">
        <mc:Choice Requires="a14">
          <p:sp>
            <p:nvSpPr>
              <p:cNvPr id="7" name="内容占位符 2"/>
              <p:cNvSpPr txBox="1">
                <a:spLocks/>
              </p:cNvSpPr>
              <p:nvPr/>
            </p:nvSpPr>
            <p:spPr>
              <a:xfrm>
                <a:off x="101373" y="1196752"/>
                <a:ext cx="8856984" cy="4815686"/>
              </a:xfrm>
              <a:prstGeom prst="rect">
                <a:avLst/>
              </a:prstGeom>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0000" indent="0">
                  <a:spcBef>
                    <a:spcPts val="1800"/>
                  </a:spcBef>
                  <a:buClr>
                    <a:srgbClr val="3891A7"/>
                  </a:buClr>
                  <a:buFont typeface="Arial" panose="020B0604020202020204" pitchFamily="34" charset="0"/>
                  <a:buNone/>
                </a:pPr>
                <a:r>
                  <a:rPr kumimoji="0" lang="zh-CN" altLang="en-US" sz="2600" b="0" dirty="0">
                    <a:solidFill>
                      <a:srgbClr val="FF0000"/>
                    </a:solidFill>
                    <a:latin typeface="隶书" panose="02010509060101010101" pitchFamily="49" charset="-122"/>
                    <a:ea typeface="隶书" panose="02010509060101010101" pitchFamily="49" charset="-122"/>
                  </a:rPr>
                  <a:t>对于模型③</a:t>
                </a:r>
                <a:r>
                  <a:rPr kumimoji="0" lang="zh-CN" altLang="en-US" sz="2600" b="0" dirty="0">
                    <a:solidFill>
                      <a:srgbClr val="C00000"/>
                    </a:solidFill>
                    <a:latin typeface="隶书" panose="02010509060101010101" pitchFamily="49" charset="-122"/>
                    <a:ea typeface="隶书" panose="02010509060101010101" pitchFamily="49" charset="-122"/>
                  </a:rPr>
                  <a:t>，</a:t>
                </a:r>
                <a:endParaRPr kumimoji="0" lang="en-US" altLang="zh-CN" sz="2600" b="0" dirty="0">
                  <a:solidFill>
                    <a:srgbClr val="C00000"/>
                  </a:solidFill>
                  <a:latin typeface="隶书" panose="02010509060101010101" pitchFamily="49" charset="-122"/>
                  <a:ea typeface="隶书" panose="02010509060101010101" pitchFamily="49" charset="-122"/>
                </a:endParaRPr>
              </a:p>
              <a:p>
                <a:pPr marL="360000" indent="0">
                  <a:spcBef>
                    <a:spcPts val="1800"/>
                  </a:spcBef>
                  <a:buClr>
                    <a:srgbClr val="3891A7"/>
                  </a:buClr>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过去时刻的输入输出可分离；</a:t>
                </a:r>
                <a:endParaRPr kumimoji="0" lang="en-US" altLang="zh-CN" sz="2600" b="0" dirty="0">
                  <a:solidFill>
                    <a:prstClr val="black"/>
                  </a:solidFill>
                  <a:latin typeface="隶书" panose="02010509060101010101" pitchFamily="49" charset="-122"/>
                  <a:ea typeface="隶书" panose="02010509060101010101" pitchFamily="49" charset="-122"/>
                </a:endParaRPr>
              </a:p>
              <a:p>
                <a:pPr marL="360000" indent="0">
                  <a:spcBef>
                    <a:spcPts val="1800"/>
                  </a:spcBef>
                  <a:buClr>
                    <a:srgbClr val="3891A7"/>
                  </a:buClr>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可利用一个多层前馈网络，等同于模型④的辨识；</a:t>
                </a:r>
                <a:endParaRPr kumimoji="0" lang="en-US" altLang="zh-CN" sz="2600" b="0" dirty="0">
                  <a:solidFill>
                    <a:prstClr val="black"/>
                  </a:solidFill>
                  <a:latin typeface="隶书" panose="02010509060101010101" pitchFamily="49" charset="-122"/>
                  <a:ea typeface="隶书" panose="02010509060101010101" pitchFamily="49" charset="-122"/>
                </a:endParaRPr>
              </a:p>
              <a:p>
                <a:pPr marL="360000" indent="0">
                  <a:spcBef>
                    <a:spcPts val="1800"/>
                  </a:spcBef>
                  <a:buClr>
                    <a:srgbClr val="3891A7"/>
                  </a:buClr>
                  <a:buFont typeface="Arial" panose="020B0604020202020204" pitchFamily="34" charset="0"/>
                  <a:buNone/>
                </a:pPr>
                <a:r>
                  <a:rPr kumimoji="0" lang="zh-CN" altLang="en-US" sz="2600" b="0" dirty="0">
                    <a:solidFill>
                      <a:prstClr val="black"/>
                    </a:solidFill>
                    <a:latin typeface="隶书" panose="02010509060101010101" pitchFamily="49" charset="-122"/>
                    <a:ea typeface="隶书" panose="02010509060101010101" pitchFamily="49" charset="-122"/>
                  </a:rPr>
                  <a:t>也可对分离的两部分同时使用两个前馈网络，假定网络的串联辨识模型如下：</a:t>
                </a:r>
                <a:endParaRPr kumimoji="0" lang="en-US" altLang="zh-CN" sz="2600" b="0" dirty="0">
                  <a:solidFill>
                    <a:prstClr val="black"/>
                  </a:solidFill>
                  <a:latin typeface="隶书" panose="02010509060101010101" pitchFamily="49" charset="-122"/>
                  <a:ea typeface="隶书" panose="02010509060101010101" pitchFamily="49" charset="-122"/>
                </a:endParaRPr>
              </a:p>
              <a:p>
                <a:pPr marL="0" indent="0">
                  <a:buClr>
                    <a:srgbClr val="3891A7"/>
                  </a:buClr>
                  <a:buFont typeface="Arial" panose="020B0604020202020204" pitchFamily="34" charset="0"/>
                  <a:buNone/>
                </a:pPr>
                <a14:m>
                  <m:oMathPara xmlns:m="http://schemas.openxmlformats.org/officeDocument/2006/math">
                    <m:oMathParaPr>
                      <m:jc m:val="right"/>
                    </m:oMathParaPr>
                    <m:oMath xmlns:m="http://schemas.openxmlformats.org/officeDocument/2006/math">
                      <m:acc>
                        <m:accPr>
                          <m:chr m:val="̂"/>
                          <m:ctrlPr>
                            <a:rPr kumimoji="0" lang="en-US" altLang="zh-CN" sz="2600" b="0" i="1">
                              <a:solidFill>
                                <a:prstClr val="black"/>
                              </a:solidFill>
                              <a:latin typeface="Cambria Math" panose="02040503050406030204" pitchFamily="18" charset="0"/>
                              <a:ea typeface="宋体" pitchFamily="2" charset="-122"/>
                            </a:rPr>
                          </m:ctrlPr>
                        </m:accPr>
                        <m:e>
                          <m:r>
                            <a:rPr kumimoji="0" lang="en-US" altLang="zh-CN" sz="2600" b="0" i="1">
                              <a:solidFill>
                                <a:prstClr val="black"/>
                              </a:solidFill>
                              <a:latin typeface="Cambria Math"/>
                              <a:ea typeface="宋体" pitchFamily="2" charset="-122"/>
                            </a:rPr>
                            <m:t>𝑦</m:t>
                          </m:r>
                        </m:e>
                      </m:acc>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r>
                            <a:rPr kumimoji="0" lang="en-US" altLang="zh-CN" sz="2600" b="0" i="1">
                              <a:solidFill>
                                <a:prstClr val="black"/>
                              </a:solidFill>
                              <a:latin typeface="Cambria Math"/>
                              <a:ea typeface="宋体" pitchFamily="2" charset="-122"/>
                            </a:rPr>
                            <m:t>+1</m:t>
                          </m:r>
                        </m:e>
                      </m:d>
                      <m:r>
                        <a:rPr kumimoji="0" lang="en-US" altLang="zh-CN" sz="2600" b="0" i="1">
                          <a:solidFill>
                            <a:prstClr val="black"/>
                          </a:solidFill>
                          <a:latin typeface="Cambria Math"/>
                          <a:ea typeface="宋体" pitchFamily="2" charset="-122"/>
                        </a:rPr>
                        <m:t>=</m:t>
                      </m:r>
                      <m:sSub>
                        <m:sSubPr>
                          <m:ctrlPr>
                            <a:rPr kumimoji="0" lang="en-US" altLang="zh-CN" sz="2600" b="0" i="1">
                              <a:solidFill>
                                <a:prstClr val="black"/>
                              </a:solidFill>
                              <a:latin typeface="Cambria Math" panose="02040503050406030204" pitchFamily="18" charset="0"/>
                              <a:ea typeface="宋体" pitchFamily="2" charset="-122"/>
                            </a:rPr>
                          </m:ctrlPr>
                        </m:sSubPr>
                        <m:e>
                          <m:r>
                            <a:rPr kumimoji="0" lang="en-US" altLang="zh-CN" sz="2600" b="0" i="1">
                              <a:solidFill>
                                <a:prstClr val="black"/>
                              </a:solidFill>
                              <a:latin typeface="Cambria Math"/>
                              <a:ea typeface="宋体" pitchFamily="2" charset="-122"/>
                            </a:rPr>
                            <m:t>𝑁</m:t>
                          </m:r>
                        </m:e>
                        <m:sub>
                          <m:r>
                            <a:rPr kumimoji="0" lang="en-US" altLang="zh-CN" sz="2600" b="0" i="1">
                              <a:solidFill>
                                <a:prstClr val="black"/>
                              </a:solidFill>
                              <a:latin typeface="Cambria Math"/>
                              <a:ea typeface="宋体" pitchFamily="2" charset="-122"/>
                            </a:rPr>
                            <m:t>𝑓</m:t>
                          </m:r>
                        </m:sub>
                      </m:sSub>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𝑦</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e>
                      </m:d>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𝑦</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r>
                            <a:rPr kumimoji="0" lang="en-US" altLang="zh-CN" sz="2600" b="0" i="1">
                              <a:solidFill>
                                <a:prstClr val="black"/>
                              </a:solidFill>
                              <a:latin typeface="Cambria Math"/>
                              <a:ea typeface="宋体" pitchFamily="2" charset="-122"/>
                            </a:rPr>
                            <m:t>−1</m:t>
                          </m:r>
                        </m:e>
                      </m:d>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𝑦</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𝑛</m:t>
                          </m:r>
                          <m:r>
                            <a:rPr kumimoji="0" lang="en-US" altLang="zh-CN" sz="2600" b="0" i="1">
                              <a:solidFill>
                                <a:prstClr val="black"/>
                              </a:solidFill>
                              <a:latin typeface="Cambria Math"/>
                              <a:ea typeface="宋体" pitchFamily="2" charset="-122"/>
                            </a:rPr>
                            <m:t>+1</m:t>
                          </m:r>
                        </m:e>
                      </m:d>
                      <m:r>
                        <a:rPr kumimoji="0" lang="en-US" altLang="zh-CN" sz="2600" b="0" i="1">
                          <a:solidFill>
                            <a:prstClr val="black"/>
                          </a:solidFill>
                          <a:latin typeface="Cambria Math"/>
                          <a:ea typeface="宋体" pitchFamily="2" charset="-122"/>
                        </a:rPr>
                        <m:t>]</m:t>
                      </m:r>
                    </m:oMath>
                  </m:oMathPara>
                </a14:m>
                <a:endParaRPr kumimoji="0" lang="en-US" altLang="zh-CN" sz="2600" b="0" i="1" dirty="0">
                  <a:solidFill>
                    <a:prstClr val="black"/>
                  </a:solidFill>
                  <a:latin typeface="隶书" panose="02010509060101010101" pitchFamily="49" charset="-122"/>
                  <a:ea typeface="隶书" panose="02010509060101010101" pitchFamily="49" charset="-122"/>
                </a:endParaRPr>
              </a:p>
              <a:p>
                <a:pPr marL="0" indent="0" algn="r">
                  <a:buClr>
                    <a:srgbClr val="3891A7"/>
                  </a:buClr>
                  <a:buFont typeface="Arial" panose="020B0604020202020204" pitchFamily="34" charset="0"/>
                  <a:buNone/>
                </a:pPr>
                <a:r>
                  <a:rPr kumimoji="0" lang="en-US" altLang="zh-CN" sz="2600" b="0" dirty="0">
                    <a:solidFill>
                      <a:prstClr val="black"/>
                    </a:solidFill>
                    <a:latin typeface="隶书" panose="02010509060101010101" pitchFamily="49" charset="-122"/>
                    <a:ea typeface="隶书" panose="02010509060101010101" pitchFamily="49" charset="-122"/>
                  </a:rPr>
                  <a:t>           </a:t>
                </a:r>
                <a14:m>
                  <m:oMath xmlns:m="http://schemas.openxmlformats.org/officeDocument/2006/math">
                    <m:r>
                      <a:rPr kumimoji="0" lang="en-US" altLang="zh-CN" sz="2600" b="0" i="1">
                        <a:solidFill>
                          <a:prstClr val="black"/>
                        </a:solidFill>
                        <a:latin typeface="Cambria Math"/>
                        <a:ea typeface="宋体" pitchFamily="2" charset="-122"/>
                      </a:rPr>
                      <m:t>+</m:t>
                    </m:r>
                    <m:sSub>
                      <m:sSubPr>
                        <m:ctrlPr>
                          <a:rPr kumimoji="0" lang="en-US" altLang="zh-CN" sz="2600" b="0" i="1">
                            <a:solidFill>
                              <a:prstClr val="black"/>
                            </a:solidFill>
                            <a:latin typeface="Cambria Math" panose="02040503050406030204" pitchFamily="18" charset="0"/>
                            <a:ea typeface="宋体" pitchFamily="2" charset="-122"/>
                          </a:rPr>
                        </m:ctrlPr>
                      </m:sSubPr>
                      <m:e>
                        <m:r>
                          <a:rPr kumimoji="0" lang="en-US" altLang="zh-CN" sz="2600" b="0" i="1">
                            <a:solidFill>
                              <a:prstClr val="black"/>
                            </a:solidFill>
                            <a:latin typeface="Cambria Math"/>
                            <a:ea typeface="宋体" pitchFamily="2" charset="-122"/>
                          </a:rPr>
                          <m:t>𝑁</m:t>
                        </m:r>
                      </m:e>
                      <m:sub>
                        <m:r>
                          <a:rPr kumimoji="0" lang="en-US" altLang="zh-CN" sz="2600" b="0" i="1">
                            <a:solidFill>
                              <a:prstClr val="black"/>
                            </a:solidFill>
                            <a:latin typeface="Cambria Math"/>
                            <a:ea typeface="宋体" pitchFamily="2" charset="-122"/>
                          </a:rPr>
                          <m:t>𝑔</m:t>
                        </m:r>
                      </m:sub>
                    </m:sSub>
                    <m:d>
                      <m:dPr>
                        <m:begChr m:val="["/>
                        <m:endChr m:val="]"/>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𝑢</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e>
                        </m:d>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𝑢</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r>
                              <a:rPr kumimoji="0" lang="en-US" altLang="zh-CN" sz="2600" b="0" i="1">
                                <a:solidFill>
                                  <a:prstClr val="black"/>
                                </a:solidFill>
                                <a:latin typeface="Cambria Math"/>
                                <a:ea typeface="宋体" pitchFamily="2" charset="-122"/>
                              </a:rPr>
                              <m:t>−1</m:t>
                            </m:r>
                          </m:e>
                        </m:d>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𝑢</m:t>
                        </m:r>
                        <m:d>
                          <m:dPr>
                            <m:ctrlPr>
                              <a:rPr kumimoji="0" lang="en-US" altLang="zh-CN" sz="2600" b="0" i="1">
                                <a:solidFill>
                                  <a:prstClr val="black"/>
                                </a:solidFill>
                                <a:latin typeface="Cambria Math" panose="02040503050406030204" pitchFamily="18" charset="0"/>
                                <a:ea typeface="宋体" pitchFamily="2" charset="-122"/>
                              </a:rPr>
                            </m:ctrlPr>
                          </m:dPr>
                          <m:e>
                            <m:r>
                              <a:rPr kumimoji="0" lang="en-US" altLang="zh-CN" sz="2600" b="0" i="1">
                                <a:solidFill>
                                  <a:prstClr val="black"/>
                                </a:solidFill>
                                <a:latin typeface="Cambria Math"/>
                                <a:ea typeface="宋体" pitchFamily="2" charset="-122"/>
                              </a:rPr>
                              <m:t>𝑘</m:t>
                            </m:r>
                            <m:r>
                              <a:rPr kumimoji="0" lang="en-US" altLang="zh-CN" sz="2600" b="0" i="1">
                                <a:solidFill>
                                  <a:prstClr val="black"/>
                                </a:solidFill>
                                <a:latin typeface="Cambria Math"/>
                                <a:ea typeface="宋体" pitchFamily="2" charset="-122"/>
                              </a:rPr>
                              <m:t>−</m:t>
                            </m:r>
                            <m:r>
                              <a:rPr kumimoji="0" lang="en-US" altLang="zh-CN" sz="2600" b="0" i="1">
                                <a:solidFill>
                                  <a:prstClr val="black"/>
                                </a:solidFill>
                                <a:latin typeface="Cambria Math"/>
                                <a:ea typeface="宋体" pitchFamily="2" charset="-122"/>
                              </a:rPr>
                              <m:t>𝑚</m:t>
                            </m:r>
                            <m:r>
                              <a:rPr kumimoji="0" lang="en-US" altLang="zh-CN" sz="2600" b="0" i="1">
                                <a:solidFill>
                                  <a:prstClr val="black"/>
                                </a:solidFill>
                                <a:latin typeface="Cambria Math"/>
                                <a:ea typeface="宋体" pitchFamily="2" charset="-122"/>
                              </a:rPr>
                              <m:t>+1</m:t>
                            </m:r>
                          </m:e>
                        </m:d>
                      </m:e>
                    </m:d>
                  </m:oMath>
                </a14:m>
                <a:endParaRPr kumimoji="0" lang="en-US" altLang="zh-CN" sz="2600" b="0" dirty="0">
                  <a:solidFill>
                    <a:prstClr val="black"/>
                  </a:solidFill>
                  <a:latin typeface="隶书" panose="02010509060101010101" pitchFamily="49" charset="-122"/>
                  <a:ea typeface="宋体" pitchFamily="2" charset="-122"/>
                </a:endParaRPr>
              </a:p>
              <a:p>
                <a:pPr marL="0" indent="0" algn="r">
                  <a:buClr>
                    <a:srgbClr val="3891A7"/>
                  </a:buClr>
                  <a:buFont typeface="Arial" panose="020B0604020202020204" pitchFamily="34" charset="0"/>
                  <a:buNone/>
                </a:pPr>
                <a:r>
                  <a:rPr kumimoji="0" lang="zh-CN" altLang="en-US" sz="2600" b="0" dirty="0">
                    <a:latin typeface="隶书" panose="02010509060101010101" pitchFamily="49" charset="-122"/>
                    <a:ea typeface="隶书" panose="02010509060101010101" pitchFamily="49" charset="-122"/>
                  </a:rPr>
                  <a:t>其中，网络</a:t>
                </a:r>
                <a14:m>
                  <m:oMath xmlns:m="http://schemas.openxmlformats.org/officeDocument/2006/math">
                    <m:sSub>
                      <m:sSubPr>
                        <m:ctrlPr>
                          <a:rPr kumimoji="0" lang="en-US" altLang="zh-CN" sz="2600" b="0" i="1">
                            <a:latin typeface="Cambria Math" panose="02040503050406030204" pitchFamily="18" charset="0"/>
                            <a:ea typeface="宋体" pitchFamily="2" charset="-122"/>
                          </a:rPr>
                        </m:ctrlPr>
                      </m:sSubPr>
                      <m:e>
                        <m:r>
                          <a:rPr kumimoji="0" lang="en-US" altLang="zh-CN" sz="2600" b="0" i="1">
                            <a:latin typeface="Cambria Math"/>
                            <a:ea typeface="宋体" pitchFamily="2" charset="-122"/>
                          </a:rPr>
                          <m:t>𝑁</m:t>
                        </m:r>
                      </m:e>
                      <m:sub>
                        <m:r>
                          <a:rPr kumimoji="0" lang="en-US" altLang="zh-CN" sz="2600" b="0" i="1">
                            <a:latin typeface="Cambria Math"/>
                            <a:ea typeface="宋体" pitchFamily="2" charset="-122"/>
                          </a:rPr>
                          <m:t>𝑓</m:t>
                        </m:r>
                      </m:sub>
                    </m:sSub>
                  </m:oMath>
                </a14:m>
                <a:r>
                  <a:rPr kumimoji="0" lang="zh-CN" altLang="en-US" sz="2600" b="0" dirty="0">
                    <a:latin typeface="隶书" panose="02010509060101010101" pitchFamily="49" charset="-122"/>
                    <a:ea typeface="隶书" panose="02010509060101010101" pitchFamily="49" charset="-122"/>
                  </a:rPr>
                  <a:t>和</a:t>
                </a:r>
                <a14:m>
                  <m:oMath xmlns:m="http://schemas.openxmlformats.org/officeDocument/2006/math">
                    <m:sSub>
                      <m:sSubPr>
                        <m:ctrlPr>
                          <a:rPr kumimoji="0" lang="en-US" altLang="zh-CN" sz="2600" b="0" i="1">
                            <a:latin typeface="Cambria Math" panose="02040503050406030204" pitchFamily="18" charset="0"/>
                            <a:ea typeface="宋体" pitchFamily="2" charset="-122"/>
                          </a:rPr>
                        </m:ctrlPr>
                      </m:sSubPr>
                      <m:e>
                        <m:r>
                          <a:rPr kumimoji="0" lang="en-US" altLang="zh-CN" sz="2600" b="0" i="1">
                            <a:latin typeface="Cambria Math"/>
                            <a:ea typeface="宋体" pitchFamily="2" charset="-122"/>
                          </a:rPr>
                          <m:t>𝑁</m:t>
                        </m:r>
                      </m:e>
                      <m:sub>
                        <m:r>
                          <a:rPr kumimoji="0" lang="en-US" altLang="zh-CN" sz="2600" b="0" i="1">
                            <a:latin typeface="Cambria Math"/>
                            <a:ea typeface="宋体" pitchFamily="2" charset="-122"/>
                          </a:rPr>
                          <m:t>𝑔</m:t>
                        </m:r>
                      </m:sub>
                    </m:sSub>
                  </m:oMath>
                </a14:m>
                <a:r>
                  <a:rPr kumimoji="0" lang="zh-CN" altLang="en-US" sz="2600" b="0" dirty="0">
                    <a:latin typeface="隶书" panose="02010509060101010101" pitchFamily="49" charset="-122"/>
                    <a:ea typeface="隶书" panose="02010509060101010101" pitchFamily="49" charset="-122"/>
                  </a:rPr>
                  <a:t>分别用以逼近系统的非线性函数</a:t>
                </a:r>
                <a14:m>
                  <m:oMath xmlns:m="http://schemas.openxmlformats.org/officeDocument/2006/math">
                    <m:r>
                      <a:rPr kumimoji="0" lang="en-US" altLang="zh-CN" sz="2600" b="0" i="1">
                        <a:latin typeface="Cambria Math"/>
                        <a:ea typeface="宋体" pitchFamily="2" charset="-122"/>
                      </a:rPr>
                      <m:t>𝑓</m:t>
                    </m:r>
                  </m:oMath>
                </a14:m>
                <a:r>
                  <a:rPr kumimoji="0" lang="zh-CN" altLang="en-US" sz="2600" b="0" dirty="0">
                    <a:latin typeface="隶书" panose="02010509060101010101" pitchFamily="49" charset="-122"/>
                    <a:ea typeface="隶书" panose="02010509060101010101" pitchFamily="49" charset="-122"/>
                  </a:rPr>
                  <a:t>和</a:t>
                </a:r>
                <a14:m>
                  <m:oMath xmlns:m="http://schemas.openxmlformats.org/officeDocument/2006/math">
                    <m:r>
                      <a:rPr kumimoji="0" lang="en-US" altLang="zh-CN" sz="2600" b="0" i="1">
                        <a:latin typeface="Cambria Math"/>
                        <a:ea typeface="宋体" pitchFamily="2" charset="-122"/>
                      </a:rPr>
                      <m:t>𝑔</m:t>
                    </m:r>
                  </m:oMath>
                </a14:m>
                <a:r>
                  <a:rPr kumimoji="0" lang="zh-CN" altLang="en-US" sz="2600" b="0" dirty="0">
                    <a:latin typeface="隶书" panose="02010509060101010101" pitchFamily="49" charset="-122"/>
                    <a:ea typeface="隶书" panose="02010509060101010101" pitchFamily="49" charset="-122"/>
                  </a:rPr>
                  <a:t>。</a:t>
                </a:r>
              </a:p>
            </p:txBody>
          </p:sp>
        </mc:Choice>
        <mc:Fallback xmlns="">
          <p:sp>
            <p:nvSpPr>
              <p:cNvPr id="7" name="内容占位符 2"/>
              <p:cNvSpPr txBox="1">
                <a:spLocks noRot="1" noChangeAspect="1" noMove="1" noResize="1" noEditPoints="1" noAdjustHandles="1" noChangeArrowheads="1" noChangeShapeType="1" noTextEdit="1"/>
              </p:cNvSpPr>
              <p:nvPr/>
            </p:nvSpPr>
            <p:spPr>
              <a:xfrm>
                <a:off x="101373" y="1196752"/>
                <a:ext cx="8856984" cy="4815686"/>
              </a:xfrm>
              <a:prstGeom prst="rect">
                <a:avLst/>
              </a:prstGeom>
              <a:blipFill>
                <a:blip r:embed="rId3"/>
                <a:stretch>
                  <a:fillRect t="-1013" r="-12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352515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66</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4010" y="4543116"/>
                <a:ext cx="8705375" cy="2171160"/>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buFont typeface="Arial" panose="020B0604020202020204" pitchFamily="34" charset="0"/>
                  <a:buNone/>
                </a:pPr>
                <a:r>
                  <a:rPr kumimoji="0" lang="zh-CN" altLang="en-US" sz="2200" b="0" dirty="0">
                    <a:latin typeface="隶书" panose="02010509060101010101" pitchFamily="49" charset="-122"/>
                    <a:ea typeface="隶书" panose="02010509060101010101" pitchFamily="49" charset="-122"/>
                  </a:rPr>
                  <a:t>网络</a:t>
                </a:r>
                <a14:m>
                  <m:oMath xmlns:m="http://schemas.openxmlformats.org/officeDocument/2006/math">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𝑁</m:t>
                        </m:r>
                      </m:e>
                      <m:sub>
                        <m:r>
                          <a:rPr kumimoji="0" lang="en-US" altLang="zh-CN" sz="2200" b="0" i="1">
                            <a:latin typeface="Cambria Math"/>
                            <a:ea typeface="宋体" pitchFamily="2" charset="-122"/>
                          </a:rPr>
                          <m:t>𝑓</m:t>
                        </m:r>
                      </m:sub>
                    </m:sSub>
                  </m:oMath>
                </a14:m>
                <a:r>
                  <a:rPr kumimoji="0" lang="zh-CN" altLang="en-US" sz="2200" b="0" dirty="0">
                    <a:latin typeface="隶书" panose="02010509060101010101" pitchFamily="49" charset="-122"/>
                    <a:ea typeface="隶书" panose="02010509060101010101" pitchFamily="49" charset="-122"/>
                  </a:rPr>
                  <a:t>的输入：</a:t>
                </a:r>
                <a14:m>
                  <m:oMath xmlns:m="http://schemas.openxmlformats.org/officeDocument/2006/math">
                    <m:r>
                      <a:rPr kumimoji="0" lang="en-US" altLang="zh-CN" sz="2200" b="0" i="1">
                        <a:latin typeface="Cambria Math"/>
                        <a:ea typeface="宋体" pitchFamily="2" charset="-122"/>
                      </a:rPr>
                      <m:t>[</m:t>
                    </m:r>
                    <m:r>
                      <a:rPr kumimoji="0" lang="en-US" altLang="zh-CN" sz="2200" b="0" i="1">
                        <a:latin typeface="Cambria Math"/>
                        <a:ea typeface="宋体" pitchFamily="2" charset="-122"/>
                      </a:rPr>
                      <m:t>𝑢</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𝑘</m:t>
                        </m:r>
                      </m:e>
                    </m:d>
                    <m:r>
                      <a:rPr kumimoji="0" lang="en-US" altLang="zh-CN" sz="2200" b="0" i="1">
                        <a:latin typeface="Cambria Math"/>
                        <a:ea typeface="宋体" pitchFamily="2" charset="-122"/>
                      </a:rPr>
                      <m:t>,</m:t>
                    </m:r>
                    <m:r>
                      <a:rPr kumimoji="0" lang="en-US" altLang="zh-CN" sz="2200" b="0" i="1">
                        <a:latin typeface="Cambria Math"/>
                        <a:ea typeface="宋体" pitchFamily="2" charset="-122"/>
                      </a:rPr>
                      <m:t>𝑢</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𝑘</m:t>
                        </m:r>
                        <m:r>
                          <a:rPr kumimoji="0" lang="en-US" altLang="zh-CN" sz="2200" b="0" i="1">
                            <a:latin typeface="Cambria Math"/>
                            <a:ea typeface="宋体" pitchFamily="2" charset="-122"/>
                          </a:rPr>
                          <m:t>−1</m:t>
                        </m:r>
                      </m:e>
                    </m:d>
                    <m:r>
                      <a:rPr kumimoji="0" lang="en-US" altLang="zh-CN" sz="2200" b="0" i="1">
                        <a:latin typeface="Cambria Math"/>
                        <a:ea typeface="宋体" pitchFamily="2" charset="-122"/>
                      </a:rPr>
                      <m:t>,⋯,</m:t>
                    </m:r>
                    <m:r>
                      <a:rPr kumimoji="0" lang="en-US" altLang="zh-CN" sz="2200" b="0" i="1">
                        <a:latin typeface="Cambria Math"/>
                        <a:ea typeface="宋体" pitchFamily="2" charset="-122"/>
                      </a:rPr>
                      <m:t>𝑢</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𝑘</m:t>
                        </m:r>
                        <m:r>
                          <a:rPr kumimoji="0" lang="en-US" altLang="zh-CN" sz="2200" b="0" i="1">
                            <a:latin typeface="Cambria Math"/>
                            <a:ea typeface="宋体" pitchFamily="2" charset="-122"/>
                          </a:rPr>
                          <m:t>−</m:t>
                        </m:r>
                        <m:r>
                          <a:rPr kumimoji="0" lang="en-US" altLang="zh-CN" sz="2200" b="0" i="1">
                            <a:latin typeface="Cambria Math"/>
                            <a:ea typeface="宋体" pitchFamily="2" charset="-122"/>
                          </a:rPr>
                          <m:t>𝑚</m:t>
                        </m:r>
                        <m:r>
                          <a:rPr kumimoji="0" lang="en-US" altLang="zh-CN" sz="2200" b="0" i="1">
                            <a:latin typeface="Cambria Math"/>
                            <a:ea typeface="宋体" pitchFamily="2" charset="-122"/>
                          </a:rPr>
                          <m:t>+1</m:t>
                        </m:r>
                      </m:e>
                    </m:d>
                    <m:r>
                      <a:rPr kumimoji="0" lang="en-US" altLang="zh-CN" sz="2200" b="0" i="1">
                        <a:latin typeface="Cambria Math"/>
                        <a:ea typeface="宋体" pitchFamily="2" charset="-122"/>
                      </a:rPr>
                      <m:t>]</m:t>
                    </m:r>
                  </m:oMath>
                </a14:m>
                <a:r>
                  <a:rPr kumimoji="0" lang="zh-CN" altLang="en-US" sz="2200" b="0" dirty="0">
                    <a:latin typeface="隶书" panose="02010509060101010101" pitchFamily="49" charset="-122"/>
                    <a:ea typeface="隶书" panose="02010509060101010101" pitchFamily="49" charset="-122"/>
                  </a:rPr>
                  <a:t>；</a:t>
                </a:r>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r>
                  <a:rPr kumimoji="0" lang="zh-CN" altLang="en-US" sz="2200" b="0" dirty="0">
                    <a:latin typeface="隶书" panose="02010509060101010101" pitchFamily="49" charset="-122"/>
                    <a:ea typeface="隶书" panose="02010509060101010101" pitchFamily="49" charset="-122"/>
                  </a:rPr>
                  <a:t>网络</a:t>
                </a:r>
                <a14:m>
                  <m:oMath xmlns:m="http://schemas.openxmlformats.org/officeDocument/2006/math">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𝑁</m:t>
                        </m:r>
                      </m:e>
                      <m:sub>
                        <m:r>
                          <a:rPr kumimoji="0" lang="en-US" altLang="zh-CN" sz="2200" b="0" i="1">
                            <a:latin typeface="Cambria Math"/>
                            <a:ea typeface="宋体" pitchFamily="2" charset="-122"/>
                          </a:rPr>
                          <m:t>𝑔</m:t>
                        </m:r>
                      </m:sub>
                    </m:sSub>
                  </m:oMath>
                </a14:m>
                <a:r>
                  <a:rPr kumimoji="0" lang="zh-CN" altLang="en-US" sz="2200" b="0" dirty="0">
                    <a:latin typeface="隶书" panose="02010509060101010101" pitchFamily="49" charset="-122"/>
                    <a:ea typeface="隶书" panose="02010509060101010101" pitchFamily="49" charset="-122"/>
                  </a:rPr>
                  <a:t>的输入：</a:t>
                </a:r>
                <a14:m>
                  <m:oMath xmlns:m="http://schemas.openxmlformats.org/officeDocument/2006/math">
                    <m:r>
                      <a:rPr kumimoji="0" lang="en-US" altLang="zh-CN" sz="2200" b="0" i="1">
                        <a:latin typeface="Cambria Math"/>
                        <a:ea typeface="宋体" pitchFamily="2" charset="-122"/>
                      </a:rPr>
                      <m:t>[</m:t>
                    </m:r>
                    <m:r>
                      <a:rPr kumimoji="0" lang="en-US" altLang="zh-CN" sz="2200" b="0" i="1">
                        <a:latin typeface="Cambria Math"/>
                        <a:ea typeface="宋体" pitchFamily="2" charset="-122"/>
                      </a:rPr>
                      <m:t>𝑦</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𝑘</m:t>
                        </m:r>
                      </m:e>
                    </m:d>
                    <m:r>
                      <a:rPr kumimoji="0" lang="en-US" altLang="zh-CN" sz="2200" b="0" i="1">
                        <a:latin typeface="Cambria Math"/>
                        <a:ea typeface="宋体" pitchFamily="2" charset="-122"/>
                      </a:rPr>
                      <m:t>,</m:t>
                    </m:r>
                    <m:r>
                      <a:rPr kumimoji="0" lang="en-US" altLang="zh-CN" sz="2200" b="0" i="1">
                        <a:latin typeface="Cambria Math"/>
                        <a:ea typeface="宋体" pitchFamily="2" charset="-122"/>
                      </a:rPr>
                      <m:t>𝑦</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𝑘</m:t>
                        </m:r>
                        <m:r>
                          <a:rPr kumimoji="0" lang="en-US" altLang="zh-CN" sz="2200" b="0" i="1">
                            <a:latin typeface="Cambria Math"/>
                            <a:ea typeface="宋体" pitchFamily="2" charset="-122"/>
                          </a:rPr>
                          <m:t>−1</m:t>
                        </m:r>
                      </m:e>
                    </m:d>
                    <m:r>
                      <a:rPr kumimoji="0" lang="en-US" altLang="zh-CN" sz="2200" b="0" i="1">
                        <a:latin typeface="Cambria Math"/>
                        <a:ea typeface="宋体" pitchFamily="2" charset="-122"/>
                      </a:rPr>
                      <m:t>,⋯,</m:t>
                    </m:r>
                    <m:r>
                      <a:rPr kumimoji="0" lang="en-US" altLang="zh-CN" sz="2200" b="0" i="1">
                        <a:latin typeface="Cambria Math"/>
                        <a:ea typeface="宋体" pitchFamily="2" charset="-122"/>
                      </a:rPr>
                      <m:t>𝑦</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𝑘</m:t>
                        </m:r>
                        <m:r>
                          <a:rPr kumimoji="0" lang="en-US" altLang="zh-CN" sz="2200" b="0" i="1">
                            <a:latin typeface="Cambria Math"/>
                            <a:ea typeface="宋体" pitchFamily="2" charset="-122"/>
                          </a:rPr>
                          <m:t>−</m:t>
                        </m:r>
                        <m:r>
                          <a:rPr kumimoji="0" lang="en-US" altLang="zh-CN" sz="2200" b="0" i="1">
                            <a:latin typeface="Cambria Math"/>
                            <a:ea typeface="宋体" pitchFamily="2" charset="-122"/>
                          </a:rPr>
                          <m:t>𝑛</m:t>
                        </m:r>
                        <m:r>
                          <a:rPr kumimoji="0" lang="en-US" altLang="zh-CN" sz="2200" b="0" i="1">
                            <a:latin typeface="Cambria Math"/>
                            <a:ea typeface="宋体" pitchFamily="2" charset="-122"/>
                          </a:rPr>
                          <m:t>+1</m:t>
                        </m:r>
                      </m:e>
                    </m:d>
                    <m:r>
                      <a:rPr kumimoji="0" lang="en-US" altLang="zh-CN" sz="2200" b="0" i="1">
                        <a:latin typeface="Cambria Math"/>
                        <a:ea typeface="宋体" pitchFamily="2" charset="-122"/>
                      </a:rPr>
                      <m:t>]</m:t>
                    </m:r>
                  </m:oMath>
                </a14:m>
                <a:r>
                  <a:rPr kumimoji="0" lang="zh-CN" altLang="en-US" sz="2200" b="0" dirty="0">
                    <a:latin typeface="隶书" panose="02010509060101010101" pitchFamily="49" charset="-122"/>
                    <a:ea typeface="隶书" panose="02010509060101010101" pitchFamily="49" charset="-122"/>
                  </a:rPr>
                  <a:t>；</a:t>
                </a:r>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r>
                  <a:rPr kumimoji="0" lang="zh-CN" altLang="en-US" sz="2200" b="0" dirty="0">
                    <a:latin typeface="隶书" panose="02010509060101010101" pitchFamily="49" charset="-122"/>
                    <a:ea typeface="隶书" panose="02010509060101010101" pitchFamily="49" charset="-122"/>
                  </a:rPr>
                  <a:t>网络</a:t>
                </a:r>
                <a14:m>
                  <m:oMath xmlns:m="http://schemas.openxmlformats.org/officeDocument/2006/math">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𝑁</m:t>
                        </m:r>
                      </m:e>
                      <m:sub>
                        <m:r>
                          <a:rPr kumimoji="0" lang="en-US" altLang="zh-CN" sz="2200" b="0" i="1">
                            <a:latin typeface="Cambria Math"/>
                            <a:ea typeface="宋体" pitchFamily="2" charset="-122"/>
                          </a:rPr>
                          <m:t>𝑓</m:t>
                        </m:r>
                      </m:sub>
                    </m:sSub>
                  </m:oMath>
                </a14:m>
                <a:r>
                  <a:rPr kumimoji="0" lang="zh-CN" altLang="en-US" sz="2200" b="0" dirty="0">
                    <a:latin typeface="隶书" panose="02010509060101010101" pitchFamily="49" charset="-122"/>
                    <a:ea typeface="隶书" panose="02010509060101010101" pitchFamily="49" charset="-122"/>
                  </a:rPr>
                  <a:t>与</a:t>
                </a:r>
                <a14:m>
                  <m:oMath xmlns:m="http://schemas.openxmlformats.org/officeDocument/2006/math">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𝑁</m:t>
                        </m:r>
                      </m:e>
                      <m:sub>
                        <m:r>
                          <a:rPr kumimoji="0" lang="en-US" altLang="zh-CN" sz="2200" b="0" i="1">
                            <a:latin typeface="Cambria Math"/>
                            <a:ea typeface="宋体" pitchFamily="2" charset="-122"/>
                          </a:rPr>
                          <m:t>𝑔</m:t>
                        </m:r>
                      </m:sub>
                    </m:sSub>
                  </m:oMath>
                </a14:m>
                <a:r>
                  <a:rPr kumimoji="0" lang="zh-CN" altLang="en-US" sz="2200" b="0" dirty="0">
                    <a:latin typeface="隶书" panose="02010509060101010101" pitchFamily="49" charset="-122"/>
                    <a:ea typeface="隶书" panose="02010509060101010101" pitchFamily="49" charset="-122"/>
                  </a:rPr>
                  <a:t>的期望输出均未知，但期望输出之和</a:t>
                </a:r>
                <a14:m>
                  <m:oMath xmlns:m="http://schemas.openxmlformats.org/officeDocument/2006/math">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𝑁</m:t>
                        </m:r>
                      </m:e>
                      <m:sub>
                        <m:r>
                          <a:rPr kumimoji="0" lang="en-US" altLang="zh-CN" sz="2200" b="0" i="1">
                            <a:latin typeface="Cambria Math"/>
                            <a:ea typeface="宋体" pitchFamily="2" charset="-122"/>
                          </a:rPr>
                          <m:t>𝑓</m:t>
                        </m:r>
                      </m:sub>
                    </m:sSub>
                    <m:r>
                      <a:rPr kumimoji="0" lang="en-US" altLang="zh-CN" sz="2200" b="0">
                        <a:latin typeface="Cambria Math"/>
                        <a:ea typeface="宋体" pitchFamily="2" charset="-122"/>
                      </a:rPr>
                      <m:t>+</m:t>
                    </m:r>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𝑁</m:t>
                        </m:r>
                      </m:e>
                      <m:sub>
                        <m:r>
                          <a:rPr kumimoji="0" lang="en-US" altLang="zh-CN" sz="2200" b="0" i="1">
                            <a:latin typeface="Cambria Math"/>
                            <a:ea typeface="宋体" pitchFamily="2" charset="-122"/>
                          </a:rPr>
                          <m:t>𝑔</m:t>
                        </m:r>
                      </m:sub>
                    </m:sSub>
                  </m:oMath>
                </a14:m>
                <a:r>
                  <a:rPr kumimoji="0" lang="zh-CN" altLang="en-US" sz="2200" b="0" dirty="0">
                    <a:latin typeface="隶书" panose="02010509060101010101" pitchFamily="49" charset="-122"/>
                    <a:ea typeface="隶书" panose="02010509060101010101" pitchFamily="49" charset="-122"/>
                  </a:rPr>
                  <a:t>可测量，即</a:t>
                </a:r>
                <a14:m>
                  <m:oMath xmlns:m="http://schemas.openxmlformats.org/officeDocument/2006/math">
                    <m:r>
                      <a:rPr kumimoji="0" lang="en-US" altLang="zh-CN" sz="2200" b="0" i="1">
                        <a:latin typeface="Cambria Math"/>
                        <a:ea typeface="宋体" pitchFamily="2" charset="-122"/>
                      </a:rPr>
                      <m:t>𝑦</m:t>
                    </m:r>
                    <m:r>
                      <a:rPr kumimoji="0" lang="en-US" altLang="zh-CN" sz="2200" b="0" i="1">
                        <a:latin typeface="Cambria Math"/>
                        <a:ea typeface="宋体" pitchFamily="2" charset="-122"/>
                      </a:rPr>
                      <m:t>(</m:t>
                    </m:r>
                    <m:r>
                      <a:rPr kumimoji="0" lang="en-US" altLang="zh-CN" sz="2200" b="0" i="1">
                        <a:latin typeface="Cambria Math"/>
                        <a:ea typeface="宋体" pitchFamily="2" charset="-122"/>
                      </a:rPr>
                      <m:t>𝑘</m:t>
                    </m:r>
                    <m:r>
                      <a:rPr kumimoji="0" lang="en-US" altLang="zh-CN" sz="2200" b="0" i="1">
                        <a:latin typeface="Cambria Math"/>
                        <a:ea typeface="宋体" pitchFamily="2" charset="-122"/>
                      </a:rPr>
                      <m:t>+1)</m:t>
                    </m:r>
                  </m:oMath>
                </a14:m>
                <a:r>
                  <a:rPr kumimoji="0" lang="zh-CN" altLang="en-US" sz="2200" b="0" dirty="0">
                    <a:latin typeface="隶书" panose="02010509060101010101" pitchFamily="49" charset="-122"/>
                    <a:ea typeface="隶书" panose="02010509060101010101" pitchFamily="49" charset="-122"/>
                  </a:rPr>
                  <a:t>。这两个网络不能同时独立使用，需共用同一期望输出。</a:t>
                </a:r>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endParaRPr kumimoji="0" lang="zh-CN" altLang="en-US" sz="2400" b="0" dirty="0">
                  <a:latin typeface="宋体" pitchFamily="2" charset="-122"/>
                  <a:ea typeface="宋体" pitchFamily="2"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4010" y="4543116"/>
                <a:ext cx="8705375" cy="2171160"/>
              </a:xfrm>
              <a:prstGeom prst="rect">
                <a:avLst/>
              </a:prstGeom>
              <a:blipFill rotWithShape="0">
                <a:blip r:embed="rId2"/>
                <a:stretch>
                  <a:fillRect t="-2809"/>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1833723" y="779356"/>
            <a:ext cx="6230652" cy="3468925"/>
          </a:xfrm>
          <a:prstGeom prst="rect">
            <a:avLst/>
          </a:prstGeom>
        </p:spPr>
      </p:pic>
    </p:spTree>
    <p:extLst>
      <p:ext uri="{BB962C8B-B14F-4D97-AF65-F5344CB8AC3E}">
        <p14:creationId xmlns:p14="http://schemas.microsoft.com/office/powerpoint/2010/main" val="38296412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67</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72601" y="1340768"/>
                <a:ext cx="8614199" cy="4853393"/>
              </a:xfrm>
              <a:prstGeom prst="rect">
                <a:avLst/>
              </a:prstGeom>
            </p:spPr>
            <p:txBody>
              <a:bodyPr>
                <a:normAutofit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spcAft>
                    <a:spcPts val="1200"/>
                  </a:spcAft>
                  <a:buFont typeface="Arial" panose="020B0604020202020204" pitchFamily="34" charset="0"/>
                  <a:buNone/>
                </a:pPr>
                <a:r>
                  <a:rPr kumimoji="0" lang="zh-CN" altLang="en-US" sz="2400" b="0" dirty="0">
                    <a:solidFill>
                      <a:srgbClr val="C00000"/>
                    </a:solidFill>
                    <a:latin typeface="隶书" panose="02010509060101010101" pitchFamily="49" charset="-122"/>
                    <a:ea typeface="隶书" panose="02010509060101010101" pitchFamily="49" charset="-122"/>
                  </a:rPr>
                  <a:t>模型③的算法：</a:t>
                </a:r>
                <a:r>
                  <a:rPr kumimoji="0" lang="zh-CN" altLang="en-US" sz="2200" b="0" dirty="0">
                    <a:latin typeface="隶书" panose="02010509060101010101" pitchFamily="49" charset="-122"/>
                    <a:ea typeface="隶书" panose="02010509060101010101" pitchFamily="49" charset="-122"/>
                  </a:rPr>
                  <a:t>假定两个前向传播网络的层数均为</a:t>
                </a:r>
                <a14:m>
                  <m:oMath xmlns:m="http://schemas.openxmlformats.org/officeDocument/2006/math">
                    <m:r>
                      <a:rPr kumimoji="0" lang="en-US" altLang="zh-CN" sz="2200" b="0" i="1">
                        <a:latin typeface="Cambria Math"/>
                        <a:ea typeface="宋体" pitchFamily="2" charset="-122"/>
                      </a:rPr>
                      <m:t>𝐿</m:t>
                    </m:r>
                  </m:oMath>
                </a14:m>
                <a:r>
                  <a:rPr kumimoji="0" lang="zh-CN" altLang="en-US" sz="2200" b="0" dirty="0">
                    <a:latin typeface="隶书" panose="02010509060101010101" pitchFamily="49" charset="-122"/>
                    <a:ea typeface="隶书" panose="02010509060101010101" pitchFamily="49" charset="-122"/>
                  </a:rPr>
                  <a:t>；</a:t>
                </a:r>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r>
                  <a:rPr kumimoji="0" lang="zh-CN" altLang="en-US" sz="2200" b="0" dirty="0">
                    <a:latin typeface="隶书" panose="02010509060101010101" pitchFamily="49" charset="-122"/>
                    <a:ea typeface="隶书" panose="02010509060101010101" pitchFamily="49" charset="-122"/>
                  </a:rPr>
                  <a:t>对于给定的</a:t>
                </a:r>
                <a:r>
                  <a:rPr kumimoji="0" lang="en-US" altLang="zh-CN" sz="2200" b="0" dirty="0">
                    <a:latin typeface="隶书" panose="02010509060101010101" pitchFamily="49" charset="-122"/>
                    <a:ea typeface="隶书" panose="02010509060101010101" pitchFamily="49" charset="-122"/>
                  </a:rPr>
                  <a:t>P</a:t>
                </a:r>
                <a:r>
                  <a:rPr kumimoji="0" lang="zh-CN" altLang="en-US" sz="2200" b="0" dirty="0">
                    <a:latin typeface="隶书" panose="02010509060101010101" pitchFamily="49" charset="-122"/>
                    <a:ea typeface="隶书" panose="02010509060101010101" pitchFamily="49" charset="-122"/>
                  </a:rPr>
                  <a:t>组样本矢量</a:t>
                </a:r>
                <a14:m>
                  <m:oMath xmlns:m="http://schemas.openxmlformats.org/officeDocument/2006/math">
                    <m:d>
                      <m:dPr>
                        <m:begChr m:val="["/>
                        <m:endChr m:val="]"/>
                        <m:ctrlPr>
                          <a:rPr kumimoji="0" lang="en-US" altLang="zh-CN" sz="2200" b="0" i="1">
                            <a:latin typeface="Cambria Math" panose="02040503050406030204" pitchFamily="18" charset="0"/>
                            <a:ea typeface="宋体" pitchFamily="2" charset="-122"/>
                          </a:rPr>
                        </m:ctrlPr>
                      </m:dPr>
                      <m:e>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𝑋</m:t>
                            </m:r>
                          </m:e>
                          <m:sub>
                            <m:r>
                              <a:rPr kumimoji="0" lang="en-US" altLang="zh-CN" sz="2200" b="0" i="1">
                                <a:latin typeface="Cambria Math"/>
                                <a:ea typeface="宋体" pitchFamily="2" charset="-122"/>
                              </a:rPr>
                              <m:t>𝑝</m:t>
                            </m:r>
                          </m:sub>
                        </m:sSub>
                        <m:r>
                          <a:rPr kumimoji="0" lang="en-US" altLang="zh-CN" sz="2200" b="0" i="1">
                            <a:latin typeface="Cambria Math"/>
                            <a:ea typeface="宋体" pitchFamily="2" charset="-122"/>
                          </a:rPr>
                          <m:t>,</m:t>
                        </m:r>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𝑇</m:t>
                            </m:r>
                          </m:e>
                          <m:sub>
                            <m:r>
                              <a:rPr kumimoji="0" lang="en-US" altLang="zh-CN" sz="2200" b="0" i="1">
                                <a:latin typeface="Cambria Math"/>
                                <a:ea typeface="宋体" pitchFamily="2" charset="-122"/>
                              </a:rPr>
                              <m:t>𝑝</m:t>
                            </m:r>
                          </m:sub>
                        </m:sSub>
                      </m:e>
                    </m:d>
                    <m:r>
                      <a:rPr kumimoji="0" lang="en-US" altLang="zh-CN" sz="2200" b="0" i="1">
                        <a:latin typeface="Cambria Math"/>
                        <a:ea typeface="宋体" pitchFamily="2" charset="-122"/>
                      </a:rPr>
                      <m:t>,</m:t>
                    </m:r>
                    <m:r>
                      <a:rPr kumimoji="0" lang="en-US" altLang="zh-CN" sz="2200" b="0" i="1">
                        <a:latin typeface="Cambria Math"/>
                        <a:ea typeface="宋体" pitchFamily="2" charset="-122"/>
                      </a:rPr>
                      <m:t>𝑝</m:t>
                    </m:r>
                    <m:r>
                      <a:rPr kumimoji="0" lang="en-US" altLang="zh-CN" sz="2200" b="0" i="1">
                        <a:latin typeface="Cambria Math"/>
                        <a:ea typeface="宋体" pitchFamily="2" charset="-122"/>
                      </a:rPr>
                      <m:t>=1,2,⋯</m:t>
                    </m:r>
                    <m:r>
                      <a:rPr kumimoji="0" lang="en-US" altLang="zh-CN" sz="2200" b="0" i="1">
                        <a:latin typeface="Cambria Math"/>
                        <a:ea typeface="宋体" pitchFamily="2" charset="-122"/>
                      </a:rPr>
                      <m:t>𝑃</m:t>
                    </m:r>
                  </m:oMath>
                </a14:m>
                <a:r>
                  <a:rPr kumimoji="0" lang="zh-CN" altLang="en-US" sz="2200" b="0" dirty="0">
                    <a:latin typeface="隶书" panose="02010509060101010101" pitchFamily="49" charset="-122"/>
                    <a:ea typeface="隶书" panose="02010509060101010101" pitchFamily="49" charset="-122"/>
                  </a:rPr>
                  <a:t>，误差性能指标为：</a:t>
                </a:r>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𝐸</m:t>
                          </m:r>
                        </m:e>
                        <m:sub>
                          <m:r>
                            <a:rPr kumimoji="0" lang="en-US" altLang="zh-CN" sz="2200" b="0" i="1">
                              <a:latin typeface="Cambria Math"/>
                              <a:ea typeface="宋体" pitchFamily="2" charset="-122"/>
                            </a:rPr>
                            <m:t>𝑝</m:t>
                          </m:r>
                        </m:sub>
                      </m:sSub>
                      <m:r>
                        <a:rPr kumimoji="0" lang="en-US" altLang="zh-CN" sz="2200" b="0" i="1">
                          <a:latin typeface="Cambria Math"/>
                          <a:ea typeface="宋体" pitchFamily="2" charset="-122"/>
                        </a:rPr>
                        <m:t>=</m:t>
                      </m:r>
                      <m:f>
                        <m:fPr>
                          <m:ctrlPr>
                            <a:rPr kumimoji="0" lang="en-US" altLang="zh-CN" sz="2200" b="0" i="1">
                              <a:latin typeface="Cambria Math" panose="02040503050406030204" pitchFamily="18" charset="0"/>
                              <a:ea typeface="宋体" pitchFamily="2" charset="-122"/>
                            </a:rPr>
                          </m:ctrlPr>
                        </m:fPr>
                        <m:num>
                          <m:r>
                            <a:rPr kumimoji="0" lang="en-US" altLang="zh-CN" sz="2200" b="0" i="1">
                              <a:latin typeface="Cambria Math"/>
                              <a:ea typeface="宋体" pitchFamily="2" charset="-122"/>
                            </a:rPr>
                            <m:t>1</m:t>
                          </m:r>
                        </m:num>
                        <m:den>
                          <m:r>
                            <a:rPr kumimoji="0" lang="en-US" altLang="zh-CN" sz="2200" b="0" i="1">
                              <a:latin typeface="Cambria Math"/>
                              <a:ea typeface="宋体" pitchFamily="2" charset="-122"/>
                            </a:rPr>
                            <m:t>2</m:t>
                          </m:r>
                        </m:den>
                      </m:f>
                      <m:nary>
                        <m:naryPr>
                          <m:chr m:val="∑"/>
                          <m:ctrlPr>
                            <a:rPr kumimoji="0" lang="en-US" altLang="zh-CN" sz="2200" b="0" i="1">
                              <a:latin typeface="Cambria Math" panose="02040503050406030204" pitchFamily="18" charset="0"/>
                              <a:ea typeface="宋体" pitchFamily="2" charset="-122"/>
                            </a:rPr>
                          </m:ctrlPr>
                        </m:naryPr>
                        <m:sub>
                          <m:r>
                            <m:rPr>
                              <m:brk m:alnAt="23"/>
                            </m:rPr>
                            <a:rPr kumimoji="0" lang="en-US" altLang="zh-CN" sz="2200" b="0" i="1">
                              <a:latin typeface="Cambria Math"/>
                              <a:ea typeface="宋体" pitchFamily="2" charset="-122"/>
                            </a:rPr>
                            <m:t>𝑗</m:t>
                          </m:r>
                          <m:r>
                            <a:rPr kumimoji="0" lang="en-US" altLang="zh-CN" sz="2200" b="0" i="1">
                              <a:latin typeface="Cambria Math"/>
                              <a:ea typeface="宋体" pitchFamily="2" charset="-122"/>
                            </a:rPr>
                            <m:t>=1</m:t>
                          </m:r>
                        </m:sub>
                        <m:sup>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𝑛</m:t>
                              </m:r>
                            </m:e>
                            <m:sub>
                              <m:r>
                                <m:rPr>
                                  <m:sty m:val="p"/>
                                </m:rPr>
                                <a:rPr kumimoji="0" lang="en-US" altLang="zh-CN" sz="2200" b="0">
                                  <a:latin typeface="Cambria Math"/>
                                  <a:ea typeface="宋体" pitchFamily="2" charset="-122"/>
                                </a:rPr>
                                <m:t>o</m:t>
                              </m:r>
                            </m:sub>
                          </m:sSub>
                        </m:sup>
                        <m:e>
                          <m:sSup>
                            <m:sSupPr>
                              <m:ctrlPr>
                                <a:rPr kumimoji="0" lang="en-US" altLang="zh-CN" sz="2200" b="0" i="1">
                                  <a:latin typeface="Cambria Math" panose="02040503050406030204" pitchFamily="18" charset="0"/>
                                  <a:ea typeface="宋体" pitchFamily="2" charset="-122"/>
                                </a:rPr>
                              </m:ctrlPr>
                            </m:sSupPr>
                            <m:e>
                              <m:d>
                                <m:dPr>
                                  <m:begChr m:val="["/>
                                  <m:endChr m:val="]"/>
                                  <m:ctrlPr>
                                    <a:rPr kumimoji="0" lang="en-US" altLang="zh-CN" sz="2200" b="0" i="1">
                                      <a:latin typeface="Cambria Math" panose="02040503050406030204" pitchFamily="18" charset="0"/>
                                      <a:ea typeface="宋体" pitchFamily="2" charset="-122"/>
                                    </a:rPr>
                                  </m:ctrlPr>
                                </m:dPr>
                                <m:e>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𝑡</m:t>
                                      </m:r>
                                    </m:e>
                                    <m:sub>
                                      <m:r>
                                        <a:rPr kumimoji="0" lang="en-US" altLang="zh-CN" sz="2200" b="0" i="1">
                                          <a:latin typeface="Cambria Math"/>
                                          <a:ea typeface="宋体" pitchFamily="2" charset="-122"/>
                                        </a:rPr>
                                        <m:t>𝑝𝑗</m:t>
                                      </m:r>
                                    </m:sub>
                                  </m:sSub>
                                  <m:r>
                                    <a:rPr kumimoji="0" lang="en-US" altLang="zh-CN" sz="2200" b="0" i="1">
                                      <a:latin typeface="Cambria Math"/>
                                      <a:ea typeface="宋体" pitchFamily="2" charset="-122"/>
                                    </a:rPr>
                                    <m:t>−</m:t>
                                  </m:r>
                                  <m:d>
                                    <m:dPr>
                                      <m:ctrlPr>
                                        <a:rPr kumimoji="0" lang="en-US" altLang="zh-CN" sz="2200" b="0" i="1">
                                          <a:latin typeface="Cambria Math" panose="02040503050406030204" pitchFamily="18" charset="0"/>
                                          <a:ea typeface="宋体" pitchFamily="2" charset="-122"/>
                                        </a:rPr>
                                      </m:ctrlPr>
                                    </m:dPr>
                                    <m:e>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𝑜</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1</m:t>
                                          </m:r>
                                        </m:sup>
                                      </m:sSubSup>
                                      <m:r>
                                        <a:rPr kumimoji="0" lang="en-US" altLang="zh-CN" sz="2200" b="0" i="1">
                                          <a:latin typeface="Cambria Math"/>
                                          <a:ea typeface="宋体" pitchFamily="2" charset="-122"/>
                                        </a:rPr>
                                        <m:t>+</m:t>
                                      </m:r>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𝑜</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2</m:t>
                                          </m:r>
                                        </m:sup>
                                      </m:sSubSup>
                                    </m:e>
                                  </m:d>
                                </m:e>
                              </m:d>
                            </m:e>
                            <m:sup>
                              <m:r>
                                <a:rPr kumimoji="0" lang="en-US" altLang="zh-CN" sz="2200" b="0" i="1">
                                  <a:latin typeface="Cambria Math"/>
                                  <a:ea typeface="宋体" pitchFamily="2" charset="-122"/>
                                </a:rPr>
                                <m:t>2</m:t>
                              </m:r>
                            </m:sup>
                          </m:sSup>
                        </m:e>
                      </m:nary>
                    </m:oMath>
                  </m:oMathPara>
                </a14:m>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200" b="0" i="1">
                          <a:latin typeface="Cambria Math"/>
                          <a:ea typeface="宋体" pitchFamily="2" charset="-122"/>
                        </a:rPr>
                        <m:t>𝐸</m:t>
                      </m:r>
                      <m:r>
                        <a:rPr kumimoji="0" lang="en-US" altLang="zh-CN" sz="2200" b="0" i="1">
                          <a:latin typeface="Cambria Math"/>
                          <a:ea typeface="宋体" pitchFamily="2" charset="-122"/>
                        </a:rPr>
                        <m:t>=</m:t>
                      </m:r>
                      <m:nary>
                        <m:naryPr>
                          <m:chr m:val="∑"/>
                          <m:ctrlPr>
                            <a:rPr kumimoji="0" lang="en-US" altLang="zh-CN" sz="2200" b="0" i="1">
                              <a:latin typeface="Cambria Math" panose="02040503050406030204" pitchFamily="18" charset="0"/>
                              <a:ea typeface="宋体" pitchFamily="2" charset="-122"/>
                            </a:rPr>
                          </m:ctrlPr>
                        </m:naryPr>
                        <m:sub>
                          <m:r>
                            <m:rPr>
                              <m:brk m:alnAt="23"/>
                            </m:rPr>
                            <a:rPr kumimoji="0" lang="en-US" altLang="zh-CN" sz="2200" b="0" i="1">
                              <a:latin typeface="Cambria Math"/>
                              <a:ea typeface="宋体" pitchFamily="2" charset="-122"/>
                            </a:rPr>
                            <m:t>𝑝</m:t>
                          </m:r>
                          <m:r>
                            <a:rPr kumimoji="0" lang="en-US" altLang="zh-CN" sz="2200" b="0" i="1">
                              <a:latin typeface="Cambria Math"/>
                              <a:ea typeface="宋体" pitchFamily="2" charset="-122"/>
                            </a:rPr>
                            <m:t>=1</m:t>
                          </m:r>
                        </m:sub>
                        <m:sup>
                          <m:r>
                            <a:rPr kumimoji="0" lang="en-US" altLang="zh-CN" sz="2200" b="0" i="1">
                              <a:latin typeface="Cambria Math"/>
                              <a:ea typeface="宋体" pitchFamily="2" charset="-122"/>
                            </a:rPr>
                            <m:t>𝑃</m:t>
                          </m:r>
                        </m:sup>
                        <m:e>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𝐸</m:t>
                              </m:r>
                            </m:e>
                            <m:sub>
                              <m:r>
                                <a:rPr kumimoji="0" lang="en-US" altLang="zh-CN" sz="2200" b="0" i="1">
                                  <a:latin typeface="Cambria Math"/>
                                  <a:ea typeface="宋体" pitchFamily="2" charset="-122"/>
                                </a:rPr>
                                <m:t>𝑝</m:t>
                              </m:r>
                            </m:sub>
                          </m:sSub>
                        </m:e>
                      </m:nary>
                    </m:oMath>
                  </m:oMathPara>
                </a14:m>
                <a:endParaRPr kumimoji="0" lang="en-US" altLang="zh-CN" sz="2200" b="0" dirty="0">
                  <a:latin typeface="隶书" panose="02010509060101010101" pitchFamily="49" charset="-122"/>
                  <a:ea typeface="隶书" panose="02010509060101010101" pitchFamily="49" charset="-122"/>
                </a:endParaRPr>
              </a:p>
              <a:p>
                <a:pPr marL="82296" indent="0" algn="just">
                  <a:buFont typeface="Arial" panose="020B0604020202020204" pitchFamily="34" charset="0"/>
                  <a:buNone/>
                </a:pPr>
                <a:r>
                  <a:rPr kumimoji="0" lang="zh-CN" altLang="en-US" sz="2000" b="0" dirty="0">
                    <a:latin typeface="隶书" panose="02010509060101010101" pitchFamily="49" charset="-122"/>
                    <a:ea typeface="隶书" panose="02010509060101010101" pitchFamily="49" charset="-122"/>
                  </a:rPr>
                  <a:t>其中，</a:t>
                </a:r>
                <a14:m>
                  <m:oMath xmlns:m="http://schemas.openxmlformats.org/officeDocument/2006/math">
                    <m:sSubSup>
                      <m:sSubSupPr>
                        <m:ctrlPr>
                          <a:rPr kumimoji="0" lang="en-US" altLang="zh-CN" sz="2000" b="0" i="1">
                            <a:latin typeface="Cambria Math" panose="02040503050406030204" pitchFamily="18" charset="0"/>
                            <a:ea typeface="宋体" pitchFamily="2" charset="-122"/>
                          </a:rPr>
                        </m:ctrlPr>
                      </m:sSubSupPr>
                      <m:e>
                        <m:r>
                          <a:rPr kumimoji="0" lang="en-US" altLang="zh-CN" sz="2000" b="0" i="1">
                            <a:latin typeface="Cambria Math"/>
                            <a:ea typeface="宋体" pitchFamily="2" charset="-122"/>
                          </a:rPr>
                          <m:t>𝑜</m:t>
                        </m:r>
                      </m:e>
                      <m:sub>
                        <m:r>
                          <a:rPr kumimoji="0" lang="en-US" altLang="zh-CN" sz="2000" b="0" i="1">
                            <a:latin typeface="Cambria Math"/>
                            <a:ea typeface="宋体" pitchFamily="2" charset="-122"/>
                          </a:rPr>
                          <m:t>𝑝𝑗</m:t>
                        </m:r>
                      </m:sub>
                      <m:sup>
                        <m:r>
                          <a:rPr kumimoji="0" lang="en-US" altLang="zh-CN" sz="2000" b="0" i="1">
                            <a:latin typeface="Cambria Math"/>
                            <a:ea typeface="宋体" pitchFamily="2" charset="-122"/>
                          </a:rPr>
                          <m:t>1</m:t>
                        </m:r>
                      </m:sup>
                    </m:sSubSup>
                  </m:oMath>
                </a14:m>
                <a:r>
                  <a:rPr kumimoji="0" lang="zh-CN" altLang="en-US" sz="2000" b="0" dirty="0">
                    <a:latin typeface="隶书" panose="02010509060101010101" pitchFamily="49" charset="-122"/>
                    <a:ea typeface="隶书" panose="02010509060101010101" pitchFamily="49" charset="-122"/>
                  </a:rPr>
                  <a:t>为第一个神经网络输出层的第</a:t>
                </a:r>
                <a14:m>
                  <m:oMath xmlns:m="http://schemas.openxmlformats.org/officeDocument/2006/math">
                    <m:r>
                      <a:rPr kumimoji="0" lang="en-US" altLang="zh-CN" sz="2000" b="0" i="1">
                        <a:latin typeface="Cambria Math"/>
                        <a:ea typeface="宋体" pitchFamily="2" charset="-122"/>
                      </a:rPr>
                      <m:t>𝑗</m:t>
                    </m:r>
                  </m:oMath>
                </a14:m>
                <a:r>
                  <a:rPr kumimoji="0" lang="zh-CN" altLang="en-US" sz="2000" b="0" dirty="0">
                    <a:latin typeface="隶书" panose="02010509060101010101" pitchFamily="49" charset="-122"/>
                    <a:ea typeface="隶书" panose="02010509060101010101" pitchFamily="49" charset="-122"/>
                  </a:rPr>
                  <a:t>个神经元，</a:t>
                </a:r>
                <a14:m>
                  <m:oMath xmlns:m="http://schemas.openxmlformats.org/officeDocument/2006/math">
                    <m:sSubSup>
                      <m:sSubSupPr>
                        <m:ctrlPr>
                          <a:rPr kumimoji="0" lang="en-US" altLang="zh-CN" sz="2000" b="0" i="1">
                            <a:latin typeface="Cambria Math" panose="02040503050406030204" pitchFamily="18" charset="0"/>
                            <a:ea typeface="宋体" pitchFamily="2" charset="-122"/>
                          </a:rPr>
                        </m:ctrlPr>
                      </m:sSubSupPr>
                      <m:e>
                        <m:r>
                          <a:rPr kumimoji="0" lang="en-US" altLang="zh-CN" sz="2000" b="0" i="1">
                            <a:latin typeface="Cambria Math"/>
                            <a:ea typeface="宋体" pitchFamily="2" charset="-122"/>
                          </a:rPr>
                          <m:t>𝑜</m:t>
                        </m:r>
                      </m:e>
                      <m:sub>
                        <m:r>
                          <a:rPr kumimoji="0" lang="en-US" altLang="zh-CN" sz="2000" b="0" i="1">
                            <a:latin typeface="Cambria Math"/>
                            <a:ea typeface="宋体" pitchFamily="2" charset="-122"/>
                          </a:rPr>
                          <m:t>𝑝𝑗</m:t>
                        </m:r>
                      </m:sub>
                      <m:sup>
                        <m:r>
                          <a:rPr kumimoji="0" lang="en-US" altLang="zh-CN" sz="2000" b="0" i="1">
                            <a:latin typeface="Cambria Math"/>
                            <a:ea typeface="宋体" pitchFamily="2" charset="-122"/>
                          </a:rPr>
                          <m:t>2</m:t>
                        </m:r>
                      </m:sup>
                    </m:sSubSup>
                  </m:oMath>
                </a14:m>
                <a:r>
                  <a:rPr kumimoji="0" lang="zh-CN" altLang="en-US" sz="2000" b="0" dirty="0">
                    <a:latin typeface="隶书" panose="02010509060101010101" pitchFamily="49" charset="-122"/>
                    <a:ea typeface="隶书" panose="02010509060101010101" pitchFamily="49" charset="-122"/>
                  </a:rPr>
                  <a:t>为第二个神经网络输出层的第</a:t>
                </a:r>
                <a14:m>
                  <m:oMath xmlns:m="http://schemas.openxmlformats.org/officeDocument/2006/math">
                    <m:r>
                      <a:rPr kumimoji="0" lang="en-US" altLang="zh-CN" sz="2000" b="0" i="1">
                        <a:latin typeface="Cambria Math"/>
                        <a:ea typeface="宋体" pitchFamily="2" charset="-122"/>
                      </a:rPr>
                      <m:t>𝑗</m:t>
                    </m:r>
                  </m:oMath>
                </a14:m>
                <a:r>
                  <a:rPr kumimoji="0" lang="zh-CN" altLang="en-US" sz="2000" b="0" dirty="0">
                    <a:latin typeface="隶书" panose="02010509060101010101" pitchFamily="49" charset="-122"/>
                    <a:ea typeface="隶书" panose="02010509060101010101" pitchFamily="49" charset="-122"/>
                  </a:rPr>
                  <a:t>个神经元；</a:t>
                </a:r>
                <a14:m>
                  <m:oMath xmlns:m="http://schemas.openxmlformats.org/officeDocument/2006/math">
                    <m:sSub>
                      <m:sSubPr>
                        <m:ctrlPr>
                          <a:rPr kumimoji="0" lang="en-US" altLang="zh-CN" sz="2000" b="0" i="1">
                            <a:latin typeface="Cambria Math" panose="02040503050406030204" pitchFamily="18" charset="0"/>
                            <a:ea typeface="宋体" pitchFamily="2" charset="-122"/>
                          </a:rPr>
                        </m:ctrlPr>
                      </m:sSubPr>
                      <m:e>
                        <m:r>
                          <a:rPr kumimoji="0" lang="en-US" altLang="zh-CN" sz="2000" b="0" i="1">
                            <a:latin typeface="Cambria Math"/>
                            <a:ea typeface="宋体" pitchFamily="2" charset="-122"/>
                          </a:rPr>
                          <m:t>𝑛</m:t>
                        </m:r>
                      </m:e>
                      <m:sub>
                        <m:r>
                          <m:rPr>
                            <m:sty m:val="p"/>
                          </m:rPr>
                          <a:rPr kumimoji="0" lang="en-US" altLang="zh-CN" sz="2000" b="0">
                            <a:latin typeface="Cambria Math"/>
                            <a:ea typeface="宋体" pitchFamily="2" charset="-122"/>
                          </a:rPr>
                          <m:t>o</m:t>
                        </m:r>
                      </m:sub>
                    </m:sSub>
                  </m:oMath>
                </a14:m>
                <a:r>
                  <a:rPr kumimoji="0" lang="zh-CN" altLang="en-US" sz="2000" b="0" dirty="0">
                    <a:latin typeface="隶书" panose="02010509060101010101" pitchFamily="49" charset="-122"/>
                    <a:ea typeface="隶书" panose="02010509060101010101" pitchFamily="49" charset="-122"/>
                  </a:rPr>
                  <a:t>为两个网络输出层的神经元个数，也即系统输出矢量</a:t>
                </a:r>
                <a14:m>
                  <m:oMath xmlns:m="http://schemas.openxmlformats.org/officeDocument/2006/math">
                    <m:r>
                      <a:rPr kumimoji="0" lang="en-US" altLang="zh-CN" sz="2000" b="0" i="1">
                        <a:latin typeface="Cambria Math"/>
                        <a:ea typeface="宋体" pitchFamily="2" charset="-122"/>
                      </a:rPr>
                      <m:t>𝑦</m:t>
                    </m:r>
                  </m:oMath>
                </a14:m>
                <a:r>
                  <a:rPr kumimoji="0" lang="zh-CN" altLang="en-US" sz="2000" b="0" dirty="0">
                    <a:latin typeface="隶书" panose="02010509060101010101" pitchFamily="49" charset="-122"/>
                    <a:ea typeface="隶书" panose="02010509060101010101" pitchFamily="49" charset="-122"/>
                  </a:rPr>
                  <a:t>的维数。</a:t>
                </a:r>
                <a:endParaRPr kumimoji="0" lang="en-US" altLang="zh-CN" sz="2000" b="0" dirty="0">
                  <a:latin typeface="隶书" panose="02010509060101010101" pitchFamily="49" charset="-122"/>
                  <a:ea typeface="隶书" panose="02010509060101010101" pitchFamily="49" charset="-122"/>
                </a:endParaRPr>
              </a:p>
              <a:p>
                <a:pPr marL="82296" indent="0" algn="just">
                  <a:spcBef>
                    <a:spcPts val="1800"/>
                  </a:spcBef>
                  <a:buFont typeface="Arial" panose="020B0604020202020204" pitchFamily="34" charset="0"/>
                  <a:buNone/>
                </a:pPr>
                <a:r>
                  <a:rPr kumimoji="0" lang="zh-CN" altLang="en-US" sz="2200" b="0" dirty="0">
                    <a:latin typeface="隶书" panose="02010509060101010101" pitchFamily="49" charset="-122"/>
                    <a:ea typeface="隶书" panose="02010509060101010101" pitchFamily="49" charset="-122"/>
                  </a:rPr>
                  <a:t>基于梯度下降法，并考虑误差反向传播算法，可以同时得到两个网络的权值修正公式：</a:t>
                </a:r>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endParaRPr kumimoji="0" lang="zh-CN" altLang="en-US" sz="2200" b="0" dirty="0">
                  <a:latin typeface="宋体" pitchFamily="2" charset="-122"/>
                  <a:ea typeface="宋体" pitchFamily="2"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72601" y="1340768"/>
                <a:ext cx="8614199" cy="4853393"/>
              </a:xfrm>
              <a:prstGeom prst="rect">
                <a:avLst/>
              </a:prstGeom>
              <a:blipFill rotWithShape="0">
                <a:blip r:embed="rId2"/>
                <a:stretch>
                  <a:fillRect l="-142" t="-2010" r="-9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7974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神经网络辨识</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68</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6" y="1124744"/>
                <a:ext cx="7560840" cy="4978671"/>
              </a:xfrm>
              <a:prstGeom prst="rect">
                <a:avLst/>
              </a:prstGeom>
            </p:spPr>
            <p:txBody>
              <a:bodyPr>
                <a:normAutofit fontScale="775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buFont typeface="Arial" panose="020B0604020202020204" pitchFamily="34" charset="0"/>
                  <a:buNone/>
                </a:pPr>
                <a:r>
                  <a:rPr kumimoji="0" lang="zh-CN" altLang="en-US" sz="2200" b="0" dirty="0">
                    <a:latin typeface="隶书" panose="02010509060101010101" pitchFamily="49" charset="-122"/>
                    <a:ea typeface="隶书" panose="02010509060101010101" pitchFamily="49" charset="-122"/>
                  </a:rPr>
                  <a:t>对输出层：</a:t>
                </a:r>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𝛿</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1</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𝐿</m:t>
                              </m:r>
                            </m:e>
                          </m:d>
                        </m:sup>
                      </m:sSubSup>
                      <m:r>
                        <a:rPr kumimoji="0" lang="en-US" altLang="zh-CN" sz="2200" b="0" i="1">
                          <a:latin typeface="Cambria Math"/>
                          <a:ea typeface="宋体" pitchFamily="2" charset="-122"/>
                        </a:rPr>
                        <m:t>=</m:t>
                      </m:r>
                      <m:d>
                        <m:dPr>
                          <m:ctrlPr>
                            <a:rPr kumimoji="0" lang="en-US" altLang="zh-CN" sz="2200" b="0" i="1">
                              <a:latin typeface="Cambria Math" panose="02040503050406030204" pitchFamily="18" charset="0"/>
                              <a:ea typeface="宋体" pitchFamily="2" charset="-122"/>
                            </a:rPr>
                          </m:ctrlPr>
                        </m:dPr>
                        <m:e>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𝑡</m:t>
                              </m:r>
                            </m:e>
                            <m:sub>
                              <m:r>
                                <a:rPr kumimoji="0" lang="en-US" altLang="zh-CN" sz="2200" b="0" i="1">
                                  <a:latin typeface="Cambria Math"/>
                                  <a:ea typeface="宋体" pitchFamily="2" charset="-122"/>
                                </a:rPr>
                                <m:t>𝑝𝑗</m:t>
                              </m:r>
                            </m:sub>
                          </m:sSub>
                          <m:r>
                            <a:rPr kumimoji="0" lang="en-US" altLang="zh-CN" sz="2200" b="0" i="1">
                              <a:latin typeface="Cambria Math"/>
                              <a:ea typeface="宋体" pitchFamily="2" charset="-122"/>
                            </a:rPr>
                            <m:t>−</m:t>
                          </m:r>
                          <m:d>
                            <m:dPr>
                              <m:ctrlPr>
                                <a:rPr kumimoji="0" lang="en-US" altLang="zh-CN" sz="2200" b="0" i="1">
                                  <a:latin typeface="Cambria Math" panose="02040503050406030204" pitchFamily="18" charset="0"/>
                                  <a:ea typeface="宋体" pitchFamily="2" charset="-122"/>
                                </a:rPr>
                              </m:ctrlPr>
                            </m:dPr>
                            <m:e>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𝑜</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1</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𝐿</m:t>
                                      </m:r>
                                    </m:e>
                                  </m:d>
                                </m:sup>
                              </m:sSubSup>
                              <m:r>
                                <a:rPr kumimoji="0" lang="en-US" altLang="zh-CN" sz="2200" b="0" i="1">
                                  <a:latin typeface="Cambria Math"/>
                                  <a:ea typeface="宋体" pitchFamily="2" charset="-122"/>
                                </a:rPr>
                                <m:t>+</m:t>
                              </m:r>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𝑜</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2</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𝐿</m:t>
                                      </m:r>
                                    </m:e>
                                  </m:d>
                                </m:sup>
                              </m:sSubSup>
                            </m:e>
                          </m:d>
                        </m:e>
                      </m:d>
                      <m:sSubSup>
                        <m:sSubSupPr>
                          <m:ctrlPr>
                            <a:rPr kumimoji="0" lang="en-US" altLang="zh-CN" sz="2200" b="0" i="1">
                              <a:latin typeface="Cambria Math" panose="02040503050406030204" pitchFamily="18" charset="0"/>
                              <a:ea typeface="宋体" pitchFamily="2" charset="-122"/>
                            </a:rPr>
                          </m:ctrlPr>
                        </m:sSubSupPr>
                        <m:e>
                          <m:sSup>
                            <m:sSupPr>
                              <m:ctrlPr>
                                <a:rPr kumimoji="0" lang="en-US" altLang="zh-CN" sz="2200" b="0" i="1">
                                  <a:latin typeface="Cambria Math" panose="02040503050406030204" pitchFamily="18" charset="0"/>
                                  <a:ea typeface="宋体" pitchFamily="2" charset="-122"/>
                                </a:rPr>
                              </m:ctrlPr>
                            </m:sSupPr>
                            <m:e>
                              <m:r>
                                <a:rPr kumimoji="0" lang="en-US" altLang="zh-CN" sz="2200" b="0" i="1">
                                  <a:latin typeface="Cambria Math"/>
                                  <a:ea typeface="宋体" pitchFamily="2" charset="-122"/>
                                </a:rPr>
                                <m:t>𝑓</m:t>
                              </m:r>
                            </m:e>
                            <m:sup>
                              <m:r>
                                <a:rPr kumimoji="0" lang="en-US" altLang="zh-CN" sz="2200" b="0" i="1">
                                  <a:latin typeface="Cambria Math"/>
                                  <a:ea typeface="宋体" pitchFamily="2" charset="-122"/>
                                </a:rPr>
                                <m:t>1</m:t>
                              </m:r>
                            </m:sup>
                          </m:sSup>
                        </m:e>
                        <m:sub>
                          <m:r>
                            <a:rPr kumimoji="0" lang="en-US" altLang="zh-CN" sz="2200" b="0" i="1">
                              <a:latin typeface="Cambria Math"/>
                              <a:ea typeface="宋体" pitchFamily="2" charset="-122"/>
                            </a:rPr>
                            <m:t>𝑁𝑒</m:t>
                          </m:r>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𝑡</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1</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𝐿</m:t>
                                  </m:r>
                                </m:e>
                              </m:d>
                            </m:sup>
                          </m:sSubSup>
                        </m:sub>
                        <m:sup>
                          <m:r>
                            <a:rPr kumimoji="0" lang="en-US" altLang="zh-CN" sz="2200" b="0" i="1">
                              <a:latin typeface="Cambria Math"/>
                              <a:ea typeface="宋体" pitchFamily="2" charset="-122"/>
                            </a:rPr>
                            <m:t>′</m:t>
                          </m:r>
                        </m:sup>
                      </m:sSubSup>
                    </m:oMath>
                  </m:oMathPara>
                </a14:m>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𝛿</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2</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𝐿</m:t>
                              </m:r>
                            </m:e>
                          </m:d>
                        </m:sup>
                      </m:sSubSup>
                      <m:r>
                        <a:rPr kumimoji="0" lang="en-US" altLang="zh-CN" sz="2200" b="0" i="1">
                          <a:latin typeface="Cambria Math"/>
                          <a:ea typeface="宋体" pitchFamily="2" charset="-122"/>
                        </a:rPr>
                        <m:t>=</m:t>
                      </m:r>
                      <m:d>
                        <m:dPr>
                          <m:ctrlPr>
                            <a:rPr kumimoji="0" lang="en-US" altLang="zh-CN" sz="2200" b="0" i="1">
                              <a:latin typeface="Cambria Math" panose="02040503050406030204" pitchFamily="18" charset="0"/>
                              <a:ea typeface="宋体" pitchFamily="2" charset="-122"/>
                            </a:rPr>
                          </m:ctrlPr>
                        </m:dPr>
                        <m:e>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𝑡</m:t>
                              </m:r>
                            </m:e>
                            <m:sub>
                              <m:r>
                                <a:rPr kumimoji="0" lang="en-US" altLang="zh-CN" sz="2200" b="0" i="1">
                                  <a:latin typeface="Cambria Math"/>
                                  <a:ea typeface="宋体" pitchFamily="2" charset="-122"/>
                                </a:rPr>
                                <m:t>𝑝𝑗</m:t>
                              </m:r>
                            </m:sub>
                          </m:sSub>
                          <m:r>
                            <a:rPr kumimoji="0" lang="en-US" altLang="zh-CN" sz="2200" b="0" i="1">
                              <a:latin typeface="Cambria Math"/>
                              <a:ea typeface="宋体" pitchFamily="2" charset="-122"/>
                            </a:rPr>
                            <m:t>−</m:t>
                          </m:r>
                          <m:d>
                            <m:dPr>
                              <m:ctrlPr>
                                <a:rPr kumimoji="0" lang="en-US" altLang="zh-CN" sz="2200" b="0" i="1">
                                  <a:latin typeface="Cambria Math" panose="02040503050406030204" pitchFamily="18" charset="0"/>
                                  <a:ea typeface="宋体" pitchFamily="2" charset="-122"/>
                                </a:rPr>
                              </m:ctrlPr>
                            </m:dPr>
                            <m:e>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𝑜</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1</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𝐿</m:t>
                                      </m:r>
                                    </m:e>
                                  </m:d>
                                </m:sup>
                              </m:sSubSup>
                              <m:r>
                                <a:rPr kumimoji="0" lang="en-US" altLang="zh-CN" sz="2200" b="0" i="1">
                                  <a:latin typeface="Cambria Math"/>
                                  <a:ea typeface="宋体" pitchFamily="2" charset="-122"/>
                                </a:rPr>
                                <m:t>+</m:t>
                              </m:r>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𝑜</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2</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𝐿</m:t>
                                      </m:r>
                                    </m:e>
                                  </m:d>
                                </m:sup>
                              </m:sSubSup>
                            </m:e>
                          </m:d>
                        </m:e>
                      </m:d>
                      <m:sSubSup>
                        <m:sSubSupPr>
                          <m:ctrlPr>
                            <a:rPr kumimoji="0" lang="en-US" altLang="zh-CN" sz="2200" b="0" i="1">
                              <a:latin typeface="Cambria Math" panose="02040503050406030204" pitchFamily="18" charset="0"/>
                              <a:ea typeface="宋体" pitchFamily="2" charset="-122"/>
                            </a:rPr>
                          </m:ctrlPr>
                        </m:sSubSupPr>
                        <m:e>
                          <m:sSup>
                            <m:sSupPr>
                              <m:ctrlPr>
                                <a:rPr kumimoji="0" lang="en-US" altLang="zh-CN" sz="2200" b="0" i="1">
                                  <a:latin typeface="Cambria Math" panose="02040503050406030204" pitchFamily="18" charset="0"/>
                                  <a:ea typeface="宋体" pitchFamily="2" charset="-122"/>
                                </a:rPr>
                              </m:ctrlPr>
                            </m:sSupPr>
                            <m:e>
                              <m:r>
                                <a:rPr kumimoji="0" lang="en-US" altLang="zh-CN" sz="2200" b="0" i="1">
                                  <a:latin typeface="Cambria Math"/>
                                  <a:ea typeface="宋体" pitchFamily="2" charset="-122"/>
                                </a:rPr>
                                <m:t>𝑓</m:t>
                              </m:r>
                            </m:e>
                            <m:sup>
                              <m:r>
                                <a:rPr kumimoji="0" lang="en-US" altLang="zh-CN" sz="2200" b="0" i="1">
                                  <a:latin typeface="Cambria Math"/>
                                  <a:ea typeface="宋体" pitchFamily="2" charset="-122"/>
                                </a:rPr>
                                <m:t>2</m:t>
                              </m:r>
                            </m:sup>
                          </m:sSup>
                        </m:e>
                        <m:sub>
                          <m:r>
                            <a:rPr kumimoji="0" lang="en-US" altLang="zh-CN" sz="2200" b="0" i="1">
                              <a:latin typeface="Cambria Math"/>
                              <a:ea typeface="宋体" pitchFamily="2" charset="-122"/>
                            </a:rPr>
                            <m:t>𝑁𝑒</m:t>
                          </m:r>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𝑡</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2</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𝐿</m:t>
                                  </m:r>
                                </m:e>
                              </m:d>
                            </m:sup>
                          </m:sSubSup>
                        </m:sub>
                        <m:sup>
                          <m:r>
                            <a:rPr kumimoji="0" lang="en-US" altLang="zh-CN" sz="2200" b="0" i="1">
                              <a:latin typeface="Cambria Math"/>
                              <a:ea typeface="宋体" pitchFamily="2" charset="-122"/>
                            </a:rPr>
                            <m:t>′</m:t>
                          </m:r>
                        </m:sup>
                      </m:sSubSup>
                    </m:oMath>
                  </m:oMathPara>
                </a14:m>
                <a:endParaRPr kumimoji="0" lang="en-US" altLang="zh-CN" sz="2200" b="0" dirty="0">
                  <a:latin typeface="隶书" panose="02010509060101010101" pitchFamily="49" charset="-122"/>
                  <a:ea typeface="隶书" panose="02010509060101010101" pitchFamily="49" charset="-122"/>
                </a:endParaRPr>
              </a:p>
              <a:p>
                <a:pPr marL="82296" indent="0">
                  <a:spcBef>
                    <a:spcPts val="1800"/>
                  </a:spcBef>
                  <a:buFont typeface="Arial" panose="020B0604020202020204" pitchFamily="34" charset="0"/>
                  <a:buNone/>
                </a:pPr>
                <a:r>
                  <a:rPr kumimoji="0" lang="zh-CN" altLang="en-US" sz="2200" b="0" dirty="0">
                    <a:latin typeface="隶书" panose="02010509060101010101" pitchFamily="49" charset="-122"/>
                    <a:ea typeface="隶书" panose="02010509060101010101" pitchFamily="49" charset="-122"/>
                  </a:rPr>
                  <a:t>对于第</a:t>
                </a:r>
                <a14:m>
                  <m:oMath xmlns:m="http://schemas.openxmlformats.org/officeDocument/2006/math">
                    <m:r>
                      <a:rPr kumimoji="0" lang="en-US" altLang="zh-CN" sz="2200" b="0" i="1">
                        <a:latin typeface="Cambria Math"/>
                        <a:ea typeface="宋体" pitchFamily="2" charset="-122"/>
                      </a:rPr>
                      <m:t>𝑟</m:t>
                    </m:r>
                  </m:oMath>
                </a14:m>
                <a:r>
                  <a:rPr kumimoji="0" lang="zh-CN" altLang="en-US" sz="2200" b="0" dirty="0">
                    <a:latin typeface="隶书" panose="02010509060101010101" pitchFamily="49" charset="-122"/>
                    <a:ea typeface="隶书" panose="02010509060101010101" pitchFamily="49" charset="-122"/>
                  </a:rPr>
                  <a:t>个隐含层：</a:t>
                </a:r>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𝛿</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1</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e>
                          </m:d>
                        </m:sup>
                      </m:sSubSup>
                      <m:r>
                        <a:rPr kumimoji="0" lang="en-US" altLang="zh-CN" sz="2200" b="0" i="1">
                          <a:latin typeface="Cambria Math"/>
                          <a:ea typeface="宋体" pitchFamily="2" charset="-122"/>
                        </a:rPr>
                        <m:t>=</m:t>
                      </m:r>
                      <m:sSubSup>
                        <m:sSubSupPr>
                          <m:ctrlPr>
                            <a:rPr kumimoji="0" lang="en-US" altLang="zh-CN" sz="2200" b="0" i="1">
                              <a:latin typeface="Cambria Math" panose="02040503050406030204" pitchFamily="18" charset="0"/>
                              <a:ea typeface="宋体" pitchFamily="2" charset="-122"/>
                            </a:rPr>
                          </m:ctrlPr>
                        </m:sSubSupPr>
                        <m:e>
                          <m:sSup>
                            <m:sSupPr>
                              <m:ctrlPr>
                                <a:rPr kumimoji="0" lang="en-US" altLang="zh-CN" sz="2200" b="0" i="1">
                                  <a:latin typeface="Cambria Math" panose="02040503050406030204" pitchFamily="18" charset="0"/>
                                  <a:ea typeface="宋体" pitchFamily="2" charset="-122"/>
                                </a:rPr>
                              </m:ctrlPr>
                            </m:sSupPr>
                            <m:e>
                              <m:r>
                                <a:rPr kumimoji="0" lang="en-US" altLang="zh-CN" sz="2200" b="0" i="1">
                                  <a:latin typeface="Cambria Math"/>
                                  <a:ea typeface="宋体" pitchFamily="2" charset="-122"/>
                                </a:rPr>
                                <m:t>𝑓</m:t>
                              </m:r>
                            </m:e>
                            <m:sup>
                              <m:r>
                                <a:rPr kumimoji="0" lang="en-US" altLang="zh-CN" sz="2200" b="0" i="1">
                                  <a:latin typeface="Cambria Math"/>
                                  <a:ea typeface="宋体" pitchFamily="2" charset="-122"/>
                                </a:rPr>
                                <m:t>1</m:t>
                              </m:r>
                            </m:sup>
                          </m:sSup>
                        </m:e>
                        <m:sub>
                          <m:r>
                            <a:rPr kumimoji="0" lang="en-US" altLang="zh-CN" sz="2200" b="0" i="1">
                              <a:latin typeface="Cambria Math"/>
                              <a:ea typeface="宋体" pitchFamily="2" charset="-122"/>
                            </a:rPr>
                            <m:t>𝑁𝑒</m:t>
                          </m:r>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𝑡</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1</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e>
                              </m:d>
                            </m:sup>
                          </m:sSubSup>
                        </m:sub>
                        <m:sup>
                          <m:r>
                            <a:rPr kumimoji="0" lang="en-US" altLang="zh-CN" sz="2200" b="0" i="1">
                              <a:latin typeface="Cambria Math"/>
                              <a:ea typeface="宋体" pitchFamily="2" charset="-122"/>
                            </a:rPr>
                            <m:t>′</m:t>
                          </m:r>
                        </m:sup>
                      </m:sSubSup>
                      <m:nary>
                        <m:naryPr>
                          <m:chr m:val="∑"/>
                          <m:supHide m:val="on"/>
                          <m:ctrlPr>
                            <a:rPr kumimoji="0" lang="en-US" altLang="zh-CN" sz="2200" b="0" i="1">
                              <a:latin typeface="Cambria Math" panose="02040503050406030204" pitchFamily="18" charset="0"/>
                              <a:ea typeface="宋体" pitchFamily="2" charset="-122"/>
                            </a:rPr>
                          </m:ctrlPr>
                        </m:naryPr>
                        <m:sub>
                          <m:r>
                            <m:rPr>
                              <m:brk m:alnAt="7"/>
                            </m:rPr>
                            <a:rPr kumimoji="0" lang="en-US" altLang="zh-CN" sz="2200" b="0" i="1">
                              <a:latin typeface="Cambria Math"/>
                              <a:ea typeface="宋体" pitchFamily="2" charset="-122"/>
                            </a:rPr>
                            <m:t>𝑙</m:t>
                          </m:r>
                        </m:sub>
                        <m:sup/>
                        <m:e>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𝛿</m:t>
                              </m:r>
                            </m:e>
                            <m:sub>
                              <m:r>
                                <a:rPr kumimoji="0" lang="en-US" altLang="zh-CN" sz="2200" b="0" i="1">
                                  <a:latin typeface="Cambria Math"/>
                                  <a:ea typeface="宋体" pitchFamily="2" charset="-122"/>
                                </a:rPr>
                                <m:t>𝑝𝑙</m:t>
                              </m:r>
                            </m:sub>
                            <m:sup>
                              <m:r>
                                <a:rPr kumimoji="0" lang="en-US" altLang="zh-CN" sz="2200" b="0" i="1">
                                  <a:latin typeface="Cambria Math"/>
                                  <a:ea typeface="宋体" pitchFamily="2" charset="-122"/>
                                </a:rPr>
                                <m:t>1</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r>
                                    <a:rPr kumimoji="0" lang="en-US" altLang="zh-CN" sz="2200" b="0" i="1">
                                      <a:latin typeface="Cambria Math"/>
                                      <a:ea typeface="宋体" pitchFamily="2" charset="-122"/>
                                    </a:rPr>
                                    <m:t>+1</m:t>
                                  </m:r>
                                </m:e>
                              </m:d>
                            </m:sup>
                          </m:sSubSup>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𝑤</m:t>
                              </m:r>
                            </m:e>
                            <m:sub>
                              <m:r>
                                <a:rPr kumimoji="0" lang="en-US" altLang="zh-CN" sz="2200" b="0" i="1">
                                  <a:latin typeface="Cambria Math"/>
                                  <a:ea typeface="宋体" pitchFamily="2" charset="-122"/>
                                </a:rPr>
                                <m:t>𝑙𝑗</m:t>
                              </m:r>
                            </m:sub>
                            <m:sup>
                              <m:r>
                                <a:rPr kumimoji="0" lang="en-US" altLang="zh-CN" sz="2200" b="0" i="1">
                                  <a:latin typeface="Cambria Math"/>
                                  <a:ea typeface="宋体" pitchFamily="2" charset="-122"/>
                                </a:rPr>
                                <m:t>1</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r>
                                    <a:rPr kumimoji="0" lang="en-US" altLang="zh-CN" sz="2200" b="0" i="1">
                                      <a:latin typeface="Cambria Math"/>
                                      <a:ea typeface="宋体" pitchFamily="2" charset="-122"/>
                                    </a:rPr>
                                    <m:t>+1</m:t>
                                  </m:r>
                                </m:e>
                              </m:d>
                            </m:sup>
                          </m:sSubSup>
                        </m:e>
                      </m:nary>
                    </m:oMath>
                  </m:oMathPara>
                </a14:m>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𝛿</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2</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e>
                          </m:d>
                        </m:sup>
                      </m:sSubSup>
                      <m:r>
                        <a:rPr kumimoji="0" lang="en-US" altLang="zh-CN" sz="2200" b="0" i="1">
                          <a:latin typeface="Cambria Math"/>
                          <a:ea typeface="宋体" pitchFamily="2" charset="-122"/>
                        </a:rPr>
                        <m:t>=</m:t>
                      </m:r>
                      <m:sSubSup>
                        <m:sSubSupPr>
                          <m:ctrlPr>
                            <a:rPr kumimoji="0" lang="en-US" altLang="zh-CN" sz="2200" b="0" i="1">
                              <a:latin typeface="Cambria Math" panose="02040503050406030204" pitchFamily="18" charset="0"/>
                              <a:ea typeface="宋体" pitchFamily="2" charset="-122"/>
                            </a:rPr>
                          </m:ctrlPr>
                        </m:sSubSupPr>
                        <m:e>
                          <m:sSup>
                            <m:sSupPr>
                              <m:ctrlPr>
                                <a:rPr kumimoji="0" lang="en-US" altLang="zh-CN" sz="2200" b="0" i="1">
                                  <a:latin typeface="Cambria Math" panose="02040503050406030204" pitchFamily="18" charset="0"/>
                                  <a:ea typeface="宋体" pitchFamily="2" charset="-122"/>
                                </a:rPr>
                              </m:ctrlPr>
                            </m:sSupPr>
                            <m:e>
                              <m:r>
                                <a:rPr kumimoji="0" lang="en-US" altLang="zh-CN" sz="2200" b="0" i="1">
                                  <a:latin typeface="Cambria Math"/>
                                  <a:ea typeface="宋体" pitchFamily="2" charset="-122"/>
                                </a:rPr>
                                <m:t>𝑓</m:t>
                              </m:r>
                            </m:e>
                            <m:sup>
                              <m:r>
                                <a:rPr kumimoji="0" lang="en-US" altLang="zh-CN" sz="2200" b="0" i="1">
                                  <a:latin typeface="Cambria Math"/>
                                  <a:ea typeface="宋体" pitchFamily="2" charset="-122"/>
                                </a:rPr>
                                <m:t>2</m:t>
                              </m:r>
                            </m:sup>
                          </m:sSup>
                        </m:e>
                        <m:sub>
                          <m:r>
                            <a:rPr kumimoji="0" lang="en-US" altLang="zh-CN" sz="2200" b="0" i="1">
                              <a:latin typeface="Cambria Math"/>
                              <a:ea typeface="宋体" pitchFamily="2" charset="-122"/>
                            </a:rPr>
                            <m:t>𝑁𝑒</m:t>
                          </m:r>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𝑡</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2</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e>
                              </m:d>
                            </m:sup>
                          </m:sSubSup>
                        </m:sub>
                        <m:sup>
                          <m:r>
                            <a:rPr kumimoji="0" lang="en-US" altLang="zh-CN" sz="2200" b="0" i="1">
                              <a:latin typeface="Cambria Math"/>
                              <a:ea typeface="宋体" pitchFamily="2" charset="-122"/>
                            </a:rPr>
                            <m:t>′</m:t>
                          </m:r>
                        </m:sup>
                      </m:sSubSup>
                      <m:nary>
                        <m:naryPr>
                          <m:chr m:val="∑"/>
                          <m:supHide m:val="on"/>
                          <m:ctrlPr>
                            <a:rPr kumimoji="0" lang="en-US" altLang="zh-CN" sz="2200" b="0" i="1">
                              <a:latin typeface="Cambria Math" panose="02040503050406030204" pitchFamily="18" charset="0"/>
                              <a:ea typeface="宋体" pitchFamily="2" charset="-122"/>
                            </a:rPr>
                          </m:ctrlPr>
                        </m:naryPr>
                        <m:sub>
                          <m:r>
                            <m:rPr>
                              <m:brk m:alnAt="7"/>
                            </m:rPr>
                            <a:rPr kumimoji="0" lang="en-US" altLang="zh-CN" sz="2200" b="0" i="1">
                              <a:latin typeface="Cambria Math"/>
                              <a:ea typeface="宋体" pitchFamily="2" charset="-122"/>
                            </a:rPr>
                            <m:t>𝑙</m:t>
                          </m:r>
                        </m:sub>
                        <m:sup/>
                        <m:e>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𝛿</m:t>
                              </m:r>
                            </m:e>
                            <m:sub>
                              <m:r>
                                <a:rPr kumimoji="0" lang="en-US" altLang="zh-CN" sz="2200" b="0" i="1">
                                  <a:latin typeface="Cambria Math"/>
                                  <a:ea typeface="宋体" pitchFamily="2" charset="-122"/>
                                </a:rPr>
                                <m:t>𝑝𝑙</m:t>
                              </m:r>
                            </m:sub>
                            <m:sup>
                              <m:r>
                                <a:rPr kumimoji="0" lang="en-US" altLang="zh-CN" sz="2200" b="0" i="1">
                                  <a:latin typeface="Cambria Math"/>
                                  <a:ea typeface="宋体" pitchFamily="2" charset="-122"/>
                                </a:rPr>
                                <m:t>2</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r>
                                    <a:rPr kumimoji="0" lang="en-US" altLang="zh-CN" sz="2200" b="0" i="1">
                                      <a:latin typeface="Cambria Math"/>
                                      <a:ea typeface="宋体" pitchFamily="2" charset="-122"/>
                                    </a:rPr>
                                    <m:t>+1</m:t>
                                  </m:r>
                                </m:e>
                              </m:d>
                            </m:sup>
                          </m:sSubSup>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𝑤</m:t>
                              </m:r>
                            </m:e>
                            <m:sub>
                              <m:r>
                                <a:rPr kumimoji="0" lang="en-US" altLang="zh-CN" sz="2200" b="0" i="1">
                                  <a:latin typeface="Cambria Math"/>
                                  <a:ea typeface="宋体" pitchFamily="2" charset="-122"/>
                                </a:rPr>
                                <m:t>𝑙𝑗</m:t>
                              </m:r>
                            </m:sub>
                            <m:sup>
                              <m:r>
                                <a:rPr kumimoji="0" lang="en-US" altLang="zh-CN" sz="2200" b="0" i="1">
                                  <a:latin typeface="Cambria Math"/>
                                  <a:ea typeface="宋体" pitchFamily="2" charset="-122"/>
                                </a:rPr>
                                <m:t>2</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r>
                                    <a:rPr kumimoji="0" lang="en-US" altLang="zh-CN" sz="2200" b="0" i="1">
                                      <a:latin typeface="Cambria Math"/>
                                      <a:ea typeface="宋体" pitchFamily="2" charset="-122"/>
                                    </a:rPr>
                                    <m:t>+1</m:t>
                                  </m:r>
                                </m:e>
                              </m:d>
                            </m:sup>
                          </m:sSubSup>
                        </m:e>
                      </m:nary>
                    </m:oMath>
                  </m:oMathPara>
                </a14:m>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r>
                  <a:rPr kumimoji="0" lang="zh-CN" altLang="en-US" sz="2000" b="0" dirty="0">
                    <a:latin typeface="隶书" panose="02010509060101010101" pitchFamily="49" charset="-122"/>
                    <a:ea typeface="隶书" panose="02010509060101010101" pitchFamily="49" charset="-122"/>
                  </a:rPr>
                  <a:t>其中，</a:t>
                </a:r>
                <a14:m>
                  <m:oMath xmlns:m="http://schemas.openxmlformats.org/officeDocument/2006/math">
                    <m:r>
                      <a:rPr kumimoji="0" lang="en-US" altLang="zh-CN" sz="2000" b="0" i="1">
                        <a:latin typeface="Cambria Math"/>
                        <a:ea typeface="宋体" pitchFamily="2" charset="-122"/>
                      </a:rPr>
                      <m:t>𝑙</m:t>
                    </m:r>
                  </m:oMath>
                </a14:m>
                <a:r>
                  <a:rPr kumimoji="0" lang="zh-CN" altLang="en-US" sz="2000" b="0" dirty="0">
                    <a:latin typeface="隶书" panose="02010509060101010101" pitchFamily="49" charset="-122"/>
                    <a:ea typeface="隶书" panose="02010509060101010101" pitchFamily="49" charset="-122"/>
                  </a:rPr>
                  <a:t>对各网络第</a:t>
                </a:r>
                <a14:m>
                  <m:oMath xmlns:m="http://schemas.openxmlformats.org/officeDocument/2006/math">
                    <m:r>
                      <a:rPr kumimoji="0" lang="en-US" altLang="zh-CN" sz="2000" b="0" i="1">
                        <a:latin typeface="Cambria Math"/>
                        <a:ea typeface="宋体" pitchFamily="2" charset="-122"/>
                      </a:rPr>
                      <m:t>𝑟</m:t>
                    </m:r>
                    <m:r>
                      <a:rPr kumimoji="0" lang="en-US" altLang="zh-CN" sz="2000" b="0" i="1">
                        <a:latin typeface="Cambria Math"/>
                        <a:ea typeface="宋体" pitchFamily="2" charset="-122"/>
                      </a:rPr>
                      <m:t>+1</m:t>
                    </m:r>
                  </m:oMath>
                </a14:m>
                <a:r>
                  <a:rPr kumimoji="0" lang="zh-CN" altLang="en-US" sz="2000" b="0" dirty="0">
                    <a:latin typeface="隶书" panose="02010509060101010101" pitchFamily="49" charset="-122"/>
                    <a:ea typeface="隶书" panose="02010509060101010101" pitchFamily="49" charset="-122"/>
                  </a:rPr>
                  <a:t>层的所有神经元求和。</a:t>
                </a:r>
              </a:p>
              <a:p>
                <a:pPr marL="82296" indent="0">
                  <a:spcBef>
                    <a:spcPts val="1800"/>
                  </a:spcBef>
                  <a:buFont typeface="Arial" panose="020B0604020202020204" pitchFamily="34" charset="0"/>
                  <a:buNone/>
                </a:pPr>
                <a:r>
                  <a:rPr kumimoji="0" lang="zh-CN" altLang="en-US" sz="2200" b="0" dirty="0">
                    <a:latin typeface="隶书" panose="02010509060101010101" pitchFamily="49" charset="-122"/>
                    <a:ea typeface="隶书" panose="02010509060101010101" pitchFamily="49" charset="-122"/>
                  </a:rPr>
                  <a:t>权值修正公式：</a:t>
                </a:r>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200" b="0" i="1">
                              <a:latin typeface="Cambria Math" panose="02040503050406030204" pitchFamily="18" charset="0"/>
                              <a:ea typeface="宋体" pitchFamily="2" charset="-122"/>
                            </a:rPr>
                          </m:ctrlPr>
                        </m:sSubPr>
                        <m:e>
                          <m:r>
                            <m:rPr>
                              <m:sty m:val="p"/>
                            </m:rPr>
                            <a:rPr kumimoji="0" lang="en-US" altLang="zh-CN" sz="2200" b="0">
                              <a:latin typeface="Cambria Math"/>
                              <a:ea typeface="宋体" pitchFamily="2" charset="-122"/>
                            </a:rPr>
                            <m:t>Δ</m:t>
                          </m:r>
                        </m:e>
                        <m:sub>
                          <m:r>
                            <a:rPr kumimoji="0" lang="en-US" altLang="zh-CN" sz="2200" b="0" i="1">
                              <a:latin typeface="Cambria Math"/>
                              <a:ea typeface="宋体" pitchFamily="2" charset="-122"/>
                            </a:rPr>
                            <m:t>𝑝</m:t>
                          </m:r>
                        </m:sub>
                      </m:sSub>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𝑤</m:t>
                          </m:r>
                        </m:e>
                        <m:sub>
                          <m:r>
                            <a:rPr kumimoji="0" lang="en-US" altLang="zh-CN" sz="2200" b="0" i="1">
                              <a:latin typeface="Cambria Math"/>
                              <a:ea typeface="宋体" pitchFamily="2" charset="-122"/>
                            </a:rPr>
                            <m:t>𝑗𝑖</m:t>
                          </m:r>
                        </m:sub>
                        <m:sup>
                          <m:r>
                            <a:rPr kumimoji="0" lang="en-US" altLang="zh-CN" sz="2200" b="0" i="1">
                              <a:latin typeface="Cambria Math"/>
                              <a:ea typeface="宋体" pitchFamily="2" charset="-122"/>
                            </a:rPr>
                            <m:t>1</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e>
                          </m:d>
                        </m:sup>
                      </m:sSubSup>
                      <m:r>
                        <a:rPr kumimoji="0" lang="en-US" altLang="zh-CN" sz="2200" b="0" i="1">
                          <a:latin typeface="Cambria Math"/>
                          <a:ea typeface="宋体" pitchFamily="2" charset="-122"/>
                        </a:rPr>
                        <m:t>=</m:t>
                      </m:r>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𝜂</m:t>
                          </m:r>
                        </m:e>
                        <m:sub>
                          <m:r>
                            <a:rPr kumimoji="0" lang="en-US" altLang="zh-CN" sz="2200" b="0" i="1">
                              <a:latin typeface="Cambria Math"/>
                              <a:ea typeface="宋体" pitchFamily="2" charset="-122"/>
                            </a:rPr>
                            <m:t>1</m:t>
                          </m:r>
                        </m:sub>
                      </m:sSub>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𝛿</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1</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e>
                          </m:d>
                        </m:sup>
                      </m:sSubSup>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𝑜</m:t>
                          </m:r>
                        </m:e>
                        <m:sub>
                          <m:r>
                            <a:rPr kumimoji="0" lang="en-US" altLang="zh-CN" sz="2200" b="0" i="1">
                              <a:latin typeface="Cambria Math"/>
                              <a:ea typeface="宋体" pitchFamily="2" charset="-122"/>
                            </a:rPr>
                            <m:t>𝑖</m:t>
                          </m:r>
                        </m:sub>
                        <m:sup>
                          <m:r>
                            <a:rPr kumimoji="0" lang="en-US" altLang="zh-CN" sz="2200" b="0" i="1">
                              <a:latin typeface="Cambria Math"/>
                              <a:ea typeface="宋体" pitchFamily="2" charset="-122"/>
                            </a:rPr>
                            <m:t>1</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e>
                          </m:d>
                        </m:sup>
                      </m:sSubSup>
                    </m:oMath>
                  </m:oMathPara>
                </a14:m>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200" b="0" i="1">
                              <a:latin typeface="Cambria Math" panose="02040503050406030204" pitchFamily="18" charset="0"/>
                              <a:ea typeface="宋体" pitchFamily="2" charset="-122"/>
                            </a:rPr>
                          </m:ctrlPr>
                        </m:sSubPr>
                        <m:e>
                          <m:r>
                            <m:rPr>
                              <m:sty m:val="p"/>
                            </m:rPr>
                            <a:rPr kumimoji="0" lang="en-US" altLang="zh-CN" sz="2200" b="0">
                              <a:latin typeface="Cambria Math"/>
                              <a:ea typeface="宋体" pitchFamily="2" charset="-122"/>
                            </a:rPr>
                            <m:t>Δ</m:t>
                          </m:r>
                        </m:e>
                        <m:sub>
                          <m:r>
                            <a:rPr kumimoji="0" lang="en-US" altLang="zh-CN" sz="2200" b="0" i="1">
                              <a:latin typeface="Cambria Math"/>
                              <a:ea typeface="宋体" pitchFamily="2" charset="-122"/>
                            </a:rPr>
                            <m:t>𝑝</m:t>
                          </m:r>
                        </m:sub>
                      </m:sSub>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𝑤</m:t>
                          </m:r>
                        </m:e>
                        <m:sub>
                          <m:r>
                            <a:rPr kumimoji="0" lang="en-US" altLang="zh-CN" sz="2200" b="0" i="1">
                              <a:latin typeface="Cambria Math"/>
                              <a:ea typeface="宋体" pitchFamily="2" charset="-122"/>
                            </a:rPr>
                            <m:t>𝑗𝑖</m:t>
                          </m:r>
                        </m:sub>
                        <m:sup>
                          <m:r>
                            <a:rPr kumimoji="0" lang="en-US" altLang="zh-CN" sz="2200" b="0" i="1">
                              <a:latin typeface="Cambria Math"/>
                              <a:ea typeface="宋体" pitchFamily="2" charset="-122"/>
                            </a:rPr>
                            <m:t>2</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e>
                          </m:d>
                        </m:sup>
                      </m:sSubSup>
                      <m:r>
                        <a:rPr kumimoji="0" lang="en-US" altLang="zh-CN" sz="2200" b="0" i="1">
                          <a:latin typeface="Cambria Math"/>
                          <a:ea typeface="宋体" pitchFamily="2" charset="-122"/>
                        </a:rPr>
                        <m:t>=</m:t>
                      </m:r>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𝜂</m:t>
                          </m:r>
                        </m:e>
                        <m:sub>
                          <m:r>
                            <a:rPr kumimoji="0" lang="en-US" altLang="zh-CN" sz="2200" b="0" i="1">
                              <a:latin typeface="Cambria Math"/>
                              <a:ea typeface="宋体" pitchFamily="2" charset="-122"/>
                            </a:rPr>
                            <m:t>2</m:t>
                          </m:r>
                        </m:sub>
                      </m:sSub>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𝛿</m:t>
                          </m:r>
                        </m:e>
                        <m:sub>
                          <m:r>
                            <a:rPr kumimoji="0" lang="en-US" altLang="zh-CN" sz="2200" b="0" i="1">
                              <a:latin typeface="Cambria Math"/>
                              <a:ea typeface="宋体" pitchFamily="2" charset="-122"/>
                            </a:rPr>
                            <m:t>𝑝𝑗</m:t>
                          </m:r>
                        </m:sub>
                        <m:sup>
                          <m:r>
                            <a:rPr kumimoji="0" lang="en-US" altLang="zh-CN" sz="2200" b="0" i="1">
                              <a:latin typeface="Cambria Math"/>
                              <a:ea typeface="宋体" pitchFamily="2" charset="-122"/>
                            </a:rPr>
                            <m:t>2</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e>
                          </m:d>
                        </m:sup>
                      </m:sSubSup>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𝑜</m:t>
                          </m:r>
                        </m:e>
                        <m:sub>
                          <m:r>
                            <a:rPr kumimoji="0" lang="en-US" altLang="zh-CN" sz="2200" b="0" i="1">
                              <a:latin typeface="Cambria Math"/>
                              <a:ea typeface="宋体" pitchFamily="2" charset="-122"/>
                            </a:rPr>
                            <m:t>𝑖</m:t>
                          </m:r>
                        </m:sub>
                        <m:sup>
                          <m:r>
                            <a:rPr kumimoji="0" lang="en-US" altLang="zh-CN" sz="2200" b="0" i="1">
                              <a:latin typeface="Cambria Math"/>
                              <a:ea typeface="宋体" pitchFamily="2" charset="-122"/>
                            </a:rPr>
                            <m:t>2</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e>
                          </m:d>
                        </m:sup>
                      </m:sSubSup>
                    </m:oMath>
                  </m:oMathPara>
                </a14:m>
                <a:endParaRPr kumimoji="0" lang="en-US" altLang="zh-CN" sz="2200" b="0" dirty="0">
                  <a:latin typeface="隶书" panose="02010509060101010101" pitchFamily="49" charset="-122"/>
                  <a:ea typeface="宋体" pitchFamily="2" charset="-122"/>
                </a:endParaRPr>
              </a:p>
              <a:p>
                <a:pPr marL="82296" indent="0">
                  <a:buFont typeface="Arial" panose="020B0604020202020204" pitchFamily="34" charset="0"/>
                  <a:buNone/>
                </a:pPr>
                <a:r>
                  <a:rPr kumimoji="0" lang="zh-CN" altLang="en-US" sz="1800" b="0" dirty="0">
                    <a:latin typeface="隶书" panose="02010509060101010101" pitchFamily="49" charset="-122"/>
                    <a:ea typeface="隶书" panose="02010509060101010101" pitchFamily="49" charset="-122"/>
                  </a:rPr>
                  <a:t>上标中的</a:t>
                </a:r>
                <a:r>
                  <a:rPr kumimoji="0" lang="en-US" altLang="zh-CN" sz="1800" b="0" dirty="0">
                    <a:latin typeface="隶书" panose="02010509060101010101" pitchFamily="49" charset="-122"/>
                    <a:ea typeface="隶书" panose="02010509060101010101" pitchFamily="49" charset="-122"/>
                  </a:rPr>
                  <a:t>1</a:t>
                </a:r>
                <a:r>
                  <a:rPr kumimoji="0" lang="zh-CN" altLang="en-US" sz="1800" b="0" dirty="0">
                    <a:latin typeface="隶书" panose="02010509060101010101" pitchFamily="49" charset="-122"/>
                    <a:ea typeface="隶书" panose="02010509060101010101" pitchFamily="49" charset="-122"/>
                  </a:rPr>
                  <a:t>、</a:t>
                </a:r>
                <a:r>
                  <a:rPr kumimoji="0" lang="en-US" altLang="zh-CN" sz="1800" b="0" dirty="0">
                    <a:latin typeface="隶书" panose="02010509060101010101" pitchFamily="49" charset="-122"/>
                    <a:ea typeface="隶书" panose="02010509060101010101" pitchFamily="49" charset="-122"/>
                  </a:rPr>
                  <a:t>2</a:t>
                </a:r>
                <a:r>
                  <a:rPr kumimoji="0" lang="zh-CN" altLang="en-US" sz="1800" b="0" dirty="0">
                    <a:latin typeface="隶书" panose="02010509060101010101" pitchFamily="49" charset="-122"/>
                    <a:ea typeface="隶书" panose="02010509060101010101" pitchFamily="49" charset="-122"/>
                  </a:rPr>
                  <a:t>表示第</a:t>
                </a:r>
                <a:r>
                  <a:rPr kumimoji="0" lang="en-US" altLang="zh-CN" sz="1800" b="0" dirty="0">
                    <a:latin typeface="隶书" panose="02010509060101010101" pitchFamily="49" charset="-122"/>
                    <a:ea typeface="隶书" panose="02010509060101010101" pitchFamily="49" charset="-122"/>
                  </a:rPr>
                  <a:t>1</a:t>
                </a:r>
                <a:r>
                  <a:rPr kumimoji="0" lang="zh-CN" altLang="en-US" sz="1800" b="0" dirty="0">
                    <a:latin typeface="隶书" panose="02010509060101010101" pitchFamily="49" charset="-122"/>
                    <a:ea typeface="隶书" panose="02010509060101010101" pitchFamily="49" charset="-122"/>
                  </a:rPr>
                  <a:t>、</a:t>
                </a:r>
                <a:r>
                  <a:rPr kumimoji="0" lang="en-US" altLang="zh-CN" sz="1800" b="0" dirty="0">
                    <a:latin typeface="隶书" panose="02010509060101010101" pitchFamily="49" charset="-122"/>
                    <a:ea typeface="隶书" panose="02010509060101010101" pitchFamily="49" charset="-122"/>
                  </a:rPr>
                  <a:t>2</a:t>
                </a:r>
                <a:r>
                  <a:rPr kumimoji="0" lang="zh-CN" altLang="en-US" sz="1800" b="0" dirty="0">
                    <a:latin typeface="隶书" panose="02010509060101010101" pitchFamily="49" charset="-122"/>
                    <a:ea typeface="隶书" panose="02010509060101010101" pitchFamily="49" charset="-122"/>
                  </a:rPr>
                  <a:t>个神经网络，</a:t>
                </a:r>
                <a14:m>
                  <m:oMath xmlns:m="http://schemas.openxmlformats.org/officeDocument/2006/math">
                    <m:r>
                      <a:rPr kumimoji="0" lang="en-US" altLang="zh-CN" sz="1800" b="0" i="1">
                        <a:latin typeface="Cambria Math"/>
                        <a:ea typeface="宋体" pitchFamily="2" charset="-122"/>
                      </a:rPr>
                      <m:t>(</m:t>
                    </m:r>
                    <m:r>
                      <a:rPr kumimoji="0" lang="en-US" altLang="zh-CN" sz="1800" b="0" i="1">
                        <a:latin typeface="Cambria Math"/>
                        <a:ea typeface="宋体" pitchFamily="2" charset="-122"/>
                      </a:rPr>
                      <m:t>𝑟</m:t>
                    </m:r>
                    <m:r>
                      <a:rPr kumimoji="0" lang="en-US" altLang="zh-CN" sz="1800" b="0" i="1">
                        <a:latin typeface="Cambria Math"/>
                        <a:ea typeface="宋体" pitchFamily="2" charset="-122"/>
                      </a:rPr>
                      <m:t>)</m:t>
                    </m:r>
                  </m:oMath>
                </a14:m>
                <a:r>
                  <a:rPr kumimoji="0" lang="zh-CN" altLang="en-US" sz="1800" b="0" dirty="0">
                    <a:latin typeface="隶书" panose="02010509060101010101" pitchFamily="49" charset="-122"/>
                    <a:ea typeface="隶书" panose="02010509060101010101" pitchFamily="49" charset="-122"/>
                  </a:rPr>
                  <a:t>表示网络的第</a:t>
                </a:r>
                <a14:m>
                  <m:oMath xmlns:m="http://schemas.openxmlformats.org/officeDocument/2006/math">
                    <m:r>
                      <a:rPr kumimoji="0" lang="en-US" altLang="zh-CN" sz="1800" b="0" i="1">
                        <a:latin typeface="Cambria Math"/>
                        <a:ea typeface="宋体" pitchFamily="2" charset="-122"/>
                      </a:rPr>
                      <m:t>𝑟</m:t>
                    </m:r>
                  </m:oMath>
                </a14:m>
                <a:r>
                  <a:rPr kumimoji="0" lang="zh-CN" altLang="en-US" sz="1800" b="0" dirty="0">
                    <a:latin typeface="隶书" panose="02010509060101010101" pitchFamily="49" charset="-122"/>
                    <a:ea typeface="隶书" panose="02010509060101010101" pitchFamily="49" charset="-122"/>
                  </a:rPr>
                  <a:t>层。</a:t>
                </a: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6" y="1124744"/>
                <a:ext cx="7560840" cy="4978671"/>
              </a:xfrm>
              <a:prstGeom prst="rect">
                <a:avLst/>
              </a:prstGeom>
              <a:blipFill rotWithShape="0">
                <a:blip r:embed="rId2"/>
                <a:stretch>
                  <a:fillRect t="-14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90241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静态网络辨识</a:t>
            </a:r>
          </a:p>
        </p:txBody>
      </p:sp>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69</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1" y="1543882"/>
                <a:ext cx="8388424" cy="5018314"/>
              </a:xfrm>
              <a:prstGeom prst="rect">
                <a:avLst/>
              </a:prstGeom>
            </p:spPr>
            <p:txBody>
              <a:bodyPr>
                <a:normAutofit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lgn="just">
                  <a:spcBef>
                    <a:spcPts val="1800"/>
                  </a:spcBef>
                  <a:buNone/>
                </a:pPr>
                <a:r>
                  <a:rPr kumimoji="0" lang="zh-CN" altLang="en-US" sz="2600" dirty="0">
                    <a:solidFill>
                      <a:srgbClr val="00B050"/>
                    </a:solidFill>
                    <a:latin typeface="隶书" panose="02010509060101010101" pitchFamily="49" charset="-122"/>
                    <a:ea typeface="隶书" panose="02010509060101010101" pitchFamily="49" charset="-122"/>
                  </a:rPr>
                  <a:t>将动态系统转化为静态系统</a:t>
                </a:r>
                <a:endParaRPr kumimoji="0" lang="en-US" altLang="zh-CN" sz="2600" b="1" dirty="0">
                  <a:solidFill>
                    <a:srgbClr val="00B050"/>
                  </a:solidFill>
                  <a:latin typeface="隶书" panose="02010509060101010101" pitchFamily="49" charset="-122"/>
                  <a:ea typeface="隶书" panose="02010509060101010101" pitchFamily="49" charset="-122"/>
                </a:endParaRPr>
              </a:p>
              <a:p>
                <a:pPr marL="360000" indent="0" algn="just">
                  <a:spcBef>
                    <a:spcPts val="1200"/>
                  </a:spcBef>
                  <a:spcAft>
                    <a:spcPts val="1200"/>
                  </a:spcAft>
                  <a:buFont typeface="Arial" panose="020B0604020202020204" pitchFamily="34" charset="0"/>
                  <a:buNone/>
                </a:pPr>
                <a:r>
                  <a:rPr kumimoji="0" lang="zh-CN" altLang="en-US" sz="2600" b="0" dirty="0">
                    <a:latin typeface="隶书" panose="02010509060101010101" pitchFamily="49" charset="-122"/>
                    <a:ea typeface="隶书" panose="02010509060101010101" pitchFamily="49" charset="-122"/>
                  </a:rPr>
                  <a:t>首先假定拟辨识对象为线性或非线性离散时间系统，或者人为地离散化动态系统，将动态系统由下列差分方程表示：</a:t>
                </a:r>
                <a:r>
                  <a:rPr kumimoji="0" lang="en-US" altLang="zh-CN" sz="2600" b="0" dirty="0">
                    <a:latin typeface="Times New Roman" panose="02020603050405020304" pitchFamily="18" charset="0"/>
                    <a:ea typeface="隶书" panose="02010509060101010101" pitchFamily="49" charset="-122"/>
                    <a:cs typeface="Times New Roman" panose="02020603050405020304" pitchFamily="18" charset="0"/>
                  </a:rPr>
                  <a:t>(NARMA</a:t>
                </a:r>
                <a:r>
                  <a:rPr kumimoji="0" lang="zh-CN" altLang="en-US" sz="2600" b="0" dirty="0">
                    <a:latin typeface="Times New Roman" panose="02020603050405020304" pitchFamily="18" charset="0"/>
                    <a:ea typeface="隶书" panose="02010509060101010101" pitchFamily="49" charset="-122"/>
                    <a:cs typeface="Times New Roman" panose="02020603050405020304" pitchFamily="18" charset="0"/>
                  </a:rPr>
                  <a:t>模型</a:t>
                </a:r>
                <a:r>
                  <a:rPr kumimoji="0" lang="en-US" altLang="zh-CN" sz="2600" b="0" dirty="0">
                    <a:latin typeface="Times New Roman" panose="02020603050405020304" pitchFamily="18" charset="0"/>
                    <a:ea typeface="隶书" panose="02010509060101010101" pitchFamily="49" charset="-122"/>
                    <a:cs typeface="Times New Roman" panose="02020603050405020304" pitchFamily="18" charset="0"/>
                  </a:rPr>
                  <a:t>)</a:t>
                </a:r>
              </a:p>
              <a:p>
                <a:pPr marL="360000" indent="0" algn="just">
                  <a:spcBef>
                    <a:spcPts val="1200"/>
                  </a:spcBef>
                  <a:spcAft>
                    <a:spcPts val="12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acc>
                        <m:accPr>
                          <m:chr m:val="̇"/>
                          <m:ctrlPr>
                            <a:rPr kumimoji="0" lang="en-US" altLang="zh-CN" sz="2600" b="0" i="1" smtClean="0">
                              <a:latin typeface="Cambria Math" panose="02040503050406030204" pitchFamily="18" charset="0"/>
                              <a:ea typeface="隶书" panose="02010509060101010101" pitchFamily="49" charset="-122"/>
                              <a:cs typeface="Times New Roman" panose="02020603050405020304" pitchFamily="18" charset="0"/>
                            </a:rPr>
                          </m:ctrlPr>
                        </m:accPr>
                        <m:e>
                          <m:r>
                            <a:rPr kumimoji="0" lang="en-US" altLang="zh-CN" sz="2600" b="0" i="1" smtClean="0">
                              <a:latin typeface="Cambria Math" panose="02040503050406030204" pitchFamily="18" charset="0"/>
                              <a:ea typeface="隶书" panose="02010509060101010101" pitchFamily="49" charset="-122"/>
                              <a:cs typeface="Times New Roman" panose="02020603050405020304" pitchFamily="18" charset="0"/>
                            </a:rPr>
                            <m:t>𝑦</m:t>
                          </m:r>
                        </m:e>
                      </m:acc>
                      <m:r>
                        <a:rPr kumimoji="0" lang="en-US" altLang="zh-CN" sz="2600" b="0" i="1" smtClean="0">
                          <a:latin typeface="Cambria Math" panose="02040503050406030204" pitchFamily="18" charset="0"/>
                          <a:ea typeface="隶书" panose="02010509060101010101" pitchFamily="49" charset="-122"/>
                          <a:cs typeface="Times New Roman" panose="02020603050405020304" pitchFamily="18" charset="0"/>
                        </a:rPr>
                        <m:t>=</m:t>
                      </m:r>
                      <m:r>
                        <a:rPr kumimoji="0" lang="en-US" altLang="zh-CN" sz="2600" b="0" i="1" smtClean="0">
                          <a:latin typeface="Cambria Math" panose="02040503050406030204" pitchFamily="18" charset="0"/>
                          <a:ea typeface="隶书" panose="02010509060101010101" pitchFamily="49" charset="-122"/>
                          <a:cs typeface="Times New Roman" panose="02020603050405020304" pitchFamily="18" charset="0"/>
                        </a:rPr>
                        <m:t>𝐹</m:t>
                      </m:r>
                      <m:r>
                        <a:rPr kumimoji="0" lang="en-US" altLang="zh-CN" sz="2600" b="0" i="1" smtClean="0">
                          <a:latin typeface="Cambria Math" panose="02040503050406030204" pitchFamily="18" charset="0"/>
                          <a:ea typeface="隶书" panose="02010509060101010101" pitchFamily="49" charset="-122"/>
                          <a:cs typeface="Times New Roman" panose="02020603050405020304" pitchFamily="18" charset="0"/>
                        </a:rPr>
                        <m:t>(</m:t>
                      </m:r>
                      <m:r>
                        <a:rPr kumimoji="0" lang="en-US" altLang="zh-CN" sz="2600" b="0" i="1" smtClean="0">
                          <a:latin typeface="Cambria Math" panose="02040503050406030204" pitchFamily="18" charset="0"/>
                          <a:ea typeface="隶书" panose="02010509060101010101" pitchFamily="49" charset="-122"/>
                          <a:cs typeface="Times New Roman" panose="02020603050405020304" pitchFamily="18" charset="0"/>
                        </a:rPr>
                        <m:t>𝑦</m:t>
                      </m:r>
                      <m:r>
                        <a:rPr kumimoji="0" lang="en-US" altLang="zh-CN" sz="2600" b="0" i="1" smtClean="0">
                          <a:latin typeface="Cambria Math" panose="02040503050406030204" pitchFamily="18" charset="0"/>
                          <a:ea typeface="隶书" panose="02010509060101010101" pitchFamily="49" charset="-122"/>
                          <a:cs typeface="Times New Roman" panose="02020603050405020304" pitchFamily="18" charset="0"/>
                        </a:rPr>
                        <m:t>,</m:t>
                      </m:r>
                      <m:r>
                        <a:rPr kumimoji="0" lang="en-US" altLang="zh-CN" sz="2600" b="0" i="1" smtClean="0">
                          <a:latin typeface="Cambria Math" panose="02040503050406030204" pitchFamily="18" charset="0"/>
                          <a:ea typeface="隶书" panose="02010509060101010101" pitchFamily="49" charset="-122"/>
                          <a:cs typeface="Times New Roman" panose="02020603050405020304" pitchFamily="18" charset="0"/>
                        </a:rPr>
                        <m:t>𝑢</m:t>
                      </m:r>
                      <m:r>
                        <a:rPr kumimoji="0" lang="en-US" altLang="zh-CN" sz="2600" b="0" i="1" smtClean="0">
                          <a:latin typeface="Cambria Math" panose="02040503050406030204" pitchFamily="18" charset="0"/>
                          <a:ea typeface="隶书" panose="02010509060101010101" pitchFamily="49" charset="-122"/>
                          <a:cs typeface="Times New Roman" panose="02020603050405020304" pitchFamily="18" charset="0"/>
                        </a:rPr>
                        <m:t>)⇒</m:t>
                      </m:r>
                    </m:oMath>
                  </m:oMathPara>
                </a14:m>
                <a:endParaRPr kumimoji="0" lang="en-US" altLang="zh-CN" sz="2600" b="0" dirty="0">
                  <a:latin typeface="Times New Roman" panose="02020603050405020304" pitchFamily="18" charset="0"/>
                  <a:ea typeface="隶书" panose="02010509060101010101" pitchFamily="49" charset="-122"/>
                  <a:cs typeface="Times New Roman" panose="02020603050405020304" pitchFamily="18" charset="0"/>
                </a:endParaRPr>
              </a:p>
              <a:p>
                <a:pPr marL="82296" indent="0" algn="just">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1800" b="0" i="1">
                          <a:latin typeface="Cambria Math"/>
                        </a:rPr>
                        <m:t>𝑦</m:t>
                      </m:r>
                      <m:d>
                        <m:dPr>
                          <m:ctrlPr>
                            <a:rPr kumimoji="0" lang="en-US" altLang="zh-CN" sz="1800" b="0" i="1">
                              <a:latin typeface="Cambria Math" panose="02040503050406030204" pitchFamily="18" charset="0"/>
                            </a:rPr>
                          </m:ctrlPr>
                        </m:dPr>
                        <m:e>
                          <m:r>
                            <a:rPr kumimoji="0" lang="en-US" altLang="zh-CN" sz="1800" b="0" i="1">
                              <a:latin typeface="Cambria Math"/>
                            </a:rPr>
                            <m:t>𝑘</m:t>
                          </m:r>
                          <m:r>
                            <a:rPr kumimoji="0" lang="en-US" altLang="zh-CN" sz="1800" b="0" i="1">
                              <a:latin typeface="Cambria Math"/>
                            </a:rPr>
                            <m:t>+1</m:t>
                          </m:r>
                        </m:e>
                      </m:d>
                      <m:r>
                        <a:rPr kumimoji="0" lang="en-US" altLang="zh-CN" sz="1800" b="0" i="1">
                          <a:latin typeface="Cambria Math"/>
                        </a:rPr>
                        <m:t>=</m:t>
                      </m:r>
                      <m:r>
                        <a:rPr kumimoji="0" lang="en-US" altLang="zh-CN" sz="1800" b="0" i="1">
                          <a:latin typeface="Cambria Math"/>
                        </a:rPr>
                        <m:t>𝑓</m:t>
                      </m:r>
                      <m:r>
                        <a:rPr kumimoji="0" lang="en-US" altLang="zh-CN" sz="1800" b="0">
                          <a:latin typeface="Cambria Math"/>
                        </a:rPr>
                        <m:t>[</m:t>
                      </m:r>
                      <m:r>
                        <a:rPr kumimoji="0" lang="en-US" altLang="zh-CN" sz="1800" b="0" i="1">
                          <a:latin typeface="Cambria Math"/>
                        </a:rPr>
                        <m:t>𝑦</m:t>
                      </m:r>
                      <m:d>
                        <m:dPr>
                          <m:ctrlPr>
                            <a:rPr kumimoji="0" lang="en-US" altLang="zh-CN" sz="1800" b="0" i="1">
                              <a:latin typeface="Cambria Math" panose="02040503050406030204" pitchFamily="18" charset="0"/>
                            </a:rPr>
                          </m:ctrlPr>
                        </m:dPr>
                        <m:e>
                          <m:r>
                            <a:rPr kumimoji="0" lang="en-US" altLang="zh-CN" sz="1800" b="0" i="1">
                              <a:latin typeface="Cambria Math"/>
                            </a:rPr>
                            <m:t>𝑘</m:t>
                          </m:r>
                        </m:e>
                      </m:d>
                      <m:r>
                        <a:rPr kumimoji="0" lang="en-US" altLang="zh-CN" sz="1800" b="0" i="1">
                          <a:latin typeface="Cambria Math"/>
                        </a:rPr>
                        <m:t>,</m:t>
                      </m:r>
                      <m:r>
                        <a:rPr kumimoji="0" lang="en-US" altLang="zh-CN" sz="1800" b="0" i="1">
                          <a:latin typeface="Cambria Math"/>
                        </a:rPr>
                        <m:t>𝑦</m:t>
                      </m:r>
                      <m:d>
                        <m:dPr>
                          <m:ctrlPr>
                            <a:rPr kumimoji="0" lang="en-US" altLang="zh-CN" sz="1800" b="0" i="1">
                              <a:latin typeface="Cambria Math" panose="02040503050406030204" pitchFamily="18" charset="0"/>
                            </a:rPr>
                          </m:ctrlPr>
                        </m:dPr>
                        <m:e>
                          <m:r>
                            <a:rPr kumimoji="0" lang="en-US" altLang="zh-CN" sz="1800" b="0" i="1">
                              <a:latin typeface="Cambria Math"/>
                            </a:rPr>
                            <m:t>𝑘</m:t>
                          </m:r>
                          <m:r>
                            <a:rPr kumimoji="0" lang="en-US" altLang="zh-CN" sz="1800" b="0" i="1">
                              <a:latin typeface="Cambria Math"/>
                            </a:rPr>
                            <m:t>−1</m:t>
                          </m:r>
                        </m:e>
                      </m:d>
                      <m:r>
                        <a:rPr kumimoji="0" lang="en-US" altLang="zh-CN" sz="1800" b="0" i="1">
                          <a:latin typeface="Cambria Math"/>
                        </a:rPr>
                        <m:t>,⋯,</m:t>
                      </m:r>
                      <m:r>
                        <a:rPr kumimoji="0" lang="en-US" altLang="zh-CN" sz="1800" b="0" i="1">
                          <a:latin typeface="Cambria Math"/>
                        </a:rPr>
                        <m:t>𝑦</m:t>
                      </m:r>
                      <m:d>
                        <m:dPr>
                          <m:ctrlPr>
                            <a:rPr kumimoji="0" lang="en-US" altLang="zh-CN" sz="1800" b="0" i="1">
                              <a:latin typeface="Cambria Math" panose="02040503050406030204" pitchFamily="18" charset="0"/>
                            </a:rPr>
                          </m:ctrlPr>
                        </m:dPr>
                        <m:e>
                          <m:r>
                            <a:rPr kumimoji="0" lang="en-US" altLang="zh-CN" sz="1800" b="0" i="1">
                              <a:latin typeface="Cambria Math"/>
                            </a:rPr>
                            <m:t>𝑘</m:t>
                          </m:r>
                          <m:r>
                            <a:rPr kumimoji="0" lang="en-US" altLang="zh-CN" sz="1800" b="0" i="1">
                              <a:latin typeface="Cambria Math"/>
                            </a:rPr>
                            <m:t>−</m:t>
                          </m:r>
                          <m:r>
                            <a:rPr kumimoji="0" lang="en-US" altLang="zh-CN" sz="1800" b="0" i="1">
                              <a:latin typeface="Cambria Math"/>
                            </a:rPr>
                            <m:t>𝑛</m:t>
                          </m:r>
                          <m:r>
                            <a:rPr kumimoji="0" lang="en-US" altLang="zh-CN" sz="1800" b="0" i="1">
                              <a:latin typeface="Cambria Math"/>
                            </a:rPr>
                            <m:t>+1</m:t>
                          </m:r>
                        </m:e>
                      </m:d>
                      <m:r>
                        <a:rPr kumimoji="0" lang="en-US" altLang="zh-CN" sz="1800" b="0" i="1">
                          <a:latin typeface="Cambria Math"/>
                        </a:rPr>
                        <m:t>;</m:t>
                      </m:r>
                      <m:r>
                        <a:rPr kumimoji="0" lang="en-US" altLang="zh-CN" sz="1800" b="0" i="1">
                          <a:latin typeface="Cambria Math"/>
                        </a:rPr>
                        <m:t>𝑢</m:t>
                      </m:r>
                      <m:d>
                        <m:dPr>
                          <m:ctrlPr>
                            <a:rPr kumimoji="0" lang="en-US" altLang="zh-CN" sz="1800" b="0" i="1">
                              <a:latin typeface="Cambria Math" panose="02040503050406030204" pitchFamily="18" charset="0"/>
                            </a:rPr>
                          </m:ctrlPr>
                        </m:dPr>
                        <m:e>
                          <m:r>
                            <a:rPr kumimoji="0" lang="en-US" altLang="zh-CN" sz="1800" b="0" i="1">
                              <a:latin typeface="Cambria Math"/>
                            </a:rPr>
                            <m:t>𝑘</m:t>
                          </m:r>
                        </m:e>
                      </m:d>
                      <m:r>
                        <a:rPr kumimoji="0" lang="en-US" altLang="zh-CN" sz="1800" b="0" i="1">
                          <a:latin typeface="Cambria Math"/>
                        </a:rPr>
                        <m:t>,</m:t>
                      </m:r>
                      <m:r>
                        <a:rPr kumimoji="0" lang="en-US" altLang="zh-CN" sz="1800" b="0" i="1">
                          <a:latin typeface="Cambria Math"/>
                        </a:rPr>
                        <m:t>𝑢</m:t>
                      </m:r>
                      <m:d>
                        <m:dPr>
                          <m:ctrlPr>
                            <a:rPr kumimoji="0" lang="en-US" altLang="zh-CN" sz="1800" b="0" i="1">
                              <a:latin typeface="Cambria Math" panose="02040503050406030204" pitchFamily="18" charset="0"/>
                            </a:rPr>
                          </m:ctrlPr>
                        </m:dPr>
                        <m:e>
                          <m:r>
                            <a:rPr kumimoji="0" lang="en-US" altLang="zh-CN" sz="1800" b="0" i="1">
                              <a:latin typeface="Cambria Math"/>
                            </a:rPr>
                            <m:t>𝑘</m:t>
                          </m:r>
                          <m:r>
                            <a:rPr kumimoji="0" lang="en-US" altLang="zh-CN" sz="1800" b="0" i="1">
                              <a:latin typeface="Cambria Math"/>
                            </a:rPr>
                            <m:t>−1</m:t>
                          </m:r>
                        </m:e>
                      </m:d>
                      <m:r>
                        <a:rPr kumimoji="0" lang="en-US" altLang="zh-CN" sz="1800" b="0" i="1">
                          <a:latin typeface="Cambria Math"/>
                        </a:rPr>
                        <m:t>,⋯,</m:t>
                      </m:r>
                      <m:r>
                        <a:rPr kumimoji="0" lang="en-US" altLang="zh-CN" sz="1800" b="0" i="1">
                          <a:latin typeface="Cambria Math"/>
                        </a:rPr>
                        <m:t>𝑢</m:t>
                      </m:r>
                      <m:d>
                        <m:dPr>
                          <m:ctrlPr>
                            <a:rPr kumimoji="0" lang="en-US" altLang="zh-CN" sz="1800" b="0" i="1">
                              <a:latin typeface="Cambria Math" panose="02040503050406030204" pitchFamily="18" charset="0"/>
                            </a:rPr>
                          </m:ctrlPr>
                        </m:dPr>
                        <m:e>
                          <m:r>
                            <a:rPr kumimoji="0" lang="en-US" altLang="zh-CN" sz="1800" b="0" i="1">
                              <a:latin typeface="Cambria Math"/>
                            </a:rPr>
                            <m:t>𝑘</m:t>
                          </m:r>
                          <m:r>
                            <a:rPr kumimoji="0" lang="en-US" altLang="zh-CN" sz="1800" b="0" i="1">
                              <a:latin typeface="Cambria Math"/>
                            </a:rPr>
                            <m:t>−</m:t>
                          </m:r>
                          <m:r>
                            <a:rPr kumimoji="0" lang="en-US" altLang="zh-CN" sz="1800" b="0" i="1">
                              <a:latin typeface="Cambria Math"/>
                            </a:rPr>
                            <m:t>𝑚</m:t>
                          </m:r>
                          <m:r>
                            <a:rPr kumimoji="0" lang="en-US" altLang="zh-CN" sz="1800" b="0" i="1">
                              <a:latin typeface="Cambria Math"/>
                            </a:rPr>
                            <m:t>+1</m:t>
                          </m:r>
                        </m:e>
                      </m:d>
                      <m:r>
                        <a:rPr kumimoji="0" lang="en-US" altLang="zh-CN" sz="1800" b="0">
                          <a:latin typeface="Cambria Math"/>
                        </a:rPr>
                        <m:t>]</m:t>
                      </m:r>
                    </m:oMath>
                  </m:oMathPara>
                </a14:m>
                <a:endParaRPr kumimoji="0" lang="en-US" altLang="zh-CN" sz="1800" b="0" dirty="0">
                  <a:latin typeface="宋体" pitchFamily="2" charset="-122"/>
                </a:endParaRPr>
              </a:p>
              <a:p>
                <a:pPr marL="817200" indent="-457200" algn="just">
                  <a:spcBef>
                    <a:spcPts val="1800"/>
                  </a:spcBef>
                </a:pPr>
                <a:r>
                  <a:rPr kumimoji="0" lang="zh-CN" altLang="en-US" sz="2400" b="0" dirty="0">
                    <a:latin typeface="隶书" panose="02010509060101010101" pitchFamily="49" charset="-122"/>
                    <a:ea typeface="隶书" panose="02010509060101010101" pitchFamily="49" charset="-122"/>
                  </a:rPr>
                  <a:t>将非线性函数</a:t>
                </a:r>
                <a14:m>
                  <m:oMath xmlns:m="http://schemas.openxmlformats.org/officeDocument/2006/math">
                    <m:r>
                      <a:rPr kumimoji="0" lang="en-US" altLang="zh-CN" sz="2400" b="0" i="1">
                        <a:latin typeface="Cambria Math"/>
                      </a:rPr>
                      <m:t>𝑓</m:t>
                    </m:r>
                  </m:oMath>
                </a14:m>
                <a:r>
                  <a:rPr kumimoji="0" lang="zh-CN" altLang="en-US" sz="2400" b="0" dirty="0">
                    <a:latin typeface="隶书" panose="02010509060101010101" pitchFamily="49" charset="-122"/>
                    <a:ea typeface="隶书" panose="02010509060101010101" pitchFamily="49" charset="-122"/>
                  </a:rPr>
                  <a:t>中不同时刻的所有变量</a:t>
                </a:r>
                <a14:m>
                  <m:oMath xmlns:m="http://schemas.openxmlformats.org/officeDocument/2006/math">
                    <m:r>
                      <a:rPr kumimoji="0" lang="en-US" altLang="zh-CN" sz="2000" b="0" i="1">
                        <a:latin typeface="Cambria Math"/>
                      </a:rPr>
                      <m:t>𝑦</m:t>
                    </m:r>
                    <m:d>
                      <m:dPr>
                        <m:ctrlPr>
                          <a:rPr kumimoji="0" lang="en-US" altLang="zh-CN" sz="2000" b="0" i="1">
                            <a:latin typeface="Cambria Math" panose="02040503050406030204" pitchFamily="18" charset="0"/>
                          </a:rPr>
                        </m:ctrlPr>
                      </m:dPr>
                      <m:e>
                        <m:r>
                          <a:rPr kumimoji="0" lang="en-US" altLang="zh-CN" sz="2000" b="0" i="1">
                            <a:latin typeface="Cambria Math"/>
                          </a:rPr>
                          <m:t>𝑘</m:t>
                        </m:r>
                      </m:e>
                    </m:d>
                    <m:r>
                      <a:rPr kumimoji="0" lang="en-US" altLang="zh-CN" sz="2000" b="0" i="1">
                        <a:latin typeface="Cambria Math"/>
                      </a:rPr>
                      <m:t>,</m:t>
                    </m:r>
                    <m:r>
                      <a:rPr kumimoji="0" lang="en-US" altLang="zh-CN" sz="2000" b="0" i="1">
                        <a:latin typeface="Cambria Math"/>
                      </a:rPr>
                      <m:t>𝑦</m:t>
                    </m:r>
                    <m:d>
                      <m:dPr>
                        <m:ctrlPr>
                          <a:rPr kumimoji="0" lang="en-US" altLang="zh-CN" sz="2000" b="0" i="1">
                            <a:latin typeface="Cambria Math" panose="02040503050406030204" pitchFamily="18" charset="0"/>
                          </a:rPr>
                        </m:ctrlPr>
                      </m:dPr>
                      <m:e>
                        <m:r>
                          <a:rPr kumimoji="0" lang="en-US" altLang="zh-CN" sz="2000" b="0" i="1">
                            <a:latin typeface="Cambria Math"/>
                          </a:rPr>
                          <m:t>𝑘</m:t>
                        </m:r>
                        <m:r>
                          <a:rPr kumimoji="0" lang="en-US" altLang="zh-CN" sz="2000" b="0" i="1">
                            <a:latin typeface="Cambria Math"/>
                          </a:rPr>
                          <m:t>−1</m:t>
                        </m:r>
                      </m:e>
                    </m:d>
                    <m:r>
                      <a:rPr kumimoji="0" lang="en-US" altLang="zh-CN" sz="2000" b="0" i="1">
                        <a:latin typeface="Cambria Math"/>
                      </a:rPr>
                      <m:t>,⋯,</m:t>
                    </m:r>
                    <m:r>
                      <a:rPr kumimoji="0" lang="en-US" altLang="zh-CN" sz="2000" b="0" i="1">
                        <a:latin typeface="Cambria Math"/>
                      </a:rPr>
                      <m:t>𝑦</m:t>
                    </m:r>
                    <m:d>
                      <m:dPr>
                        <m:ctrlPr>
                          <a:rPr kumimoji="0" lang="en-US" altLang="zh-CN" sz="2000" b="0" i="1">
                            <a:latin typeface="Cambria Math" panose="02040503050406030204" pitchFamily="18" charset="0"/>
                          </a:rPr>
                        </m:ctrlPr>
                      </m:dPr>
                      <m:e>
                        <m:r>
                          <a:rPr kumimoji="0" lang="en-US" altLang="zh-CN" sz="2000" b="0" i="1">
                            <a:latin typeface="Cambria Math"/>
                          </a:rPr>
                          <m:t>𝑘</m:t>
                        </m:r>
                        <m:r>
                          <a:rPr kumimoji="0" lang="en-US" altLang="zh-CN" sz="2000" b="0" i="1">
                            <a:latin typeface="Cambria Math"/>
                          </a:rPr>
                          <m:t>−</m:t>
                        </m:r>
                        <m:r>
                          <a:rPr kumimoji="0" lang="en-US" altLang="zh-CN" sz="2000" b="0" i="1">
                            <a:latin typeface="Cambria Math"/>
                          </a:rPr>
                          <m:t>𝑛</m:t>
                        </m:r>
                        <m:r>
                          <a:rPr kumimoji="0" lang="en-US" altLang="zh-CN" sz="2000" b="0" i="1">
                            <a:latin typeface="Cambria Math"/>
                          </a:rPr>
                          <m:t>+1</m:t>
                        </m:r>
                      </m:e>
                    </m:d>
                    <m:r>
                      <a:rPr kumimoji="0" lang="en-US" altLang="zh-CN" sz="2000" b="0" i="1">
                        <a:latin typeface="Cambria Math"/>
                      </a:rPr>
                      <m:t>,</m:t>
                    </m:r>
                    <m:r>
                      <a:rPr kumimoji="0" lang="en-US" altLang="zh-CN" sz="2000" b="0" i="1">
                        <a:latin typeface="Cambria Math"/>
                      </a:rPr>
                      <m:t>𝑢</m:t>
                    </m:r>
                    <m:d>
                      <m:dPr>
                        <m:ctrlPr>
                          <a:rPr kumimoji="0" lang="en-US" altLang="zh-CN" sz="2000" b="0" i="1">
                            <a:latin typeface="Cambria Math" panose="02040503050406030204" pitchFamily="18" charset="0"/>
                          </a:rPr>
                        </m:ctrlPr>
                      </m:dPr>
                      <m:e>
                        <m:r>
                          <a:rPr kumimoji="0" lang="en-US" altLang="zh-CN" sz="2000" b="0" i="1">
                            <a:latin typeface="Cambria Math"/>
                          </a:rPr>
                          <m:t>𝑘</m:t>
                        </m:r>
                      </m:e>
                    </m:d>
                    <m:r>
                      <a:rPr kumimoji="0" lang="en-US" altLang="zh-CN" sz="2000" b="0" i="1">
                        <a:latin typeface="Cambria Math"/>
                      </a:rPr>
                      <m:t>,</m:t>
                    </m:r>
                    <m:r>
                      <a:rPr kumimoji="0" lang="en-US" altLang="zh-CN" sz="2000" b="0" i="1">
                        <a:latin typeface="Cambria Math"/>
                      </a:rPr>
                      <m:t>𝑢</m:t>
                    </m:r>
                    <m:d>
                      <m:dPr>
                        <m:ctrlPr>
                          <a:rPr kumimoji="0" lang="en-US" altLang="zh-CN" sz="2000" b="0" i="1">
                            <a:latin typeface="Cambria Math" panose="02040503050406030204" pitchFamily="18" charset="0"/>
                          </a:rPr>
                        </m:ctrlPr>
                      </m:dPr>
                      <m:e>
                        <m:r>
                          <a:rPr kumimoji="0" lang="en-US" altLang="zh-CN" sz="2000" b="0" i="1">
                            <a:latin typeface="Cambria Math"/>
                          </a:rPr>
                          <m:t>𝑘</m:t>
                        </m:r>
                        <m:r>
                          <a:rPr kumimoji="0" lang="en-US" altLang="zh-CN" sz="2000" b="0" i="1">
                            <a:latin typeface="Cambria Math"/>
                          </a:rPr>
                          <m:t>−1</m:t>
                        </m:r>
                      </m:e>
                    </m:d>
                    <m:r>
                      <a:rPr kumimoji="0" lang="en-US" altLang="zh-CN" sz="2000" b="0" i="1">
                        <a:latin typeface="Cambria Math"/>
                      </a:rPr>
                      <m:t>,⋯,</m:t>
                    </m:r>
                    <m:r>
                      <a:rPr kumimoji="0" lang="en-US" altLang="zh-CN" sz="2000" b="0" i="1">
                        <a:latin typeface="Cambria Math"/>
                      </a:rPr>
                      <m:t>𝑢</m:t>
                    </m:r>
                    <m:d>
                      <m:dPr>
                        <m:ctrlPr>
                          <a:rPr kumimoji="0" lang="en-US" altLang="zh-CN" sz="2000" b="0" i="1">
                            <a:latin typeface="Cambria Math" panose="02040503050406030204" pitchFamily="18" charset="0"/>
                          </a:rPr>
                        </m:ctrlPr>
                      </m:dPr>
                      <m:e>
                        <m:r>
                          <a:rPr kumimoji="0" lang="en-US" altLang="zh-CN" sz="2000" b="0" i="1">
                            <a:latin typeface="Cambria Math"/>
                          </a:rPr>
                          <m:t>𝑘</m:t>
                        </m:r>
                        <m:r>
                          <a:rPr kumimoji="0" lang="en-US" altLang="zh-CN" sz="2000" b="0" i="1">
                            <a:latin typeface="Cambria Math"/>
                          </a:rPr>
                          <m:t>−</m:t>
                        </m:r>
                        <m:r>
                          <a:rPr kumimoji="0" lang="en-US" altLang="zh-CN" sz="2000" b="0" i="1">
                            <a:latin typeface="Cambria Math"/>
                          </a:rPr>
                          <m:t>𝑚</m:t>
                        </m:r>
                        <m:r>
                          <a:rPr kumimoji="0" lang="en-US" altLang="zh-CN" sz="2000" b="0" i="1">
                            <a:latin typeface="Cambria Math"/>
                          </a:rPr>
                          <m:t>+1</m:t>
                        </m:r>
                      </m:e>
                    </m:d>
                  </m:oMath>
                </a14:m>
                <a:r>
                  <a:rPr kumimoji="0" lang="zh-CN" altLang="en-US" sz="2400" b="0" dirty="0">
                    <a:latin typeface="隶书" panose="02010509060101010101" pitchFamily="49" charset="-122"/>
                    <a:ea typeface="隶书" panose="02010509060101010101" pitchFamily="49" charset="-122"/>
                  </a:rPr>
                  <a:t>全部看做自变量，</a:t>
                </a:r>
                <a:r>
                  <a:rPr kumimoji="0" lang="zh-CN" altLang="en-US" sz="2600" b="0" dirty="0">
                    <a:latin typeface="隶书" panose="02010509060101010101" pitchFamily="49" charset="-122"/>
                    <a:ea typeface="隶书" panose="02010509060101010101" pitchFamily="49" charset="-122"/>
                  </a:rPr>
                  <a:t>将</a:t>
                </a:r>
                <a14:m>
                  <m:oMath xmlns:m="http://schemas.openxmlformats.org/officeDocument/2006/math">
                    <m:r>
                      <a:rPr kumimoji="0" lang="en-US" altLang="zh-CN" sz="2400" b="0" i="1">
                        <a:latin typeface="Cambria Math"/>
                      </a:rPr>
                      <m:t>𝑦</m:t>
                    </m:r>
                    <m:r>
                      <a:rPr kumimoji="0" lang="en-US" altLang="zh-CN" sz="2400" b="0" i="1">
                        <a:latin typeface="Cambria Math"/>
                      </a:rPr>
                      <m:t>(</m:t>
                    </m:r>
                    <m:r>
                      <a:rPr kumimoji="0" lang="en-US" altLang="zh-CN" sz="2400" b="0" i="1">
                        <a:latin typeface="Cambria Math"/>
                      </a:rPr>
                      <m:t>𝑘</m:t>
                    </m:r>
                    <m:r>
                      <a:rPr kumimoji="0" lang="en-US" altLang="zh-CN" sz="2400" b="0" i="1">
                        <a:latin typeface="Cambria Math"/>
                      </a:rPr>
                      <m:t>+1)</m:t>
                    </m:r>
                  </m:oMath>
                </a14:m>
                <a:r>
                  <a:rPr kumimoji="0" lang="zh-CN" altLang="en-US" sz="2600" b="0" dirty="0">
                    <a:latin typeface="隶书" panose="02010509060101010101" pitchFamily="49" charset="-122"/>
                    <a:ea typeface="隶书" panose="02010509060101010101" pitchFamily="49" charset="-122"/>
                  </a:rPr>
                  <a:t>看做因变量</a:t>
                </a:r>
                <a:endParaRPr kumimoji="0" lang="en-US" altLang="zh-CN" sz="2600" b="0" dirty="0">
                  <a:latin typeface="隶书" panose="02010509060101010101" pitchFamily="49" charset="-122"/>
                  <a:ea typeface="隶书" panose="02010509060101010101" pitchFamily="49" charset="-122"/>
                </a:endParaRPr>
              </a:p>
              <a:p>
                <a:pPr marL="817200" indent="-457200" algn="just">
                  <a:spcBef>
                    <a:spcPts val="1800"/>
                  </a:spcBef>
                </a:pPr>
                <a:r>
                  <a:rPr kumimoji="0" lang="zh-CN" altLang="en-US" sz="2600" b="0" dirty="0">
                    <a:latin typeface="隶书" panose="02010509060101010101" pitchFamily="49" charset="-122"/>
                    <a:ea typeface="隶书" panose="02010509060101010101" pitchFamily="49" charset="-122"/>
                  </a:rPr>
                  <a:t>表示系统动力学变化规律就变成了一个</a:t>
                </a:r>
                <a:r>
                  <a:rPr kumimoji="0" lang="zh-CN" altLang="en-US" sz="2600" b="0" dirty="0">
                    <a:solidFill>
                      <a:srgbClr val="FF0000"/>
                    </a:solidFill>
                    <a:latin typeface="隶书" panose="02010509060101010101" pitchFamily="49" charset="-122"/>
                    <a:ea typeface="隶书" panose="02010509060101010101" pitchFamily="49" charset="-122"/>
                  </a:rPr>
                  <a:t>非线性的静态映射</a:t>
                </a:r>
                <a:r>
                  <a:rPr kumimoji="0" lang="zh-CN" altLang="en-US" b="0" dirty="0">
                    <a:solidFill>
                      <a:srgbClr val="FF0000"/>
                    </a:solidFill>
                    <a:latin typeface="隶书" panose="02010509060101010101" pitchFamily="49" charset="-122"/>
                    <a:ea typeface="隶书" panose="02010509060101010101" pitchFamily="49" charset="-122"/>
                  </a:rPr>
                  <a:t>𝑓</a:t>
                </a:r>
                <a:endParaRPr kumimoji="0" lang="zh-CN" altLang="en-US" b="0" dirty="0">
                  <a:solidFill>
                    <a:srgbClr val="FF0000"/>
                  </a:solidFill>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1" y="1543882"/>
                <a:ext cx="8388424" cy="5018314"/>
              </a:xfrm>
              <a:prstGeom prst="rect">
                <a:avLst/>
              </a:prstGeom>
              <a:blipFill>
                <a:blip r:embed="rId2"/>
                <a:stretch>
                  <a:fillRect l="-291" t="-1823" r="-2762" b="-17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3089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00654-2A6B-406E-91DC-CCCC2BB3FD67}"/>
              </a:ext>
            </a:extLst>
          </p:cNvPr>
          <p:cNvSpPr>
            <a:spLocks noGrp="1"/>
          </p:cNvSpPr>
          <p:nvPr>
            <p:ph type="title"/>
          </p:nvPr>
        </p:nvSpPr>
        <p:spPr/>
        <p:txBody>
          <a:bodyPr/>
          <a:lstStyle/>
          <a:p>
            <a:r>
              <a:rPr lang="zh-CN" altLang="en-US" dirty="0"/>
              <a:t>人工神经网络</a:t>
            </a:r>
          </a:p>
        </p:txBody>
      </p:sp>
      <p:sp>
        <p:nvSpPr>
          <p:cNvPr id="3" name="文本占位符 2">
            <a:extLst>
              <a:ext uri="{FF2B5EF4-FFF2-40B4-BE49-F238E27FC236}">
                <a16:creationId xmlns:a16="http://schemas.microsoft.com/office/drawing/2014/main" id="{CEBC0546-99BC-4E6F-B702-1060D9D02DCE}"/>
              </a:ext>
            </a:extLst>
          </p:cNvPr>
          <p:cNvSpPr>
            <a:spLocks noGrp="1"/>
          </p:cNvSpPr>
          <p:nvPr>
            <p:ph type="body" sz="quarter" idx="13"/>
          </p:nvPr>
        </p:nvSpPr>
        <p:spPr>
          <a:xfrm>
            <a:off x="107504" y="51135"/>
            <a:ext cx="2376264" cy="433387"/>
          </a:xfrm>
        </p:spPr>
        <p:txBody>
          <a:bodyPr/>
          <a:lstStyle/>
          <a:p>
            <a:r>
              <a:rPr lang="zh-CN" altLang="en-US" dirty="0"/>
              <a:t>人工神经网络简介</a:t>
            </a:r>
          </a:p>
          <a:p>
            <a:endParaRPr lang="zh-CN" altLang="en-US" dirty="0"/>
          </a:p>
        </p:txBody>
      </p:sp>
      <p:sp>
        <p:nvSpPr>
          <p:cNvPr id="4" name="文本占位符 3">
            <a:extLst>
              <a:ext uri="{FF2B5EF4-FFF2-40B4-BE49-F238E27FC236}">
                <a16:creationId xmlns:a16="http://schemas.microsoft.com/office/drawing/2014/main" id="{D2BBC8EA-FC4C-4FE1-BA84-DCEA48FAC4DE}"/>
              </a:ext>
            </a:extLst>
          </p:cNvPr>
          <p:cNvSpPr>
            <a:spLocks noGrp="1"/>
          </p:cNvSpPr>
          <p:nvPr>
            <p:ph type="body" sz="quarter" idx="14"/>
          </p:nvPr>
        </p:nvSpPr>
        <p:spPr/>
        <p:txBody>
          <a:bodyPr/>
          <a:lstStyle/>
          <a:p>
            <a:endParaRPr lang="zh-CN" altLang="en-US"/>
          </a:p>
        </p:txBody>
      </p:sp>
      <p:sp>
        <p:nvSpPr>
          <p:cNvPr id="5" name="灯片编号占位符 4">
            <a:extLst>
              <a:ext uri="{FF2B5EF4-FFF2-40B4-BE49-F238E27FC236}">
                <a16:creationId xmlns:a16="http://schemas.microsoft.com/office/drawing/2014/main" id="{07EBF5B6-6921-4CE2-BA4B-F280E5B10E27}"/>
              </a:ext>
            </a:extLst>
          </p:cNvPr>
          <p:cNvSpPr>
            <a:spLocks noGrp="1"/>
          </p:cNvSpPr>
          <p:nvPr>
            <p:ph type="sldNum" sz="quarter" idx="17"/>
          </p:nvPr>
        </p:nvSpPr>
        <p:spPr/>
        <p:txBody>
          <a:bodyPr/>
          <a:lstStyle/>
          <a:p>
            <a:pPr>
              <a:defRPr/>
            </a:pPr>
            <a:fld id="{6BC4609B-083C-404D-8758-FAE8AF11C044}" type="slidenum">
              <a:rPr lang="zh-CN" altLang="en-US" smtClean="0"/>
              <a:pPr>
                <a:defRPr/>
              </a:pPr>
              <a:t>7</a:t>
            </a:fld>
            <a:endParaRPr lang="en-US" altLang="zh-CN"/>
          </a:p>
        </p:txBody>
      </p:sp>
      <p:pic>
        <p:nvPicPr>
          <p:cNvPr id="9" name="图片 8">
            <a:extLst>
              <a:ext uri="{FF2B5EF4-FFF2-40B4-BE49-F238E27FC236}">
                <a16:creationId xmlns:a16="http://schemas.microsoft.com/office/drawing/2014/main" id="{C779D1BD-3F46-477E-A1C9-FF22EF1BCCA8}"/>
              </a:ext>
            </a:extLst>
          </p:cNvPr>
          <p:cNvPicPr>
            <a:picLocks noChangeAspect="1"/>
          </p:cNvPicPr>
          <p:nvPr/>
        </p:nvPicPr>
        <p:blipFill>
          <a:blip r:embed="rId2"/>
          <a:stretch>
            <a:fillRect/>
          </a:stretch>
        </p:blipFill>
        <p:spPr>
          <a:xfrm>
            <a:off x="4120367" y="1627522"/>
            <a:ext cx="5023633" cy="3847381"/>
          </a:xfrm>
          <a:prstGeom prst="rect">
            <a:avLst/>
          </a:prstGeom>
        </p:spPr>
      </p:pic>
      <p:pic>
        <p:nvPicPr>
          <p:cNvPr id="11" name="图片 10">
            <a:extLst>
              <a:ext uri="{FF2B5EF4-FFF2-40B4-BE49-F238E27FC236}">
                <a16:creationId xmlns:a16="http://schemas.microsoft.com/office/drawing/2014/main" id="{613EEFB8-6CCD-4D70-9823-929D301EF843}"/>
              </a:ext>
            </a:extLst>
          </p:cNvPr>
          <p:cNvPicPr>
            <a:picLocks noChangeAspect="1"/>
          </p:cNvPicPr>
          <p:nvPr/>
        </p:nvPicPr>
        <p:blipFill>
          <a:blip r:embed="rId3"/>
          <a:stretch>
            <a:fillRect/>
          </a:stretch>
        </p:blipFill>
        <p:spPr>
          <a:xfrm>
            <a:off x="0" y="1774094"/>
            <a:ext cx="4283968" cy="3456384"/>
          </a:xfrm>
          <a:prstGeom prst="rect">
            <a:avLst/>
          </a:prstGeom>
        </p:spPr>
      </p:pic>
      <p:sp>
        <p:nvSpPr>
          <p:cNvPr id="12" name="文本框 11">
            <a:extLst>
              <a:ext uri="{FF2B5EF4-FFF2-40B4-BE49-F238E27FC236}">
                <a16:creationId xmlns:a16="http://schemas.microsoft.com/office/drawing/2014/main" id="{51B6804A-3429-43E5-8B81-E6CB09E6B745}"/>
              </a:ext>
            </a:extLst>
          </p:cNvPr>
          <p:cNvSpPr txBox="1"/>
          <p:nvPr/>
        </p:nvSpPr>
        <p:spPr>
          <a:xfrm>
            <a:off x="1115616" y="5733256"/>
            <a:ext cx="2348720" cy="523220"/>
          </a:xfrm>
          <a:prstGeom prst="rect">
            <a:avLst/>
          </a:prstGeom>
          <a:noFill/>
        </p:spPr>
        <p:txBody>
          <a:bodyPr wrap="none" rtlCol="0">
            <a:spAutoFit/>
          </a:bodyPr>
          <a:lstStyle/>
          <a:p>
            <a:r>
              <a:rPr lang="zh-CN" altLang="en-US" dirty="0"/>
              <a:t>人工神经网络</a:t>
            </a:r>
          </a:p>
        </p:txBody>
      </p:sp>
      <p:sp>
        <p:nvSpPr>
          <p:cNvPr id="13" name="文本框 12">
            <a:extLst>
              <a:ext uri="{FF2B5EF4-FFF2-40B4-BE49-F238E27FC236}">
                <a16:creationId xmlns:a16="http://schemas.microsoft.com/office/drawing/2014/main" id="{57CA9C1A-8841-4A0E-9A39-254FE65F4FDF}"/>
              </a:ext>
            </a:extLst>
          </p:cNvPr>
          <p:cNvSpPr txBox="1"/>
          <p:nvPr/>
        </p:nvSpPr>
        <p:spPr>
          <a:xfrm>
            <a:off x="4318115" y="5380672"/>
            <a:ext cx="4625547" cy="1477328"/>
          </a:xfrm>
          <a:prstGeom prst="rect">
            <a:avLst/>
          </a:prstGeom>
          <a:noFill/>
        </p:spPr>
        <p:txBody>
          <a:bodyPr wrap="square" rtlCol="0">
            <a:spAutoFit/>
          </a:bodyPr>
          <a:lstStyle/>
          <a:p>
            <a:pPr algn="l"/>
            <a:r>
              <a:rPr lang="en-US" altLang="zh-CN" sz="1800" b="0" i="0" u="none" strike="noStrike" baseline="0" dirty="0">
                <a:latin typeface="LinLibertineTB"/>
              </a:rPr>
              <a:t>A simple autonomous car DNN that takes inputs from camera, light detection and ranging sensor (LiDAR), and IR (infrared) sensor, and outputs steering angle, braking decision, and acceleration decision</a:t>
            </a:r>
            <a:endParaRPr lang="zh-CN" altLang="en-US" dirty="0"/>
          </a:p>
        </p:txBody>
      </p:sp>
    </p:spTree>
    <p:extLst>
      <p:ext uri="{BB962C8B-B14F-4D97-AF65-F5344CB8AC3E}">
        <p14:creationId xmlns:p14="http://schemas.microsoft.com/office/powerpoint/2010/main" val="39622831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70</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76200" y="1124744"/>
                <a:ext cx="8763000" cy="5733256"/>
              </a:xfrm>
              <a:prstGeom prst="rect">
                <a:avLst/>
              </a:prstGeom>
            </p:spPr>
            <p:txBody>
              <a:bodyPr>
                <a:normAutofit fontScale="775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17200" indent="-457200" algn="just">
                  <a:spcAft>
                    <a:spcPts val="1200"/>
                  </a:spcAft>
                  <a:buClr>
                    <a:srgbClr val="3891A7"/>
                  </a:buClr>
                  <a:buFont typeface="Wingdings" panose="05000000000000000000" pitchFamily="2" charset="2"/>
                  <a:buChar char="n"/>
                </a:pPr>
                <a:r>
                  <a:rPr kumimoji="0" lang="zh-CN" altLang="en-US" b="0" dirty="0">
                    <a:solidFill>
                      <a:prstClr val="black"/>
                    </a:solidFill>
                    <a:latin typeface="隶书" panose="02010509060101010101" pitchFamily="49" charset="-122"/>
                    <a:ea typeface="隶书" panose="02010509060101010101" pitchFamily="49" charset="-122"/>
                  </a:rPr>
                  <a:t>建立系统本身的模型：逼近未知非线性映射</a:t>
                </a:r>
                <a14:m>
                  <m:oMath xmlns:m="http://schemas.openxmlformats.org/officeDocument/2006/math">
                    <m:r>
                      <a:rPr kumimoji="0" lang="en-US" altLang="zh-CN" b="0" i="1" smtClean="0">
                        <a:solidFill>
                          <a:prstClr val="black"/>
                        </a:solidFill>
                        <a:latin typeface="Cambria Math"/>
                      </a:rPr>
                      <m:t>𝑓</m:t>
                    </m:r>
                  </m:oMath>
                </a14:m>
                <a:endParaRPr kumimoji="0" lang="en-US" altLang="zh-CN" b="0" dirty="0">
                  <a:solidFill>
                    <a:prstClr val="black"/>
                  </a:solidFill>
                  <a:latin typeface="隶书" panose="02010509060101010101" pitchFamily="49" charset="-122"/>
                </a:endParaRPr>
              </a:p>
              <a:p>
                <a:pPr marL="817200" indent="-457200" algn="just">
                  <a:spcAft>
                    <a:spcPts val="1200"/>
                  </a:spcAft>
                  <a:buClr>
                    <a:srgbClr val="3891A7"/>
                  </a:buClr>
                  <a:buFont typeface="Wingdings" panose="05000000000000000000" pitchFamily="2" charset="2"/>
                  <a:buChar char="n"/>
                </a:pPr>
                <a:r>
                  <a:rPr kumimoji="0" lang="zh-CN" altLang="en-US" b="0" dirty="0">
                    <a:solidFill>
                      <a:prstClr val="black"/>
                    </a:solidFill>
                    <a:latin typeface="隶书" panose="02010509060101010101" pitchFamily="49" charset="-122"/>
                    <a:ea typeface="隶书" panose="02010509060101010101" pitchFamily="49" charset="-122"/>
                  </a:rPr>
                  <a:t>若</a:t>
                </a:r>
                <a14:m>
                  <m:oMath xmlns:m="http://schemas.openxmlformats.org/officeDocument/2006/math">
                    <m:r>
                      <a:rPr kumimoji="0" lang="en-US" altLang="zh-CN" b="0" i="1">
                        <a:solidFill>
                          <a:prstClr val="black"/>
                        </a:solidFill>
                        <a:latin typeface="Cambria Math"/>
                      </a:rPr>
                      <m:t>𝑓</m:t>
                    </m:r>
                  </m:oMath>
                </a14:m>
                <a:r>
                  <a:rPr kumimoji="0" lang="zh-CN" altLang="en-US" b="0" dirty="0">
                    <a:solidFill>
                      <a:prstClr val="black"/>
                    </a:solidFill>
                    <a:latin typeface="隶书" panose="02010509060101010101" pitchFamily="49" charset="-122"/>
                    <a:ea typeface="隶书" panose="02010509060101010101" pitchFamily="49" charset="-122"/>
                  </a:rPr>
                  <a:t>可逆，则得动态系统的逆模型</a:t>
                </a:r>
                <a:r>
                  <a:rPr kumimoji="0" lang="zh-CN" altLang="en-US" b="0" dirty="0">
                    <a:solidFill>
                      <a:prstClr val="black"/>
                    </a:solidFill>
                    <a:latin typeface="仿宋" panose="02010609060101010101" pitchFamily="49" charset="-122"/>
                    <a:ea typeface="仿宋" panose="02010609060101010101" pitchFamily="49" charset="-122"/>
                  </a:rPr>
                  <a:t>：</a:t>
                </a:r>
                <a:endParaRPr kumimoji="0" lang="en-US" altLang="zh-CN" b="0" dirty="0">
                  <a:solidFill>
                    <a:prstClr val="black"/>
                  </a:solidFill>
                  <a:latin typeface="仿宋" panose="02010609060101010101" pitchFamily="49" charset="-122"/>
                  <a:ea typeface="仿宋" panose="02010609060101010101" pitchFamily="49" charset="-122"/>
                </a:endParaRPr>
              </a:p>
              <a:p>
                <a:pPr marL="82296" indent="0" algn="just">
                  <a:buClr>
                    <a:srgbClr val="3891A7"/>
                  </a:buClr>
                  <a:buFont typeface="Arial" panose="020B0604020202020204" pitchFamily="34" charset="0"/>
                  <a:buNone/>
                </a:pPr>
                <a14:m>
                  <m:oMathPara xmlns:m="http://schemas.openxmlformats.org/officeDocument/2006/math">
                    <m:oMathParaPr>
                      <m:jc m:val="center"/>
                    </m:oMathParaPr>
                    <m:oMath xmlns:m="http://schemas.openxmlformats.org/officeDocument/2006/math">
                      <m:r>
                        <a:rPr kumimoji="0" lang="en-US" altLang="zh-CN" sz="2300" b="0" i="1">
                          <a:solidFill>
                            <a:prstClr val="black"/>
                          </a:solidFill>
                          <a:latin typeface="Cambria Math"/>
                        </a:rPr>
                        <m:t>𝑢</m:t>
                      </m:r>
                      <m:d>
                        <m:dPr>
                          <m:ctrlPr>
                            <a:rPr kumimoji="0" lang="en-US" altLang="zh-CN" sz="2300" b="0" i="1">
                              <a:solidFill>
                                <a:prstClr val="black"/>
                              </a:solidFill>
                              <a:latin typeface="Cambria Math" panose="02040503050406030204" pitchFamily="18" charset="0"/>
                            </a:rPr>
                          </m:ctrlPr>
                        </m:dPr>
                        <m:e>
                          <m:r>
                            <a:rPr kumimoji="0" lang="en-US" altLang="zh-CN" sz="2300" b="0" i="1">
                              <a:solidFill>
                                <a:prstClr val="black"/>
                              </a:solidFill>
                              <a:latin typeface="Cambria Math"/>
                            </a:rPr>
                            <m:t>𝑘</m:t>
                          </m:r>
                        </m:e>
                      </m:d>
                      <m:r>
                        <a:rPr kumimoji="0" lang="en-US" altLang="zh-CN" sz="2300" b="0" i="1">
                          <a:solidFill>
                            <a:prstClr val="black"/>
                          </a:solidFill>
                          <a:latin typeface="Cambria Math"/>
                        </a:rPr>
                        <m:t>=</m:t>
                      </m:r>
                      <m:sSup>
                        <m:sSupPr>
                          <m:ctrlPr>
                            <a:rPr kumimoji="0" lang="en-US" altLang="zh-CN" sz="2300" b="0" i="1">
                              <a:solidFill>
                                <a:prstClr val="black"/>
                              </a:solidFill>
                              <a:latin typeface="Cambria Math" panose="02040503050406030204" pitchFamily="18" charset="0"/>
                            </a:rPr>
                          </m:ctrlPr>
                        </m:sSupPr>
                        <m:e>
                          <m:r>
                            <a:rPr kumimoji="0" lang="en-US" altLang="zh-CN" sz="2300" b="0" i="1">
                              <a:solidFill>
                                <a:prstClr val="black"/>
                              </a:solidFill>
                              <a:latin typeface="Cambria Math"/>
                            </a:rPr>
                            <m:t>𝑓</m:t>
                          </m:r>
                        </m:e>
                        <m:sup>
                          <m:r>
                            <a:rPr kumimoji="0" lang="en-US" altLang="zh-CN" sz="2300" b="0" i="1">
                              <a:solidFill>
                                <a:prstClr val="black"/>
                              </a:solidFill>
                              <a:latin typeface="Cambria Math"/>
                            </a:rPr>
                            <m:t>−1</m:t>
                          </m:r>
                        </m:sup>
                      </m:sSup>
                      <m:r>
                        <a:rPr kumimoji="0" lang="en-US" altLang="zh-CN" sz="2300" b="0">
                          <a:solidFill>
                            <a:prstClr val="black"/>
                          </a:solidFill>
                          <a:latin typeface="Cambria Math"/>
                        </a:rPr>
                        <m:t>[</m:t>
                      </m:r>
                      <m:r>
                        <a:rPr kumimoji="0" lang="en-US" altLang="zh-CN" sz="2300" b="0" i="1">
                          <a:solidFill>
                            <a:prstClr val="black"/>
                          </a:solidFill>
                          <a:latin typeface="Cambria Math"/>
                        </a:rPr>
                        <m:t>𝑦</m:t>
                      </m:r>
                      <m:d>
                        <m:dPr>
                          <m:ctrlPr>
                            <a:rPr kumimoji="0" lang="en-US" altLang="zh-CN" sz="2300" b="0" i="1">
                              <a:solidFill>
                                <a:prstClr val="black"/>
                              </a:solidFill>
                              <a:latin typeface="Cambria Math" panose="02040503050406030204" pitchFamily="18" charset="0"/>
                            </a:rPr>
                          </m:ctrlPr>
                        </m:dPr>
                        <m:e>
                          <m:r>
                            <a:rPr kumimoji="0" lang="en-US" altLang="zh-CN" sz="2300" b="0" i="1">
                              <a:solidFill>
                                <a:prstClr val="black"/>
                              </a:solidFill>
                              <a:latin typeface="Cambria Math"/>
                            </a:rPr>
                            <m:t>𝑘</m:t>
                          </m:r>
                        </m:e>
                      </m:d>
                      <m:r>
                        <a:rPr kumimoji="0" lang="en-US" altLang="zh-CN" sz="2300" b="0" i="1">
                          <a:solidFill>
                            <a:prstClr val="black"/>
                          </a:solidFill>
                          <a:latin typeface="Cambria Math"/>
                        </a:rPr>
                        <m:t>,</m:t>
                      </m:r>
                      <m:r>
                        <a:rPr kumimoji="0" lang="en-US" altLang="zh-CN" sz="2300" b="0" i="1">
                          <a:solidFill>
                            <a:prstClr val="black"/>
                          </a:solidFill>
                          <a:latin typeface="Cambria Math"/>
                        </a:rPr>
                        <m:t>𝑦</m:t>
                      </m:r>
                      <m:d>
                        <m:dPr>
                          <m:ctrlPr>
                            <a:rPr kumimoji="0" lang="en-US" altLang="zh-CN" sz="2300" b="0" i="1">
                              <a:solidFill>
                                <a:prstClr val="black"/>
                              </a:solidFill>
                              <a:latin typeface="Cambria Math" panose="02040503050406030204" pitchFamily="18" charset="0"/>
                            </a:rPr>
                          </m:ctrlPr>
                        </m:dPr>
                        <m:e>
                          <m:r>
                            <a:rPr kumimoji="0" lang="en-US" altLang="zh-CN" sz="2300" b="0" i="1">
                              <a:solidFill>
                                <a:prstClr val="black"/>
                              </a:solidFill>
                              <a:latin typeface="Cambria Math"/>
                            </a:rPr>
                            <m:t>𝑘</m:t>
                          </m:r>
                          <m:r>
                            <a:rPr kumimoji="0" lang="en-US" altLang="zh-CN" sz="2300" b="0" i="1">
                              <a:solidFill>
                                <a:prstClr val="black"/>
                              </a:solidFill>
                              <a:latin typeface="Cambria Math"/>
                            </a:rPr>
                            <m:t>−1</m:t>
                          </m:r>
                        </m:e>
                      </m:d>
                      <m:r>
                        <a:rPr kumimoji="0" lang="en-US" altLang="zh-CN" sz="2300" b="0" i="1">
                          <a:solidFill>
                            <a:prstClr val="black"/>
                          </a:solidFill>
                          <a:latin typeface="Cambria Math"/>
                        </a:rPr>
                        <m:t>,⋯,</m:t>
                      </m:r>
                      <m:r>
                        <a:rPr kumimoji="0" lang="en-US" altLang="zh-CN" sz="2300" b="0" i="1">
                          <a:solidFill>
                            <a:prstClr val="black"/>
                          </a:solidFill>
                          <a:latin typeface="Cambria Math"/>
                        </a:rPr>
                        <m:t>𝑦</m:t>
                      </m:r>
                      <m:d>
                        <m:dPr>
                          <m:ctrlPr>
                            <a:rPr kumimoji="0" lang="en-US" altLang="zh-CN" sz="2300" b="0" i="1">
                              <a:solidFill>
                                <a:prstClr val="black"/>
                              </a:solidFill>
                              <a:latin typeface="Cambria Math" panose="02040503050406030204" pitchFamily="18" charset="0"/>
                            </a:rPr>
                          </m:ctrlPr>
                        </m:dPr>
                        <m:e>
                          <m:r>
                            <a:rPr kumimoji="0" lang="en-US" altLang="zh-CN" sz="2300" b="0" i="1">
                              <a:solidFill>
                                <a:prstClr val="black"/>
                              </a:solidFill>
                              <a:latin typeface="Cambria Math"/>
                            </a:rPr>
                            <m:t>𝑘</m:t>
                          </m:r>
                          <m:r>
                            <a:rPr kumimoji="0" lang="en-US" altLang="zh-CN" sz="2300" b="0" i="1">
                              <a:solidFill>
                                <a:prstClr val="black"/>
                              </a:solidFill>
                              <a:latin typeface="Cambria Math"/>
                            </a:rPr>
                            <m:t>−</m:t>
                          </m:r>
                          <m:r>
                            <a:rPr kumimoji="0" lang="en-US" altLang="zh-CN" sz="2300" b="0" i="1">
                              <a:solidFill>
                                <a:prstClr val="black"/>
                              </a:solidFill>
                              <a:latin typeface="Cambria Math"/>
                            </a:rPr>
                            <m:t>𝑛</m:t>
                          </m:r>
                          <m:r>
                            <a:rPr kumimoji="0" lang="en-US" altLang="zh-CN" sz="2300" b="0" i="1">
                              <a:solidFill>
                                <a:prstClr val="black"/>
                              </a:solidFill>
                              <a:latin typeface="Cambria Math"/>
                            </a:rPr>
                            <m:t>+1</m:t>
                          </m:r>
                        </m:e>
                      </m:d>
                      <m:r>
                        <a:rPr kumimoji="0" lang="en-US" altLang="zh-CN" sz="2300" b="0" i="1">
                          <a:solidFill>
                            <a:prstClr val="black"/>
                          </a:solidFill>
                          <a:latin typeface="Cambria Math"/>
                        </a:rPr>
                        <m:t>,</m:t>
                      </m:r>
                      <m:r>
                        <a:rPr kumimoji="0" lang="en-US" altLang="zh-CN" sz="2300" b="0" i="1" smtClean="0">
                          <a:solidFill>
                            <a:srgbClr val="FF0000"/>
                          </a:solidFill>
                          <a:latin typeface="Cambria Math"/>
                        </a:rPr>
                        <m:t>𝑦</m:t>
                      </m:r>
                      <m:r>
                        <a:rPr kumimoji="0" lang="en-US" altLang="zh-CN" sz="2300" b="0" i="1" smtClean="0">
                          <a:solidFill>
                            <a:srgbClr val="FF0000"/>
                          </a:solidFill>
                          <a:latin typeface="Cambria Math"/>
                        </a:rPr>
                        <m:t>(</m:t>
                      </m:r>
                      <m:r>
                        <a:rPr kumimoji="0" lang="en-US" altLang="zh-CN" sz="2300" b="0" i="1" smtClean="0">
                          <a:solidFill>
                            <a:srgbClr val="FF0000"/>
                          </a:solidFill>
                          <a:latin typeface="Cambria Math"/>
                        </a:rPr>
                        <m:t>𝑘</m:t>
                      </m:r>
                      <m:r>
                        <a:rPr kumimoji="0" lang="en-US" altLang="zh-CN" sz="2300" b="0" i="1" smtClean="0">
                          <a:solidFill>
                            <a:srgbClr val="FF0000"/>
                          </a:solidFill>
                          <a:latin typeface="Cambria Math"/>
                        </a:rPr>
                        <m:t>+1);</m:t>
                      </m:r>
                      <m:r>
                        <a:rPr kumimoji="0" lang="en-US" altLang="zh-CN" sz="2300" b="0" i="1">
                          <a:solidFill>
                            <a:prstClr val="black"/>
                          </a:solidFill>
                          <a:latin typeface="Cambria Math"/>
                        </a:rPr>
                        <m:t>𝑢</m:t>
                      </m:r>
                      <m:d>
                        <m:dPr>
                          <m:ctrlPr>
                            <a:rPr kumimoji="0" lang="en-US" altLang="zh-CN" sz="2300" b="0" i="1">
                              <a:solidFill>
                                <a:prstClr val="black"/>
                              </a:solidFill>
                              <a:latin typeface="Cambria Math" panose="02040503050406030204" pitchFamily="18" charset="0"/>
                            </a:rPr>
                          </m:ctrlPr>
                        </m:dPr>
                        <m:e>
                          <m:r>
                            <a:rPr kumimoji="0" lang="en-US" altLang="zh-CN" sz="2300" b="0" i="1">
                              <a:solidFill>
                                <a:prstClr val="black"/>
                              </a:solidFill>
                              <a:latin typeface="Cambria Math"/>
                            </a:rPr>
                            <m:t>𝑘</m:t>
                          </m:r>
                          <m:r>
                            <a:rPr kumimoji="0" lang="en-US" altLang="zh-CN" sz="2300" b="0" i="1">
                              <a:solidFill>
                                <a:prstClr val="black"/>
                              </a:solidFill>
                              <a:latin typeface="Cambria Math"/>
                            </a:rPr>
                            <m:t>−1</m:t>
                          </m:r>
                        </m:e>
                      </m:d>
                      <m:r>
                        <a:rPr kumimoji="0" lang="en-US" altLang="zh-CN" sz="2300" b="0" i="1">
                          <a:solidFill>
                            <a:prstClr val="black"/>
                          </a:solidFill>
                          <a:latin typeface="Cambria Math"/>
                        </a:rPr>
                        <m:t>,⋯,</m:t>
                      </m:r>
                      <m:r>
                        <a:rPr kumimoji="0" lang="en-US" altLang="zh-CN" sz="2300" b="0" i="1">
                          <a:solidFill>
                            <a:prstClr val="black"/>
                          </a:solidFill>
                          <a:latin typeface="Cambria Math"/>
                        </a:rPr>
                        <m:t>𝑢</m:t>
                      </m:r>
                      <m:d>
                        <m:dPr>
                          <m:ctrlPr>
                            <a:rPr kumimoji="0" lang="en-US" altLang="zh-CN" sz="2300" b="0" i="1">
                              <a:solidFill>
                                <a:prstClr val="black"/>
                              </a:solidFill>
                              <a:latin typeface="Cambria Math" panose="02040503050406030204" pitchFamily="18" charset="0"/>
                            </a:rPr>
                          </m:ctrlPr>
                        </m:dPr>
                        <m:e>
                          <m:r>
                            <a:rPr kumimoji="0" lang="en-US" altLang="zh-CN" sz="2300" b="0" i="1">
                              <a:solidFill>
                                <a:prstClr val="black"/>
                              </a:solidFill>
                              <a:latin typeface="Cambria Math"/>
                            </a:rPr>
                            <m:t>𝑘</m:t>
                          </m:r>
                          <m:r>
                            <a:rPr kumimoji="0" lang="en-US" altLang="zh-CN" sz="2300" b="0" i="1">
                              <a:solidFill>
                                <a:prstClr val="black"/>
                              </a:solidFill>
                              <a:latin typeface="Cambria Math"/>
                            </a:rPr>
                            <m:t>−</m:t>
                          </m:r>
                          <m:r>
                            <a:rPr kumimoji="0" lang="en-US" altLang="zh-CN" sz="2300" b="0" i="1">
                              <a:solidFill>
                                <a:prstClr val="black"/>
                              </a:solidFill>
                              <a:latin typeface="Cambria Math"/>
                            </a:rPr>
                            <m:t>𝑚</m:t>
                          </m:r>
                          <m:r>
                            <a:rPr kumimoji="0" lang="en-US" altLang="zh-CN" sz="2300" b="0" i="1">
                              <a:solidFill>
                                <a:prstClr val="black"/>
                              </a:solidFill>
                              <a:latin typeface="Cambria Math"/>
                            </a:rPr>
                            <m:t>+1</m:t>
                          </m:r>
                        </m:e>
                      </m:d>
                      <m:r>
                        <a:rPr kumimoji="0" lang="en-US" altLang="zh-CN" sz="2300" b="0">
                          <a:solidFill>
                            <a:prstClr val="black"/>
                          </a:solidFill>
                          <a:latin typeface="Cambria Math"/>
                        </a:rPr>
                        <m:t>]</m:t>
                      </m:r>
                    </m:oMath>
                  </m:oMathPara>
                </a14:m>
                <a:endParaRPr kumimoji="0" lang="en-US" altLang="zh-CN" sz="2300" b="0" dirty="0">
                  <a:solidFill>
                    <a:prstClr val="black"/>
                  </a:solidFill>
                  <a:latin typeface="仿宋" panose="02010609060101010101" pitchFamily="49" charset="-122"/>
                  <a:ea typeface="仿宋" panose="02010609060101010101" pitchFamily="49" charset="-122"/>
                </a:endParaRPr>
              </a:p>
              <a:p>
                <a:pPr marL="82296" indent="0" algn="just">
                  <a:buClr>
                    <a:srgbClr val="3891A7"/>
                  </a:buClr>
                  <a:buFont typeface="Arial" panose="020B0604020202020204" pitchFamily="34" charset="0"/>
                  <a:buNone/>
                </a:pPr>
                <a:endParaRPr kumimoji="0" lang="en-US" altLang="zh-CN" sz="2300" b="0" dirty="0">
                  <a:solidFill>
                    <a:prstClr val="black"/>
                  </a:solidFill>
                  <a:latin typeface="仿宋" panose="02010609060101010101" pitchFamily="49" charset="-122"/>
                  <a:ea typeface="仿宋" panose="02010609060101010101" pitchFamily="49" charset="-122"/>
                </a:endParaRPr>
              </a:p>
              <a:p>
                <a:pPr marL="360000" indent="0">
                  <a:spcBef>
                    <a:spcPts val="1200"/>
                  </a:spcBef>
                  <a:spcAft>
                    <a:spcPts val="600"/>
                  </a:spcAft>
                  <a:buClr>
                    <a:srgbClr val="3891A7"/>
                  </a:buClr>
                  <a:buFont typeface="Arial" panose="020B0604020202020204" pitchFamily="34" charset="0"/>
                  <a:buNone/>
                </a:pPr>
                <a:endParaRPr kumimoji="0" lang="en-US" altLang="zh-CN" sz="2600" b="0" i="1" dirty="0">
                  <a:solidFill>
                    <a:prstClr val="black"/>
                  </a:solidFill>
                  <a:latin typeface="Cambria Math"/>
                </a:endParaRPr>
              </a:p>
              <a:p>
                <a:pPr marL="360000" indent="0">
                  <a:spcBef>
                    <a:spcPts val="1200"/>
                  </a:spcBef>
                  <a:spcAft>
                    <a:spcPts val="600"/>
                  </a:spcAft>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300" b="0" i="1">
                          <a:solidFill>
                            <a:prstClr val="black"/>
                          </a:solidFill>
                          <a:latin typeface="Cambria Math"/>
                        </a:rPr>
                        <m:t>𝑢</m:t>
                      </m:r>
                      <m:d>
                        <m:dPr>
                          <m:ctrlPr>
                            <a:rPr kumimoji="0" lang="en-US" altLang="zh-CN" sz="2300" b="0" i="1">
                              <a:solidFill>
                                <a:prstClr val="black"/>
                              </a:solidFill>
                              <a:latin typeface="Cambria Math" panose="02040503050406030204" pitchFamily="18" charset="0"/>
                            </a:rPr>
                          </m:ctrlPr>
                        </m:dPr>
                        <m:e>
                          <m:r>
                            <a:rPr kumimoji="0" lang="en-US" altLang="zh-CN" sz="2300" b="0" i="1">
                              <a:solidFill>
                                <a:prstClr val="black"/>
                              </a:solidFill>
                              <a:latin typeface="Cambria Math"/>
                            </a:rPr>
                            <m:t>𝑘</m:t>
                          </m:r>
                        </m:e>
                      </m:d>
                      <m:r>
                        <a:rPr kumimoji="0" lang="en-US" altLang="zh-CN" sz="2300" b="0" i="1">
                          <a:solidFill>
                            <a:prstClr val="black"/>
                          </a:solidFill>
                          <a:latin typeface="Cambria Math"/>
                        </a:rPr>
                        <m:t>=</m:t>
                      </m:r>
                      <m:sSup>
                        <m:sSupPr>
                          <m:ctrlPr>
                            <a:rPr kumimoji="0" lang="en-US" altLang="zh-CN" sz="2300" b="0" i="1">
                              <a:solidFill>
                                <a:prstClr val="black"/>
                              </a:solidFill>
                              <a:latin typeface="Cambria Math" panose="02040503050406030204" pitchFamily="18" charset="0"/>
                            </a:rPr>
                          </m:ctrlPr>
                        </m:sSupPr>
                        <m:e>
                          <m:r>
                            <a:rPr kumimoji="0" lang="en-US" altLang="zh-CN" sz="2300" b="0" i="1">
                              <a:solidFill>
                                <a:prstClr val="black"/>
                              </a:solidFill>
                              <a:latin typeface="Cambria Math"/>
                            </a:rPr>
                            <m:t>𝑓</m:t>
                          </m:r>
                        </m:e>
                        <m:sup>
                          <m:r>
                            <a:rPr kumimoji="0" lang="en-US" altLang="zh-CN" sz="2300" b="0" i="1">
                              <a:solidFill>
                                <a:prstClr val="black"/>
                              </a:solidFill>
                              <a:latin typeface="Cambria Math"/>
                            </a:rPr>
                            <m:t>−1</m:t>
                          </m:r>
                        </m:sup>
                      </m:sSup>
                      <m:r>
                        <a:rPr kumimoji="0" lang="en-US" altLang="zh-CN" sz="2300" b="0">
                          <a:solidFill>
                            <a:prstClr val="black"/>
                          </a:solidFill>
                          <a:latin typeface="Cambria Math"/>
                        </a:rPr>
                        <m:t>[</m:t>
                      </m:r>
                      <m:r>
                        <a:rPr kumimoji="0" lang="en-US" altLang="zh-CN" sz="2300" b="0" i="1" smtClean="0">
                          <a:solidFill>
                            <a:srgbClr val="0000FF"/>
                          </a:solidFill>
                          <a:latin typeface="Cambria Math"/>
                        </a:rPr>
                        <m:t>𝑦</m:t>
                      </m:r>
                      <m:d>
                        <m:dPr>
                          <m:ctrlPr>
                            <a:rPr kumimoji="0" lang="en-US" altLang="zh-CN" sz="2300" b="0" i="1">
                              <a:solidFill>
                                <a:srgbClr val="0000FF"/>
                              </a:solidFill>
                              <a:latin typeface="Cambria Math" panose="02040503050406030204" pitchFamily="18" charset="0"/>
                            </a:rPr>
                          </m:ctrlPr>
                        </m:dPr>
                        <m:e>
                          <m:r>
                            <a:rPr kumimoji="0" lang="en-US" altLang="zh-CN" sz="2300" b="0" i="1">
                              <a:solidFill>
                                <a:srgbClr val="0000FF"/>
                              </a:solidFill>
                              <a:latin typeface="Cambria Math"/>
                            </a:rPr>
                            <m:t>𝑘</m:t>
                          </m:r>
                        </m:e>
                      </m:d>
                      <m:r>
                        <a:rPr kumimoji="0" lang="en-US" altLang="zh-CN" sz="2300" b="0" i="1">
                          <a:solidFill>
                            <a:srgbClr val="0000FF"/>
                          </a:solidFill>
                          <a:latin typeface="Cambria Math"/>
                        </a:rPr>
                        <m:t>,</m:t>
                      </m:r>
                      <m:r>
                        <a:rPr kumimoji="0" lang="en-US" altLang="zh-CN" sz="2300" b="0" i="1">
                          <a:solidFill>
                            <a:srgbClr val="0000FF"/>
                          </a:solidFill>
                          <a:latin typeface="Cambria Math"/>
                        </a:rPr>
                        <m:t>𝑦</m:t>
                      </m:r>
                      <m:d>
                        <m:dPr>
                          <m:ctrlPr>
                            <a:rPr kumimoji="0" lang="en-US" altLang="zh-CN" sz="2300" b="0" i="1">
                              <a:solidFill>
                                <a:srgbClr val="0000FF"/>
                              </a:solidFill>
                              <a:latin typeface="Cambria Math" panose="02040503050406030204" pitchFamily="18" charset="0"/>
                            </a:rPr>
                          </m:ctrlPr>
                        </m:dPr>
                        <m:e>
                          <m:r>
                            <a:rPr kumimoji="0" lang="en-US" altLang="zh-CN" sz="2300" b="0" i="1">
                              <a:solidFill>
                                <a:srgbClr val="0000FF"/>
                              </a:solidFill>
                              <a:latin typeface="Cambria Math"/>
                            </a:rPr>
                            <m:t>𝑘</m:t>
                          </m:r>
                          <m:r>
                            <a:rPr kumimoji="0" lang="en-US" altLang="zh-CN" sz="2300" b="0" i="1">
                              <a:solidFill>
                                <a:srgbClr val="0000FF"/>
                              </a:solidFill>
                              <a:latin typeface="Cambria Math"/>
                            </a:rPr>
                            <m:t>−1</m:t>
                          </m:r>
                        </m:e>
                      </m:d>
                      <m:r>
                        <a:rPr kumimoji="0" lang="en-US" altLang="zh-CN" sz="2300" b="0" i="1">
                          <a:solidFill>
                            <a:srgbClr val="0000FF"/>
                          </a:solidFill>
                          <a:latin typeface="Cambria Math"/>
                        </a:rPr>
                        <m:t>,⋯,</m:t>
                      </m:r>
                      <m:r>
                        <a:rPr kumimoji="0" lang="en-US" altLang="zh-CN" sz="2300" b="0" i="1">
                          <a:solidFill>
                            <a:srgbClr val="0000FF"/>
                          </a:solidFill>
                          <a:latin typeface="Cambria Math"/>
                        </a:rPr>
                        <m:t>𝑦</m:t>
                      </m:r>
                      <m:d>
                        <m:dPr>
                          <m:ctrlPr>
                            <a:rPr kumimoji="0" lang="en-US" altLang="zh-CN" sz="2300" b="0" i="1">
                              <a:solidFill>
                                <a:srgbClr val="0000FF"/>
                              </a:solidFill>
                              <a:latin typeface="Cambria Math" panose="02040503050406030204" pitchFamily="18" charset="0"/>
                            </a:rPr>
                          </m:ctrlPr>
                        </m:dPr>
                        <m:e>
                          <m:r>
                            <a:rPr kumimoji="0" lang="en-US" altLang="zh-CN" sz="2300" b="0" i="1">
                              <a:solidFill>
                                <a:srgbClr val="0000FF"/>
                              </a:solidFill>
                              <a:latin typeface="Cambria Math"/>
                            </a:rPr>
                            <m:t>𝑘</m:t>
                          </m:r>
                          <m:r>
                            <a:rPr kumimoji="0" lang="en-US" altLang="zh-CN" sz="2300" b="0" i="1">
                              <a:solidFill>
                                <a:srgbClr val="0000FF"/>
                              </a:solidFill>
                              <a:latin typeface="Cambria Math"/>
                            </a:rPr>
                            <m:t>−</m:t>
                          </m:r>
                          <m:r>
                            <a:rPr kumimoji="0" lang="en-US" altLang="zh-CN" sz="2300" b="0" i="1">
                              <a:solidFill>
                                <a:srgbClr val="0000FF"/>
                              </a:solidFill>
                              <a:latin typeface="Cambria Math"/>
                            </a:rPr>
                            <m:t>𝑛</m:t>
                          </m:r>
                          <m:r>
                            <a:rPr kumimoji="0" lang="en-US" altLang="zh-CN" sz="2300" b="0" i="1">
                              <a:solidFill>
                                <a:srgbClr val="0000FF"/>
                              </a:solidFill>
                              <a:latin typeface="Cambria Math"/>
                            </a:rPr>
                            <m:t>+1</m:t>
                          </m:r>
                        </m:e>
                      </m:d>
                      <m:r>
                        <a:rPr kumimoji="0" lang="en-US" altLang="zh-CN" sz="2300" b="0" i="1">
                          <a:solidFill>
                            <a:prstClr val="black"/>
                          </a:solidFill>
                          <a:latin typeface="Cambria Math"/>
                        </a:rPr>
                        <m:t>,</m:t>
                      </m:r>
                      <m:sSub>
                        <m:sSubPr>
                          <m:ctrlPr>
                            <a:rPr kumimoji="0" lang="en-US" altLang="zh-CN" sz="2300" b="0" i="1" smtClean="0">
                              <a:solidFill>
                                <a:srgbClr val="FF0000"/>
                              </a:solidFill>
                              <a:latin typeface="Cambria Math" panose="02040503050406030204" pitchFamily="18" charset="0"/>
                            </a:rPr>
                          </m:ctrlPr>
                        </m:sSubPr>
                        <m:e>
                          <m:r>
                            <a:rPr kumimoji="0" lang="en-US" altLang="zh-CN" sz="2300" b="0" i="1">
                              <a:solidFill>
                                <a:srgbClr val="FF0000"/>
                              </a:solidFill>
                              <a:latin typeface="Cambria Math"/>
                            </a:rPr>
                            <m:t>𝑦</m:t>
                          </m:r>
                        </m:e>
                        <m:sub>
                          <m:r>
                            <a:rPr kumimoji="0" lang="en-US" altLang="zh-CN" sz="2300" b="0" i="1">
                              <a:solidFill>
                                <a:srgbClr val="FF0000"/>
                              </a:solidFill>
                              <a:latin typeface="Cambria Math"/>
                            </a:rPr>
                            <m:t>𝑑</m:t>
                          </m:r>
                        </m:sub>
                      </m:sSub>
                      <m:r>
                        <a:rPr kumimoji="0" lang="en-US" altLang="zh-CN" sz="2300" b="0" i="1">
                          <a:solidFill>
                            <a:srgbClr val="FF0000"/>
                          </a:solidFill>
                          <a:latin typeface="Cambria Math"/>
                        </a:rPr>
                        <m:t>(</m:t>
                      </m:r>
                      <m:r>
                        <a:rPr kumimoji="0" lang="en-US" altLang="zh-CN" sz="2300" b="0" i="1">
                          <a:solidFill>
                            <a:srgbClr val="FF0000"/>
                          </a:solidFill>
                          <a:latin typeface="Cambria Math"/>
                        </a:rPr>
                        <m:t>𝑘</m:t>
                      </m:r>
                      <m:r>
                        <a:rPr kumimoji="0" lang="en-US" altLang="zh-CN" sz="2300" b="0" i="1">
                          <a:solidFill>
                            <a:srgbClr val="FF0000"/>
                          </a:solidFill>
                          <a:latin typeface="Cambria Math"/>
                        </a:rPr>
                        <m:t>+1);</m:t>
                      </m:r>
                      <m:r>
                        <a:rPr kumimoji="0" lang="en-US" altLang="zh-CN" sz="2300" b="0" i="1">
                          <a:solidFill>
                            <a:prstClr val="black"/>
                          </a:solidFill>
                          <a:latin typeface="Cambria Math"/>
                        </a:rPr>
                        <m:t>𝑢</m:t>
                      </m:r>
                      <m:d>
                        <m:dPr>
                          <m:ctrlPr>
                            <a:rPr kumimoji="0" lang="en-US" altLang="zh-CN" sz="2300" b="0" i="1">
                              <a:solidFill>
                                <a:prstClr val="black"/>
                              </a:solidFill>
                              <a:latin typeface="Cambria Math" panose="02040503050406030204" pitchFamily="18" charset="0"/>
                            </a:rPr>
                          </m:ctrlPr>
                        </m:dPr>
                        <m:e>
                          <m:r>
                            <a:rPr kumimoji="0" lang="en-US" altLang="zh-CN" sz="2300" b="0" i="1">
                              <a:solidFill>
                                <a:prstClr val="black"/>
                              </a:solidFill>
                              <a:latin typeface="Cambria Math"/>
                            </a:rPr>
                            <m:t>𝑘</m:t>
                          </m:r>
                          <m:r>
                            <a:rPr kumimoji="0" lang="en-US" altLang="zh-CN" sz="2300" b="0" i="1">
                              <a:solidFill>
                                <a:prstClr val="black"/>
                              </a:solidFill>
                              <a:latin typeface="Cambria Math"/>
                            </a:rPr>
                            <m:t>−1</m:t>
                          </m:r>
                        </m:e>
                      </m:d>
                      <m:r>
                        <a:rPr kumimoji="0" lang="en-US" altLang="zh-CN" sz="2300" b="0" i="1">
                          <a:solidFill>
                            <a:prstClr val="black"/>
                          </a:solidFill>
                          <a:latin typeface="Cambria Math"/>
                        </a:rPr>
                        <m:t>,⋯,</m:t>
                      </m:r>
                      <m:r>
                        <a:rPr kumimoji="0" lang="en-US" altLang="zh-CN" sz="2300" b="0" i="1">
                          <a:solidFill>
                            <a:prstClr val="black"/>
                          </a:solidFill>
                          <a:latin typeface="Cambria Math"/>
                        </a:rPr>
                        <m:t>𝑢</m:t>
                      </m:r>
                      <m:d>
                        <m:dPr>
                          <m:ctrlPr>
                            <a:rPr kumimoji="0" lang="en-US" altLang="zh-CN" sz="2300" b="0" i="1">
                              <a:solidFill>
                                <a:prstClr val="black"/>
                              </a:solidFill>
                              <a:latin typeface="Cambria Math" panose="02040503050406030204" pitchFamily="18" charset="0"/>
                            </a:rPr>
                          </m:ctrlPr>
                        </m:dPr>
                        <m:e>
                          <m:r>
                            <a:rPr kumimoji="0" lang="en-US" altLang="zh-CN" sz="2300" b="0" i="1">
                              <a:solidFill>
                                <a:prstClr val="black"/>
                              </a:solidFill>
                              <a:latin typeface="Cambria Math"/>
                            </a:rPr>
                            <m:t>𝑘</m:t>
                          </m:r>
                          <m:r>
                            <a:rPr kumimoji="0" lang="en-US" altLang="zh-CN" sz="2300" b="0" i="1">
                              <a:solidFill>
                                <a:prstClr val="black"/>
                              </a:solidFill>
                              <a:latin typeface="Cambria Math"/>
                            </a:rPr>
                            <m:t>−</m:t>
                          </m:r>
                          <m:r>
                            <a:rPr kumimoji="0" lang="en-US" altLang="zh-CN" sz="2300" b="0" i="1">
                              <a:solidFill>
                                <a:prstClr val="black"/>
                              </a:solidFill>
                              <a:latin typeface="Cambria Math"/>
                            </a:rPr>
                            <m:t>𝑚</m:t>
                          </m:r>
                          <m:r>
                            <a:rPr kumimoji="0" lang="en-US" altLang="zh-CN" sz="2300" b="0" i="1">
                              <a:solidFill>
                                <a:prstClr val="black"/>
                              </a:solidFill>
                              <a:latin typeface="Cambria Math"/>
                            </a:rPr>
                            <m:t>+1</m:t>
                          </m:r>
                        </m:e>
                      </m:d>
                      <m:r>
                        <a:rPr kumimoji="0" lang="en-US" altLang="zh-CN" sz="2300" b="0">
                          <a:solidFill>
                            <a:prstClr val="black"/>
                          </a:solidFill>
                          <a:latin typeface="Cambria Math"/>
                        </a:rPr>
                        <m:t>]</m:t>
                      </m:r>
                    </m:oMath>
                  </m:oMathPara>
                </a14:m>
                <a:endParaRPr kumimoji="0" lang="en-US" altLang="zh-CN" sz="2300" b="0" dirty="0">
                  <a:solidFill>
                    <a:prstClr val="black"/>
                  </a:solidFill>
                  <a:latin typeface="仿宋" panose="02010609060101010101" pitchFamily="49" charset="-122"/>
                  <a:ea typeface="仿宋" panose="02010609060101010101" pitchFamily="49" charset="-122"/>
                </a:endParaRPr>
              </a:p>
              <a:p>
                <a:pPr marL="360000" indent="0">
                  <a:spcBef>
                    <a:spcPts val="1200"/>
                  </a:spcBef>
                  <a:spcAft>
                    <a:spcPts val="600"/>
                  </a:spcAft>
                  <a:buClr>
                    <a:srgbClr val="3891A7"/>
                  </a:buClr>
                  <a:buFont typeface="Arial" panose="020B0604020202020204" pitchFamily="34" charset="0"/>
                  <a:buNone/>
                </a:pPr>
                <a:endParaRPr kumimoji="0" lang="en-US" altLang="zh-CN" sz="2300" b="0" dirty="0">
                  <a:solidFill>
                    <a:prstClr val="black"/>
                  </a:solidFill>
                  <a:latin typeface="仿宋" panose="02010609060101010101" pitchFamily="49" charset="-122"/>
                  <a:ea typeface="仿宋" panose="02010609060101010101" pitchFamily="49" charset="-122"/>
                </a:endParaRPr>
              </a:p>
              <a:p>
                <a:pPr marL="360000" indent="0" algn="just">
                  <a:spcBef>
                    <a:spcPts val="1200"/>
                  </a:spcBef>
                  <a:buClr>
                    <a:srgbClr val="3891A7"/>
                  </a:buClr>
                  <a:buNone/>
                </a:pPr>
                <a:r>
                  <a:rPr kumimoji="0" lang="zh-CN" altLang="en-US" b="0" dirty="0">
                    <a:solidFill>
                      <a:prstClr val="black"/>
                    </a:solidFill>
                    <a:latin typeface="隶书" panose="02010509060101010101" pitchFamily="49" charset="-122"/>
                    <a:ea typeface="隶书" panose="02010509060101010101" pitchFamily="49" charset="-122"/>
                  </a:rPr>
                  <a:t>   建立逆模型：逼近未知非线性</a:t>
                </a:r>
                <a14:m>
                  <m:oMath xmlns:m="http://schemas.openxmlformats.org/officeDocument/2006/math">
                    <m:sSup>
                      <m:sSupPr>
                        <m:ctrlPr>
                          <a:rPr kumimoji="0" lang="en-US" altLang="zh-CN" b="0" i="1">
                            <a:solidFill>
                              <a:prstClr val="black"/>
                            </a:solidFill>
                            <a:latin typeface="Cambria Math" panose="02040503050406030204" pitchFamily="18" charset="0"/>
                            <a:ea typeface="隶书" panose="02010509060101010101" pitchFamily="49" charset="-122"/>
                          </a:rPr>
                        </m:ctrlPr>
                      </m:sSupPr>
                      <m:e>
                        <m:r>
                          <a:rPr kumimoji="0" lang="en-US" altLang="zh-CN" b="0">
                            <a:solidFill>
                              <a:prstClr val="black"/>
                            </a:solidFill>
                            <a:latin typeface="Cambria Math" panose="02040503050406030204" pitchFamily="18" charset="0"/>
                            <a:ea typeface="隶书" panose="02010509060101010101" pitchFamily="49" charset="-122"/>
                          </a:rPr>
                          <m:t>𝑓</m:t>
                        </m:r>
                      </m:e>
                      <m:sup>
                        <m:r>
                          <a:rPr kumimoji="0" lang="en-US" altLang="zh-CN" b="0">
                            <a:solidFill>
                              <a:prstClr val="black"/>
                            </a:solidFill>
                            <a:latin typeface="Cambria Math" panose="02040503050406030204" pitchFamily="18" charset="0"/>
                            <a:ea typeface="隶书" panose="02010509060101010101" pitchFamily="49" charset="-122"/>
                          </a:rPr>
                          <m:t>−1</m:t>
                        </m:r>
                      </m:sup>
                    </m:sSup>
                  </m:oMath>
                </a14:m>
                <a:endParaRPr kumimoji="0" lang="en-US" altLang="zh-CN" b="0" dirty="0">
                  <a:solidFill>
                    <a:prstClr val="black"/>
                  </a:solidFill>
                  <a:latin typeface="隶书" panose="02010509060101010101" pitchFamily="49" charset="-122"/>
                  <a:ea typeface="隶书" panose="02010509060101010101" pitchFamily="49" charset="-122"/>
                </a:endParaRPr>
              </a:p>
              <a:p>
                <a:pPr marL="360000" indent="0">
                  <a:buClr>
                    <a:srgbClr val="3891A7"/>
                  </a:buClr>
                  <a:buFont typeface="Arial" panose="020B0604020202020204" pitchFamily="34" charset="0"/>
                  <a:buNone/>
                </a:pPr>
                <a:r>
                  <a:rPr kumimoji="0" lang="zh-CN" altLang="en-US" b="0" dirty="0">
                    <a:solidFill>
                      <a:prstClr val="black"/>
                    </a:solidFill>
                    <a:latin typeface="隶书" panose="02010509060101010101" pitchFamily="49" charset="-122"/>
                    <a:ea typeface="隶书" panose="02010509060101010101" pitchFamily="49" charset="-122"/>
                  </a:rPr>
                  <a:t>    神经网络输入：</a:t>
                </a:r>
                <a14:m>
                  <m:oMath xmlns:m="http://schemas.openxmlformats.org/officeDocument/2006/math">
                    <m:r>
                      <a:rPr kumimoji="0" lang="en-US" altLang="zh-CN" sz="2600" b="0" i="1" smtClean="0">
                        <a:solidFill>
                          <a:srgbClr val="0000FF"/>
                        </a:solidFill>
                        <a:latin typeface="Cambria Math"/>
                      </a:rPr>
                      <m:t>𝑦</m:t>
                    </m:r>
                    <m:d>
                      <m:dPr>
                        <m:ctrlPr>
                          <a:rPr kumimoji="0" lang="en-US" altLang="zh-CN" sz="2600" b="0" i="1">
                            <a:solidFill>
                              <a:srgbClr val="0000FF"/>
                            </a:solidFill>
                            <a:latin typeface="Cambria Math" panose="02040503050406030204" pitchFamily="18" charset="0"/>
                          </a:rPr>
                        </m:ctrlPr>
                      </m:dPr>
                      <m:e>
                        <m:r>
                          <a:rPr kumimoji="0" lang="en-US" altLang="zh-CN" sz="2600" b="0" i="1">
                            <a:solidFill>
                              <a:srgbClr val="0000FF"/>
                            </a:solidFill>
                            <a:latin typeface="Cambria Math"/>
                          </a:rPr>
                          <m:t>𝑘</m:t>
                        </m:r>
                      </m:e>
                    </m:d>
                    <m:r>
                      <a:rPr kumimoji="0" lang="en-US" altLang="zh-CN" sz="2600" b="0" i="1">
                        <a:solidFill>
                          <a:srgbClr val="0000FF"/>
                        </a:solidFill>
                        <a:latin typeface="Cambria Math"/>
                      </a:rPr>
                      <m:t>,</m:t>
                    </m:r>
                    <m:r>
                      <a:rPr kumimoji="0" lang="en-US" altLang="zh-CN" sz="2600" b="0" i="1">
                        <a:solidFill>
                          <a:srgbClr val="0000FF"/>
                        </a:solidFill>
                        <a:latin typeface="Cambria Math"/>
                      </a:rPr>
                      <m:t>𝑦</m:t>
                    </m:r>
                    <m:d>
                      <m:dPr>
                        <m:ctrlPr>
                          <a:rPr kumimoji="0" lang="en-US" altLang="zh-CN" sz="2600" b="0" i="1">
                            <a:solidFill>
                              <a:srgbClr val="0000FF"/>
                            </a:solidFill>
                            <a:latin typeface="Cambria Math" panose="02040503050406030204" pitchFamily="18" charset="0"/>
                          </a:rPr>
                        </m:ctrlPr>
                      </m:dPr>
                      <m:e>
                        <m:r>
                          <a:rPr kumimoji="0" lang="en-US" altLang="zh-CN" sz="2600" b="0" i="1">
                            <a:solidFill>
                              <a:srgbClr val="0000FF"/>
                            </a:solidFill>
                            <a:latin typeface="Cambria Math"/>
                          </a:rPr>
                          <m:t>𝑘</m:t>
                        </m:r>
                        <m:r>
                          <a:rPr kumimoji="0" lang="en-US" altLang="zh-CN" sz="2600" b="0" i="1">
                            <a:solidFill>
                              <a:srgbClr val="0000FF"/>
                            </a:solidFill>
                            <a:latin typeface="Cambria Math"/>
                          </a:rPr>
                          <m:t>−1</m:t>
                        </m:r>
                      </m:e>
                    </m:d>
                    <m:r>
                      <a:rPr kumimoji="0" lang="en-US" altLang="zh-CN" sz="2600" b="0" i="1">
                        <a:solidFill>
                          <a:srgbClr val="0000FF"/>
                        </a:solidFill>
                        <a:latin typeface="Cambria Math"/>
                      </a:rPr>
                      <m:t>,⋯,</m:t>
                    </m:r>
                    <m:r>
                      <a:rPr kumimoji="0" lang="en-US" altLang="zh-CN" sz="2600" b="0" i="1">
                        <a:solidFill>
                          <a:srgbClr val="0000FF"/>
                        </a:solidFill>
                        <a:latin typeface="Cambria Math"/>
                      </a:rPr>
                      <m:t>𝑦</m:t>
                    </m:r>
                    <m:d>
                      <m:dPr>
                        <m:ctrlPr>
                          <a:rPr kumimoji="0" lang="en-US" altLang="zh-CN" sz="2600" b="0" i="1">
                            <a:solidFill>
                              <a:srgbClr val="0000FF"/>
                            </a:solidFill>
                            <a:latin typeface="Cambria Math" panose="02040503050406030204" pitchFamily="18" charset="0"/>
                          </a:rPr>
                        </m:ctrlPr>
                      </m:dPr>
                      <m:e>
                        <m:r>
                          <a:rPr kumimoji="0" lang="en-US" altLang="zh-CN" sz="2600" b="0" i="1">
                            <a:solidFill>
                              <a:srgbClr val="0000FF"/>
                            </a:solidFill>
                            <a:latin typeface="Cambria Math"/>
                          </a:rPr>
                          <m:t>𝑘</m:t>
                        </m:r>
                        <m:r>
                          <a:rPr kumimoji="0" lang="en-US" altLang="zh-CN" sz="2600" b="0" i="1">
                            <a:solidFill>
                              <a:srgbClr val="0000FF"/>
                            </a:solidFill>
                            <a:latin typeface="Cambria Math"/>
                          </a:rPr>
                          <m:t>−</m:t>
                        </m:r>
                        <m:r>
                          <a:rPr kumimoji="0" lang="en-US" altLang="zh-CN" sz="2600" b="0" i="1">
                            <a:solidFill>
                              <a:srgbClr val="0000FF"/>
                            </a:solidFill>
                            <a:latin typeface="Cambria Math"/>
                          </a:rPr>
                          <m:t>𝑛</m:t>
                        </m:r>
                        <m:r>
                          <a:rPr kumimoji="0" lang="en-US" altLang="zh-CN" sz="2600" b="0" i="1">
                            <a:solidFill>
                              <a:srgbClr val="0000FF"/>
                            </a:solidFill>
                            <a:latin typeface="Cambria Math"/>
                          </a:rPr>
                          <m:t>+1</m:t>
                        </m:r>
                      </m:e>
                    </m:d>
                    <m:r>
                      <a:rPr kumimoji="0" lang="en-US" altLang="zh-CN" sz="2600" b="0" i="1">
                        <a:solidFill>
                          <a:prstClr val="black"/>
                        </a:solidFill>
                        <a:latin typeface="Cambria Math"/>
                      </a:rPr>
                      <m:t>,</m:t>
                    </m:r>
                    <m:sSub>
                      <m:sSubPr>
                        <m:ctrlPr>
                          <a:rPr kumimoji="0" lang="en-US" altLang="zh-CN" sz="2600" b="0" i="1">
                            <a:solidFill>
                              <a:prstClr val="black"/>
                            </a:solidFill>
                            <a:latin typeface="Cambria Math" panose="02040503050406030204" pitchFamily="18" charset="0"/>
                          </a:rPr>
                        </m:ctrlPr>
                      </m:sSubPr>
                      <m:e>
                        <m:r>
                          <a:rPr kumimoji="0" lang="en-US" altLang="zh-CN" sz="2600" b="0" i="1">
                            <a:solidFill>
                              <a:prstClr val="black"/>
                            </a:solidFill>
                            <a:latin typeface="Cambria Math"/>
                          </a:rPr>
                          <m:t>𝑦</m:t>
                        </m:r>
                      </m:e>
                      <m:sub>
                        <m:r>
                          <a:rPr kumimoji="0" lang="en-US" altLang="zh-CN" sz="2600" b="0" i="1">
                            <a:solidFill>
                              <a:prstClr val="black"/>
                            </a:solidFill>
                            <a:latin typeface="Cambria Math"/>
                          </a:rPr>
                          <m:t>𝑑</m:t>
                        </m:r>
                      </m:sub>
                    </m:sSub>
                    <m:d>
                      <m:dPr>
                        <m:ctrlPr>
                          <a:rPr kumimoji="0" lang="en-US" altLang="zh-CN" sz="2600" b="0" i="1">
                            <a:solidFill>
                              <a:prstClr val="black"/>
                            </a:solidFill>
                            <a:latin typeface="Cambria Math" panose="02040503050406030204" pitchFamily="18" charset="0"/>
                          </a:rPr>
                        </m:ctrlPr>
                      </m:dPr>
                      <m:e>
                        <m:r>
                          <a:rPr kumimoji="0" lang="en-US" altLang="zh-CN" sz="2600" b="0" i="1">
                            <a:solidFill>
                              <a:prstClr val="black"/>
                            </a:solidFill>
                            <a:latin typeface="Cambria Math"/>
                          </a:rPr>
                          <m:t>𝑘</m:t>
                        </m:r>
                        <m:r>
                          <a:rPr kumimoji="0" lang="en-US" altLang="zh-CN" sz="2600" b="0" i="1">
                            <a:solidFill>
                              <a:prstClr val="black"/>
                            </a:solidFill>
                            <a:latin typeface="Cambria Math"/>
                          </a:rPr>
                          <m:t>+1</m:t>
                        </m:r>
                      </m:e>
                    </m:d>
                    <m:r>
                      <a:rPr kumimoji="0" lang="en-US" altLang="zh-CN" sz="2600" b="0" i="1" smtClean="0">
                        <a:solidFill>
                          <a:prstClr val="black"/>
                        </a:solidFill>
                        <a:latin typeface="Cambria Math" panose="02040503050406030204" pitchFamily="18" charset="0"/>
                      </a:rPr>
                      <m:t>,</m:t>
                    </m:r>
                    <m:r>
                      <a:rPr kumimoji="0" lang="en-US" altLang="zh-CN" sz="2600" b="0" i="1">
                        <a:solidFill>
                          <a:prstClr val="black"/>
                        </a:solidFill>
                        <a:latin typeface="Cambria Math"/>
                      </a:rPr>
                      <m:t>𝑢</m:t>
                    </m:r>
                    <m:d>
                      <m:dPr>
                        <m:ctrlPr>
                          <a:rPr kumimoji="0" lang="en-US" altLang="zh-CN" sz="2600" b="0" i="1">
                            <a:solidFill>
                              <a:prstClr val="black"/>
                            </a:solidFill>
                            <a:latin typeface="Cambria Math" panose="02040503050406030204" pitchFamily="18" charset="0"/>
                          </a:rPr>
                        </m:ctrlPr>
                      </m:dPr>
                      <m:e>
                        <m:r>
                          <a:rPr kumimoji="0" lang="en-US" altLang="zh-CN" sz="2600" b="0" i="1">
                            <a:solidFill>
                              <a:prstClr val="black"/>
                            </a:solidFill>
                            <a:latin typeface="Cambria Math"/>
                          </a:rPr>
                          <m:t>𝑘</m:t>
                        </m:r>
                        <m:r>
                          <a:rPr kumimoji="0" lang="en-US" altLang="zh-CN" sz="2600" b="0" i="1">
                            <a:solidFill>
                              <a:prstClr val="black"/>
                            </a:solidFill>
                            <a:latin typeface="Cambria Math"/>
                          </a:rPr>
                          <m:t>−1</m:t>
                        </m:r>
                      </m:e>
                    </m:d>
                    <m:r>
                      <a:rPr kumimoji="0" lang="en-US" altLang="zh-CN" sz="2600" b="0" i="1">
                        <a:solidFill>
                          <a:prstClr val="black"/>
                        </a:solidFill>
                        <a:latin typeface="Cambria Math"/>
                      </a:rPr>
                      <m:t>,⋯,</m:t>
                    </m:r>
                    <m:r>
                      <a:rPr kumimoji="0" lang="en-US" altLang="zh-CN" sz="2600" b="0" i="1">
                        <a:solidFill>
                          <a:prstClr val="black"/>
                        </a:solidFill>
                        <a:latin typeface="Cambria Math"/>
                      </a:rPr>
                      <m:t>𝑢</m:t>
                    </m:r>
                    <m:d>
                      <m:dPr>
                        <m:ctrlPr>
                          <a:rPr kumimoji="0" lang="en-US" altLang="zh-CN" sz="2600" b="0" i="1">
                            <a:solidFill>
                              <a:prstClr val="black"/>
                            </a:solidFill>
                            <a:latin typeface="Cambria Math" panose="02040503050406030204" pitchFamily="18" charset="0"/>
                          </a:rPr>
                        </m:ctrlPr>
                      </m:dPr>
                      <m:e>
                        <m:r>
                          <a:rPr kumimoji="0" lang="en-US" altLang="zh-CN" sz="2600" b="0" i="1">
                            <a:solidFill>
                              <a:prstClr val="black"/>
                            </a:solidFill>
                            <a:latin typeface="Cambria Math"/>
                          </a:rPr>
                          <m:t>𝑘</m:t>
                        </m:r>
                        <m:r>
                          <a:rPr kumimoji="0" lang="en-US" altLang="zh-CN" sz="2600" b="0" i="1">
                            <a:solidFill>
                              <a:prstClr val="black"/>
                            </a:solidFill>
                            <a:latin typeface="Cambria Math"/>
                          </a:rPr>
                          <m:t>−</m:t>
                        </m:r>
                        <m:r>
                          <a:rPr kumimoji="0" lang="en-US" altLang="zh-CN" sz="2600" b="0" i="1">
                            <a:solidFill>
                              <a:prstClr val="black"/>
                            </a:solidFill>
                            <a:latin typeface="Cambria Math"/>
                          </a:rPr>
                          <m:t>𝑚</m:t>
                        </m:r>
                        <m:r>
                          <a:rPr kumimoji="0" lang="en-US" altLang="zh-CN" sz="2600" b="0" i="1">
                            <a:solidFill>
                              <a:prstClr val="black"/>
                            </a:solidFill>
                            <a:latin typeface="Cambria Math"/>
                          </a:rPr>
                          <m:t>+1</m:t>
                        </m:r>
                      </m:e>
                    </m:d>
                  </m:oMath>
                </a14:m>
                <a:r>
                  <a:rPr kumimoji="0" lang="zh-CN" altLang="en-US" sz="2600" b="0" dirty="0">
                    <a:solidFill>
                      <a:prstClr val="black"/>
                    </a:solidFill>
                    <a:latin typeface="隶书" panose="02010509060101010101" pitchFamily="49" charset="-122"/>
                    <a:ea typeface="隶书" panose="02010509060101010101" pitchFamily="49" charset="-122"/>
                  </a:rPr>
                  <a:t>；</a:t>
                </a:r>
                <a:endParaRPr kumimoji="0" lang="en-US" altLang="zh-CN" sz="2600" b="0" dirty="0">
                  <a:solidFill>
                    <a:prstClr val="black"/>
                  </a:solidFill>
                  <a:latin typeface="隶书" panose="02010509060101010101" pitchFamily="49" charset="-122"/>
                  <a:ea typeface="隶书" panose="02010509060101010101" pitchFamily="49" charset="-122"/>
                </a:endParaRPr>
              </a:p>
              <a:p>
                <a:pPr marL="360000" indent="0">
                  <a:buClr>
                    <a:srgbClr val="3891A7"/>
                  </a:buClr>
                  <a:buNone/>
                </a:pPr>
                <a:r>
                  <a:rPr kumimoji="0" lang="zh-CN" altLang="en-US" b="0" dirty="0">
                    <a:solidFill>
                      <a:prstClr val="black"/>
                    </a:solidFill>
                    <a:latin typeface="隶书" panose="02010509060101010101" pitchFamily="49" charset="-122"/>
                    <a:ea typeface="隶书" panose="02010509060101010101" pitchFamily="49" charset="-122"/>
                  </a:rPr>
                  <a:t>    神经网络输出：</a:t>
                </a:r>
                <a:endParaRPr kumimoji="0" lang="en-US" altLang="zh-CN" b="0" i="1" dirty="0">
                  <a:solidFill>
                    <a:prstClr val="black"/>
                  </a:solidFill>
                  <a:latin typeface="Cambria Math"/>
                </a:endParaRPr>
              </a:p>
              <a:p>
                <a:pPr marL="360000" indent="0">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b="0" i="1" smtClean="0">
                          <a:solidFill>
                            <a:prstClr val="black"/>
                          </a:solidFill>
                          <a:latin typeface="Cambria Math" panose="02040503050406030204" pitchFamily="18" charset="0"/>
                        </a:rPr>
                        <m:t>  </m:t>
                      </m:r>
                      <m:r>
                        <a:rPr kumimoji="0" lang="en-US" altLang="zh-CN" b="0" i="1">
                          <a:solidFill>
                            <a:prstClr val="black"/>
                          </a:solidFill>
                          <a:latin typeface="Cambria Math"/>
                        </a:rPr>
                        <m:t>𝑢</m:t>
                      </m:r>
                      <m:r>
                        <a:rPr kumimoji="0" lang="en-US" altLang="zh-CN" b="0" i="1">
                          <a:solidFill>
                            <a:prstClr val="black"/>
                          </a:solidFill>
                          <a:latin typeface="Cambria Math"/>
                        </a:rPr>
                        <m:t>(</m:t>
                      </m:r>
                      <m:r>
                        <a:rPr kumimoji="0" lang="en-US" altLang="zh-CN" b="0" i="1">
                          <a:solidFill>
                            <a:prstClr val="black"/>
                          </a:solidFill>
                          <a:latin typeface="Cambria Math"/>
                        </a:rPr>
                        <m:t>𝑘</m:t>
                      </m:r>
                      <m:r>
                        <a:rPr kumimoji="0" lang="en-US" altLang="zh-CN" b="0" i="1">
                          <a:solidFill>
                            <a:prstClr val="black"/>
                          </a:solidFill>
                          <a:latin typeface="Cambria Math"/>
                        </a:rPr>
                        <m:t>)</m:t>
                      </m:r>
                    </m:oMath>
                  </m:oMathPara>
                </a14:m>
                <a:endParaRPr kumimoji="0" lang="en-US" altLang="zh-CN" b="0" dirty="0">
                  <a:solidFill>
                    <a:prstClr val="black"/>
                  </a:solidFill>
                  <a:latin typeface="隶书" panose="02010509060101010101" pitchFamily="49" charset="-122"/>
                  <a:ea typeface="隶书" panose="02010509060101010101" pitchFamily="49" charset="-122"/>
                </a:endParaRPr>
              </a:p>
              <a:p>
                <a:endParaRPr kumimoji="0" lang="zh-CN" altLang="en-US" b="0" dirty="0"/>
              </a:p>
            </p:txBody>
          </p:sp>
        </mc:Choice>
        <mc:Fallback xmlns="">
          <p:sp>
            <p:nvSpPr>
              <p:cNvPr id="6" name="内容占位符 2"/>
              <p:cNvSpPr txBox="1">
                <a:spLocks noRot="1" noChangeAspect="1" noMove="1" noResize="1" noEditPoints="1" noAdjustHandles="1" noChangeArrowheads="1" noChangeShapeType="1" noTextEdit="1"/>
              </p:cNvSpPr>
              <p:nvPr/>
            </p:nvSpPr>
            <p:spPr>
              <a:xfrm>
                <a:off x="-76200" y="1124744"/>
                <a:ext cx="8763000" cy="5733256"/>
              </a:xfrm>
              <a:prstGeom prst="rect">
                <a:avLst/>
              </a:prstGeom>
              <a:blipFill>
                <a:blip r:embed="rId2"/>
                <a:stretch>
                  <a:fillRect t="-2553"/>
                </a:stretch>
              </a:blipFill>
            </p:spPr>
            <p:txBody>
              <a:bodyPr/>
              <a:lstStyle/>
              <a:p>
                <a:r>
                  <a:rPr lang="zh-CN" altLang="en-US">
                    <a:noFill/>
                  </a:rPr>
                  <a:t> </a:t>
                </a:r>
              </a:p>
            </p:txBody>
          </p:sp>
        </mc:Fallback>
      </mc:AlternateContent>
      <p:sp>
        <p:nvSpPr>
          <p:cNvPr id="7" name="下箭头 6"/>
          <p:cNvSpPr/>
          <p:nvPr/>
        </p:nvSpPr>
        <p:spPr>
          <a:xfrm>
            <a:off x="4932040" y="2636912"/>
            <a:ext cx="216024"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360345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71</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0" y="1342043"/>
                <a:ext cx="8964488" cy="5327317"/>
              </a:xfrm>
              <a:prstGeom prst="rect">
                <a:avLst/>
              </a:prstGeom>
            </p:spPr>
            <p:txBody>
              <a:bodyPr>
                <a:normAutofit fontScale="925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800" indent="0">
                  <a:spcBef>
                    <a:spcPts val="1800"/>
                  </a:spcBef>
                  <a:spcAft>
                    <a:spcPts val="1200"/>
                  </a:spcAft>
                  <a:buClr>
                    <a:srgbClr val="3891A7"/>
                  </a:buClr>
                  <a:buNone/>
                </a:pPr>
                <a:r>
                  <a:rPr kumimoji="0" lang="zh-CN" altLang="en-US" sz="3300" dirty="0">
                    <a:solidFill>
                      <a:prstClr val="black"/>
                    </a:solidFill>
                    <a:latin typeface="隶书" panose="02010509060101010101" pitchFamily="49" charset="-122"/>
                    <a:ea typeface="隶书" panose="02010509060101010101" pitchFamily="49" charset="-122"/>
                  </a:rPr>
                  <a:t>（</a:t>
                </a:r>
                <a:r>
                  <a:rPr kumimoji="0" lang="en-US" altLang="zh-CN" sz="3300" dirty="0">
                    <a:solidFill>
                      <a:prstClr val="black"/>
                    </a:solidFill>
                    <a:latin typeface="隶书" panose="02010509060101010101" pitchFamily="49" charset="-122"/>
                    <a:ea typeface="隶书" panose="02010509060101010101" pitchFamily="49" charset="-122"/>
                  </a:rPr>
                  <a:t>1</a:t>
                </a:r>
                <a:r>
                  <a:rPr kumimoji="0" lang="zh-CN" altLang="en-US" sz="3300" dirty="0">
                    <a:solidFill>
                      <a:prstClr val="black"/>
                    </a:solidFill>
                    <a:latin typeface="隶书" panose="02010509060101010101" pitchFamily="49" charset="-122"/>
                    <a:ea typeface="隶书" panose="02010509060101010101" pitchFamily="49" charset="-122"/>
                  </a:rPr>
                  <a:t>）并列模型</a:t>
                </a:r>
                <a:endParaRPr kumimoji="0" lang="en-US" altLang="zh-CN" sz="3300" dirty="0">
                  <a:solidFill>
                    <a:prstClr val="black"/>
                  </a:solidFill>
                  <a:latin typeface="隶书" panose="02010509060101010101" pitchFamily="49" charset="-122"/>
                  <a:ea typeface="隶书" panose="02010509060101010101" pitchFamily="49" charset="-122"/>
                </a:endParaRPr>
              </a:p>
              <a:p>
                <a:pPr marL="82800" indent="0">
                  <a:spcBef>
                    <a:spcPts val="1800"/>
                  </a:spcBef>
                  <a:spcAft>
                    <a:spcPts val="1200"/>
                  </a:spcAft>
                  <a:buClr>
                    <a:srgbClr val="3891A7"/>
                  </a:buClr>
                  <a:buFont typeface="Arial" panose="020B0604020202020204" pitchFamily="34" charset="0"/>
                  <a:buNone/>
                </a:pPr>
                <a14:m>
                  <m:oMathPara xmlns:m="http://schemas.openxmlformats.org/officeDocument/2006/math">
                    <m:oMathParaPr>
                      <m:jc m:val="centerGroup"/>
                    </m:oMathParaPr>
                    <m:oMath xmlns:m="http://schemas.openxmlformats.org/officeDocument/2006/math">
                      <m:acc>
                        <m:accPr>
                          <m:chr m:val="̂"/>
                          <m:ctrlPr>
                            <a:rPr kumimoji="0" lang="en-US" altLang="zh-CN" sz="2200" b="0" i="1">
                              <a:solidFill>
                                <a:prstClr val="black"/>
                              </a:solidFill>
                              <a:latin typeface="Cambria Math" panose="02040503050406030204" pitchFamily="18" charset="0"/>
                              <a:ea typeface="宋体" pitchFamily="2" charset="-122"/>
                            </a:rPr>
                          </m:ctrlPr>
                        </m:accPr>
                        <m:e>
                          <m:r>
                            <a:rPr kumimoji="0" lang="en-US" altLang="zh-CN" sz="2200" b="0" i="1">
                              <a:solidFill>
                                <a:prstClr val="black"/>
                              </a:solidFill>
                              <a:latin typeface="Cambria Math"/>
                              <a:ea typeface="宋体" pitchFamily="2" charset="-122"/>
                            </a:rPr>
                            <m:t>𝑦</m:t>
                          </m:r>
                        </m:e>
                      </m:acc>
                      <m:d>
                        <m:dPr>
                          <m:ctrlPr>
                            <a:rPr kumimoji="0" lang="en-US" altLang="zh-CN" sz="2200" b="0" i="1">
                              <a:solidFill>
                                <a:prstClr val="black"/>
                              </a:solidFill>
                              <a:latin typeface="Cambria Math" panose="02040503050406030204" pitchFamily="18" charset="0"/>
                              <a:ea typeface="宋体" pitchFamily="2" charset="-122"/>
                            </a:rPr>
                          </m:ctrlPr>
                        </m:dPr>
                        <m:e>
                          <m:r>
                            <a:rPr kumimoji="0" lang="en-US" altLang="zh-CN" sz="2200" b="0" i="1">
                              <a:solidFill>
                                <a:prstClr val="black"/>
                              </a:solidFill>
                              <a:latin typeface="Cambria Math"/>
                              <a:ea typeface="宋体" pitchFamily="2" charset="-122"/>
                            </a:rPr>
                            <m:t>𝑘</m:t>
                          </m:r>
                          <m:r>
                            <a:rPr kumimoji="0" lang="en-US" altLang="zh-CN" sz="2200" b="0" i="1">
                              <a:solidFill>
                                <a:prstClr val="black"/>
                              </a:solidFill>
                              <a:latin typeface="Cambria Math"/>
                              <a:ea typeface="宋体" pitchFamily="2" charset="-122"/>
                            </a:rPr>
                            <m:t>+1</m:t>
                          </m:r>
                        </m:e>
                      </m:d>
                      <m:r>
                        <a:rPr kumimoji="0" lang="en-US" altLang="zh-CN" sz="2200" b="0" i="1">
                          <a:solidFill>
                            <a:prstClr val="black"/>
                          </a:solidFill>
                          <a:latin typeface="Cambria Math"/>
                          <a:ea typeface="宋体" pitchFamily="2" charset="-122"/>
                        </a:rPr>
                        <m:t>=</m:t>
                      </m:r>
                      <m:r>
                        <a:rPr kumimoji="0" lang="en-US" altLang="zh-CN" sz="2200" b="0" i="1">
                          <a:solidFill>
                            <a:prstClr val="black"/>
                          </a:solidFill>
                          <a:latin typeface="Cambria Math"/>
                          <a:ea typeface="宋体" pitchFamily="2" charset="-122"/>
                        </a:rPr>
                        <m:t>𝑁</m:t>
                      </m:r>
                      <m:r>
                        <a:rPr kumimoji="0" lang="en-US" altLang="zh-CN" sz="2200" b="0" i="1">
                          <a:solidFill>
                            <a:prstClr val="black"/>
                          </a:solidFill>
                          <a:latin typeface="Cambria Math"/>
                          <a:ea typeface="宋体" pitchFamily="2" charset="-122"/>
                        </a:rPr>
                        <m:t>[</m:t>
                      </m:r>
                      <m:acc>
                        <m:accPr>
                          <m:chr m:val="̂"/>
                          <m:ctrlPr>
                            <a:rPr kumimoji="0" lang="en-US" altLang="zh-CN" sz="2200" b="0" i="1" smtClean="0">
                              <a:solidFill>
                                <a:srgbClr val="FF0000"/>
                              </a:solidFill>
                              <a:latin typeface="Cambria Math" panose="02040503050406030204" pitchFamily="18" charset="0"/>
                              <a:ea typeface="宋体" pitchFamily="2" charset="-122"/>
                            </a:rPr>
                          </m:ctrlPr>
                        </m:accPr>
                        <m:e>
                          <m:r>
                            <a:rPr kumimoji="0" lang="en-US" altLang="zh-CN" sz="2200" b="0" i="1">
                              <a:solidFill>
                                <a:srgbClr val="FF0000"/>
                              </a:solidFill>
                              <a:latin typeface="Cambria Math"/>
                              <a:ea typeface="宋体" pitchFamily="2" charset="-122"/>
                            </a:rPr>
                            <m:t>𝑦</m:t>
                          </m:r>
                        </m:e>
                      </m:acc>
                      <m:d>
                        <m:dPr>
                          <m:ctrlPr>
                            <a:rPr kumimoji="0" lang="en-US" altLang="zh-CN" sz="2200" b="0" i="1">
                              <a:solidFill>
                                <a:srgbClr val="FF0000"/>
                              </a:solidFill>
                              <a:latin typeface="Cambria Math" panose="02040503050406030204" pitchFamily="18" charset="0"/>
                              <a:ea typeface="宋体" pitchFamily="2" charset="-122"/>
                            </a:rPr>
                          </m:ctrlPr>
                        </m:dPr>
                        <m:e>
                          <m:r>
                            <a:rPr kumimoji="0" lang="en-US" altLang="zh-CN" sz="2200" b="0" i="1">
                              <a:solidFill>
                                <a:srgbClr val="FF0000"/>
                              </a:solidFill>
                              <a:latin typeface="Cambria Math"/>
                              <a:ea typeface="宋体" pitchFamily="2" charset="-122"/>
                            </a:rPr>
                            <m:t>𝑘</m:t>
                          </m:r>
                        </m:e>
                      </m:d>
                      <m:r>
                        <a:rPr kumimoji="0" lang="en-US" altLang="zh-CN" sz="2200" b="0">
                          <a:solidFill>
                            <a:srgbClr val="FF0000"/>
                          </a:solidFill>
                          <a:latin typeface="Cambria Math"/>
                          <a:ea typeface="宋体" pitchFamily="2" charset="-122"/>
                        </a:rPr>
                        <m:t>,</m:t>
                      </m:r>
                      <m:acc>
                        <m:accPr>
                          <m:chr m:val="̂"/>
                          <m:ctrlPr>
                            <a:rPr kumimoji="0" lang="en-US" altLang="zh-CN" sz="2200" b="0" i="1">
                              <a:solidFill>
                                <a:srgbClr val="FF0000"/>
                              </a:solidFill>
                              <a:latin typeface="Cambria Math" panose="02040503050406030204" pitchFamily="18" charset="0"/>
                              <a:ea typeface="宋体" pitchFamily="2" charset="-122"/>
                            </a:rPr>
                          </m:ctrlPr>
                        </m:accPr>
                        <m:e>
                          <m:r>
                            <a:rPr kumimoji="0" lang="en-US" altLang="zh-CN" sz="2200" b="0" i="1">
                              <a:solidFill>
                                <a:srgbClr val="FF0000"/>
                              </a:solidFill>
                              <a:latin typeface="Cambria Math"/>
                              <a:ea typeface="宋体" pitchFamily="2" charset="-122"/>
                            </a:rPr>
                            <m:t>𝑦</m:t>
                          </m:r>
                        </m:e>
                      </m:acc>
                      <m:d>
                        <m:dPr>
                          <m:ctrlPr>
                            <a:rPr kumimoji="0" lang="en-US" altLang="zh-CN" sz="2200" b="0" i="1">
                              <a:solidFill>
                                <a:srgbClr val="FF0000"/>
                              </a:solidFill>
                              <a:latin typeface="Cambria Math" panose="02040503050406030204" pitchFamily="18" charset="0"/>
                              <a:ea typeface="宋体" pitchFamily="2" charset="-122"/>
                            </a:rPr>
                          </m:ctrlPr>
                        </m:dPr>
                        <m:e>
                          <m:r>
                            <a:rPr kumimoji="0" lang="en-US" altLang="zh-CN" sz="2200" b="0" i="1">
                              <a:solidFill>
                                <a:srgbClr val="FF0000"/>
                              </a:solidFill>
                              <a:latin typeface="Cambria Math"/>
                              <a:ea typeface="宋体" pitchFamily="2" charset="-122"/>
                            </a:rPr>
                            <m:t>𝑘</m:t>
                          </m:r>
                          <m:r>
                            <a:rPr kumimoji="0" lang="en-US" altLang="zh-CN" sz="2200" b="0" i="1">
                              <a:solidFill>
                                <a:srgbClr val="FF0000"/>
                              </a:solidFill>
                              <a:latin typeface="Cambria Math"/>
                              <a:ea typeface="宋体" pitchFamily="2" charset="-122"/>
                            </a:rPr>
                            <m:t>−1</m:t>
                          </m:r>
                        </m:e>
                      </m:d>
                      <m:r>
                        <a:rPr kumimoji="0" lang="en-US" altLang="zh-CN" sz="2200" b="0">
                          <a:solidFill>
                            <a:srgbClr val="FF0000"/>
                          </a:solidFill>
                          <a:latin typeface="Cambria Math"/>
                          <a:ea typeface="宋体" pitchFamily="2" charset="-122"/>
                        </a:rPr>
                        <m:t>,</m:t>
                      </m:r>
                      <m:r>
                        <a:rPr kumimoji="0" lang="en-US" altLang="zh-CN" sz="2200" b="0" i="1">
                          <a:solidFill>
                            <a:srgbClr val="FF0000"/>
                          </a:solidFill>
                          <a:latin typeface="Cambria Math"/>
                          <a:ea typeface="宋体" pitchFamily="2" charset="-122"/>
                        </a:rPr>
                        <m:t>⋯,</m:t>
                      </m:r>
                      <m:acc>
                        <m:accPr>
                          <m:chr m:val="̂"/>
                          <m:ctrlPr>
                            <a:rPr kumimoji="0" lang="en-US" altLang="zh-CN" sz="2200" b="0" i="1">
                              <a:solidFill>
                                <a:srgbClr val="FF0000"/>
                              </a:solidFill>
                              <a:latin typeface="Cambria Math" panose="02040503050406030204" pitchFamily="18" charset="0"/>
                              <a:ea typeface="宋体" pitchFamily="2" charset="-122"/>
                            </a:rPr>
                          </m:ctrlPr>
                        </m:accPr>
                        <m:e>
                          <m:r>
                            <a:rPr kumimoji="0" lang="en-US" altLang="zh-CN" sz="2200" b="0" i="1">
                              <a:solidFill>
                                <a:srgbClr val="FF0000"/>
                              </a:solidFill>
                              <a:latin typeface="Cambria Math"/>
                              <a:ea typeface="宋体" pitchFamily="2" charset="-122"/>
                            </a:rPr>
                            <m:t>𝑦</m:t>
                          </m:r>
                        </m:e>
                      </m:acc>
                      <m:d>
                        <m:dPr>
                          <m:ctrlPr>
                            <a:rPr kumimoji="0" lang="en-US" altLang="zh-CN" sz="2200" b="0" i="1">
                              <a:solidFill>
                                <a:srgbClr val="FF0000"/>
                              </a:solidFill>
                              <a:latin typeface="Cambria Math" panose="02040503050406030204" pitchFamily="18" charset="0"/>
                              <a:ea typeface="宋体" pitchFamily="2" charset="-122"/>
                            </a:rPr>
                          </m:ctrlPr>
                        </m:dPr>
                        <m:e>
                          <m:r>
                            <a:rPr kumimoji="0" lang="en-US" altLang="zh-CN" sz="2200" b="0" i="1">
                              <a:solidFill>
                                <a:srgbClr val="FF0000"/>
                              </a:solidFill>
                              <a:latin typeface="Cambria Math"/>
                              <a:ea typeface="宋体" pitchFamily="2" charset="-122"/>
                            </a:rPr>
                            <m:t>𝑘</m:t>
                          </m:r>
                          <m:r>
                            <a:rPr kumimoji="0" lang="en-US" altLang="zh-CN" sz="2200" b="0" i="1">
                              <a:solidFill>
                                <a:srgbClr val="FF0000"/>
                              </a:solidFill>
                              <a:latin typeface="Cambria Math"/>
                              <a:ea typeface="宋体" pitchFamily="2" charset="-122"/>
                            </a:rPr>
                            <m:t>−</m:t>
                          </m:r>
                          <m:r>
                            <a:rPr kumimoji="0" lang="en-US" altLang="zh-CN" sz="2200" b="0" i="1">
                              <a:solidFill>
                                <a:srgbClr val="FF0000"/>
                              </a:solidFill>
                              <a:latin typeface="Cambria Math"/>
                              <a:ea typeface="宋体" pitchFamily="2" charset="-122"/>
                            </a:rPr>
                            <m:t>𝑛</m:t>
                          </m:r>
                          <m:r>
                            <a:rPr kumimoji="0" lang="en-US" altLang="zh-CN" sz="2200" b="0" i="1">
                              <a:solidFill>
                                <a:srgbClr val="FF0000"/>
                              </a:solidFill>
                              <a:latin typeface="Cambria Math"/>
                              <a:ea typeface="宋体" pitchFamily="2" charset="-122"/>
                            </a:rPr>
                            <m:t>+1</m:t>
                          </m:r>
                        </m:e>
                      </m:d>
                      <m:r>
                        <a:rPr kumimoji="0" lang="en-US" altLang="zh-CN" sz="2200" b="0" i="1">
                          <a:solidFill>
                            <a:prstClr val="black"/>
                          </a:solidFill>
                          <a:latin typeface="Cambria Math"/>
                          <a:ea typeface="宋体" pitchFamily="2" charset="-122"/>
                        </a:rPr>
                        <m:t>, </m:t>
                      </m:r>
                      <m:r>
                        <a:rPr kumimoji="0" lang="en-US" altLang="zh-CN" sz="2200" b="0" i="1">
                          <a:solidFill>
                            <a:prstClr val="black"/>
                          </a:solidFill>
                          <a:latin typeface="Cambria Math"/>
                          <a:ea typeface="宋体" pitchFamily="2" charset="-122"/>
                        </a:rPr>
                        <m:t>𝑢</m:t>
                      </m:r>
                      <m:d>
                        <m:dPr>
                          <m:ctrlPr>
                            <a:rPr kumimoji="0" lang="en-US" altLang="zh-CN" sz="2200" b="0" i="1">
                              <a:solidFill>
                                <a:prstClr val="black"/>
                              </a:solidFill>
                              <a:latin typeface="Cambria Math" panose="02040503050406030204" pitchFamily="18" charset="0"/>
                              <a:ea typeface="宋体" pitchFamily="2" charset="-122"/>
                            </a:rPr>
                          </m:ctrlPr>
                        </m:dPr>
                        <m:e>
                          <m:r>
                            <a:rPr kumimoji="0" lang="en-US" altLang="zh-CN" sz="2200" b="0" i="1">
                              <a:solidFill>
                                <a:prstClr val="black"/>
                              </a:solidFill>
                              <a:latin typeface="Cambria Math"/>
                              <a:ea typeface="宋体" pitchFamily="2" charset="-122"/>
                            </a:rPr>
                            <m:t>𝑘</m:t>
                          </m:r>
                        </m:e>
                      </m:d>
                      <m:r>
                        <a:rPr kumimoji="0" lang="en-US" altLang="zh-CN" sz="2200" b="0" i="1">
                          <a:solidFill>
                            <a:prstClr val="black"/>
                          </a:solidFill>
                          <a:latin typeface="Cambria Math"/>
                          <a:ea typeface="宋体" pitchFamily="2" charset="-122"/>
                        </a:rPr>
                        <m:t>,</m:t>
                      </m:r>
                      <m:r>
                        <a:rPr kumimoji="0" lang="en-US" altLang="zh-CN" sz="2200" b="0" i="1">
                          <a:solidFill>
                            <a:prstClr val="black"/>
                          </a:solidFill>
                          <a:latin typeface="Cambria Math"/>
                          <a:ea typeface="宋体" pitchFamily="2" charset="-122"/>
                        </a:rPr>
                        <m:t>𝑢</m:t>
                      </m:r>
                      <m:d>
                        <m:dPr>
                          <m:ctrlPr>
                            <a:rPr kumimoji="0" lang="en-US" altLang="zh-CN" sz="2200" b="0" i="1">
                              <a:solidFill>
                                <a:prstClr val="black"/>
                              </a:solidFill>
                              <a:latin typeface="Cambria Math" panose="02040503050406030204" pitchFamily="18" charset="0"/>
                              <a:ea typeface="宋体" pitchFamily="2" charset="-122"/>
                            </a:rPr>
                          </m:ctrlPr>
                        </m:dPr>
                        <m:e>
                          <m:r>
                            <a:rPr kumimoji="0" lang="en-US" altLang="zh-CN" sz="2200" b="0" i="1">
                              <a:solidFill>
                                <a:prstClr val="black"/>
                              </a:solidFill>
                              <a:latin typeface="Cambria Math"/>
                              <a:ea typeface="宋体" pitchFamily="2" charset="-122"/>
                            </a:rPr>
                            <m:t>𝑘</m:t>
                          </m:r>
                          <m:r>
                            <a:rPr kumimoji="0" lang="en-US" altLang="zh-CN" sz="2200" b="0" i="1">
                              <a:solidFill>
                                <a:prstClr val="black"/>
                              </a:solidFill>
                              <a:latin typeface="Cambria Math"/>
                              <a:ea typeface="宋体" pitchFamily="2" charset="-122"/>
                            </a:rPr>
                            <m:t>−1</m:t>
                          </m:r>
                        </m:e>
                      </m:d>
                      <m:r>
                        <a:rPr kumimoji="0" lang="en-US" altLang="zh-CN" sz="2200" b="0" i="1">
                          <a:solidFill>
                            <a:prstClr val="black"/>
                          </a:solidFill>
                          <a:latin typeface="Cambria Math"/>
                          <a:ea typeface="宋体" pitchFamily="2" charset="-122"/>
                        </a:rPr>
                        <m:t>,⋯,</m:t>
                      </m:r>
                      <m:r>
                        <a:rPr kumimoji="0" lang="en-US" altLang="zh-CN" sz="2200" b="0" i="1">
                          <a:solidFill>
                            <a:prstClr val="black"/>
                          </a:solidFill>
                          <a:latin typeface="Cambria Math"/>
                          <a:ea typeface="宋体" pitchFamily="2" charset="-122"/>
                        </a:rPr>
                        <m:t>𝑢</m:t>
                      </m:r>
                      <m:d>
                        <m:dPr>
                          <m:ctrlPr>
                            <a:rPr kumimoji="0" lang="en-US" altLang="zh-CN" sz="2200" b="0" i="1">
                              <a:solidFill>
                                <a:prstClr val="black"/>
                              </a:solidFill>
                              <a:latin typeface="Cambria Math" panose="02040503050406030204" pitchFamily="18" charset="0"/>
                              <a:ea typeface="宋体" pitchFamily="2" charset="-122"/>
                            </a:rPr>
                          </m:ctrlPr>
                        </m:dPr>
                        <m:e>
                          <m:r>
                            <a:rPr kumimoji="0" lang="en-US" altLang="zh-CN" sz="2200" b="0" i="1">
                              <a:solidFill>
                                <a:prstClr val="black"/>
                              </a:solidFill>
                              <a:latin typeface="Cambria Math"/>
                              <a:ea typeface="宋体" pitchFamily="2" charset="-122"/>
                            </a:rPr>
                            <m:t>𝑘</m:t>
                          </m:r>
                          <m:r>
                            <a:rPr kumimoji="0" lang="en-US" altLang="zh-CN" sz="2200" b="0" i="1">
                              <a:solidFill>
                                <a:prstClr val="black"/>
                              </a:solidFill>
                              <a:latin typeface="Cambria Math"/>
                              <a:ea typeface="宋体" pitchFamily="2" charset="-122"/>
                            </a:rPr>
                            <m:t>−</m:t>
                          </m:r>
                          <m:r>
                            <a:rPr kumimoji="0" lang="en-US" altLang="zh-CN" sz="2200" b="0" i="1">
                              <a:solidFill>
                                <a:prstClr val="black"/>
                              </a:solidFill>
                              <a:latin typeface="Cambria Math"/>
                              <a:ea typeface="宋体" pitchFamily="2" charset="-122"/>
                            </a:rPr>
                            <m:t>𝑚</m:t>
                          </m:r>
                          <m:r>
                            <a:rPr kumimoji="0" lang="en-US" altLang="zh-CN" sz="2200" b="0" i="1">
                              <a:solidFill>
                                <a:prstClr val="black"/>
                              </a:solidFill>
                              <a:latin typeface="Cambria Math"/>
                              <a:ea typeface="宋体" pitchFamily="2" charset="-122"/>
                            </a:rPr>
                            <m:t>+1</m:t>
                          </m:r>
                        </m:e>
                      </m:d>
                      <m:r>
                        <a:rPr kumimoji="0" lang="en-US" altLang="zh-CN" sz="2200" b="0" i="1">
                          <a:solidFill>
                            <a:prstClr val="black"/>
                          </a:solidFill>
                          <a:latin typeface="Cambria Math"/>
                          <a:ea typeface="宋体" pitchFamily="2" charset="-122"/>
                        </a:rPr>
                        <m:t>]</m:t>
                      </m:r>
                    </m:oMath>
                  </m:oMathPara>
                </a14:m>
                <a:endParaRPr kumimoji="0" lang="en-US" altLang="zh-CN" sz="2200" b="0" dirty="0">
                  <a:solidFill>
                    <a:prstClr val="black"/>
                  </a:solidFill>
                  <a:latin typeface="宋体" pitchFamily="2" charset="-122"/>
                  <a:ea typeface="宋体" pitchFamily="2" charset="-122"/>
                </a:endParaRPr>
              </a:p>
              <a:p>
                <a:pPr marL="0" indent="0">
                  <a:spcBef>
                    <a:spcPts val="1200"/>
                  </a:spcBef>
                  <a:buClr>
                    <a:srgbClr val="3891A7"/>
                  </a:buClr>
                  <a:buFont typeface="Arial" panose="020B0604020202020204" pitchFamily="34" charset="0"/>
                  <a:buNone/>
                </a:pPr>
                <a:endParaRPr kumimoji="0" lang="en-US" altLang="zh-CN" sz="2400" b="0" dirty="0">
                  <a:solidFill>
                    <a:prstClr val="black"/>
                  </a:solidFill>
                  <a:latin typeface="宋体" pitchFamily="2" charset="-122"/>
                  <a:ea typeface="宋体" pitchFamily="2" charset="-122"/>
                </a:endParaRPr>
              </a:p>
              <a:p>
                <a:pPr marL="0" indent="0">
                  <a:spcBef>
                    <a:spcPts val="1200"/>
                  </a:spcBef>
                  <a:buClr>
                    <a:srgbClr val="3891A7"/>
                  </a:buClr>
                  <a:buFont typeface="Arial" panose="020B0604020202020204" pitchFamily="34" charset="0"/>
                  <a:buNone/>
                </a:pPr>
                <a:endParaRPr kumimoji="0" lang="en-US" altLang="zh-CN" sz="2400" b="0" dirty="0">
                  <a:solidFill>
                    <a:prstClr val="black"/>
                  </a:solidFill>
                  <a:latin typeface="宋体" pitchFamily="2" charset="-122"/>
                  <a:ea typeface="宋体" pitchFamily="2" charset="-122"/>
                </a:endParaRPr>
              </a:p>
              <a:p>
                <a:pPr marL="0" indent="0">
                  <a:spcBef>
                    <a:spcPts val="1200"/>
                  </a:spcBef>
                  <a:buClr>
                    <a:srgbClr val="3891A7"/>
                  </a:buClr>
                  <a:buFont typeface="Arial" panose="020B0604020202020204" pitchFamily="34" charset="0"/>
                  <a:buNone/>
                </a:pPr>
                <a:endParaRPr kumimoji="0" lang="en-US" altLang="zh-CN" sz="2400" b="0" dirty="0">
                  <a:solidFill>
                    <a:prstClr val="black"/>
                  </a:solidFill>
                  <a:latin typeface="宋体" pitchFamily="2" charset="-122"/>
                  <a:ea typeface="宋体" pitchFamily="2" charset="-122"/>
                </a:endParaRPr>
              </a:p>
              <a:p>
                <a:pPr marL="0" indent="0">
                  <a:spcBef>
                    <a:spcPts val="1200"/>
                  </a:spcBef>
                  <a:buClr>
                    <a:srgbClr val="3891A7"/>
                  </a:buClr>
                  <a:buFont typeface="Arial" panose="020B0604020202020204" pitchFamily="34" charset="0"/>
                  <a:buNone/>
                </a:pPr>
                <a:endParaRPr kumimoji="0" lang="en-US" altLang="zh-CN" sz="2400" b="0" dirty="0">
                  <a:solidFill>
                    <a:prstClr val="black"/>
                  </a:solidFill>
                  <a:latin typeface="宋体" pitchFamily="2" charset="-122"/>
                  <a:ea typeface="宋体" pitchFamily="2" charset="-122"/>
                </a:endParaRPr>
              </a:p>
              <a:p>
                <a:pPr marL="0" indent="0">
                  <a:spcBef>
                    <a:spcPts val="3600"/>
                  </a:spcBef>
                  <a:buClr>
                    <a:srgbClr val="3891A7"/>
                  </a:buClr>
                  <a:buFont typeface="Arial" panose="020B0604020202020204" pitchFamily="34" charset="0"/>
                  <a:buNone/>
                </a:pPr>
                <a:endParaRPr kumimoji="0" lang="en-US" altLang="zh-CN" sz="2400" b="0" dirty="0">
                  <a:solidFill>
                    <a:prstClr val="black"/>
                  </a:solidFill>
                  <a:latin typeface="仿宋" panose="02010609060101010101" pitchFamily="49" charset="-122"/>
                  <a:ea typeface="仿宋" panose="02010609060101010101" pitchFamily="49" charset="-122"/>
                </a:endParaRPr>
              </a:p>
              <a:p>
                <a:pPr marL="0" indent="0">
                  <a:spcBef>
                    <a:spcPts val="3600"/>
                  </a:spcBef>
                  <a:buClr>
                    <a:srgbClr val="3891A7"/>
                  </a:buClr>
                  <a:buFont typeface="Arial" panose="020B0604020202020204" pitchFamily="34" charset="0"/>
                  <a:buNone/>
                </a:pPr>
                <a:r>
                  <a:rPr kumimoji="0" lang="zh-CN" altLang="en-US" sz="2400" b="0" dirty="0">
                    <a:solidFill>
                      <a:prstClr val="black"/>
                    </a:solidFill>
                    <a:latin typeface="隶书" panose="02010509060101010101" pitchFamily="49" charset="-122"/>
                    <a:ea typeface="隶书" panose="02010509060101010101" pitchFamily="49" charset="-122"/>
                  </a:rPr>
                  <a:t>输入到神经网络的量包含了网络本身输出的过去值，即网络含到自身的反馈，故所用网络为动态神经网络</a:t>
                </a:r>
                <a:endParaRPr kumimoji="0" lang="en-US" altLang="zh-CN" sz="2400" b="0" dirty="0">
                  <a:solidFill>
                    <a:prstClr val="black"/>
                  </a:solidFill>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0" y="1342043"/>
                <a:ext cx="8964488" cy="5327317"/>
              </a:xfrm>
              <a:prstGeom prst="rect">
                <a:avLst/>
              </a:prstGeom>
              <a:blipFill>
                <a:blip r:embed="rId2"/>
                <a:stretch>
                  <a:fillRect l="-884" t="-1373"/>
                </a:stretch>
              </a:blipFill>
            </p:spPr>
            <p:txBody>
              <a:bodyPr/>
              <a:lstStyle/>
              <a:p>
                <a:r>
                  <a:rPr lang="zh-CN" altLang="en-US">
                    <a:noFill/>
                  </a:rPr>
                  <a:t> </a:t>
                </a:r>
              </a:p>
            </p:txBody>
          </p:sp>
        </mc:Fallback>
      </mc:AlternateContent>
      <p:sp>
        <p:nvSpPr>
          <p:cNvPr id="7" name="文本框 6"/>
          <p:cNvSpPr txBox="1"/>
          <p:nvPr/>
        </p:nvSpPr>
        <p:spPr>
          <a:xfrm>
            <a:off x="251520" y="786950"/>
            <a:ext cx="2348720" cy="523220"/>
          </a:xfrm>
          <a:prstGeom prst="rect">
            <a:avLst/>
          </a:prstGeom>
          <a:noFill/>
        </p:spPr>
        <p:txBody>
          <a:bodyPr wrap="none" rtlCol="0">
            <a:spAutoFit/>
          </a:bodyPr>
          <a:lstStyle/>
          <a:p>
            <a:r>
              <a:rPr lang="zh-CN" altLang="en-US" dirty="0"/>
              <a:t>两种辨识模型</a:t>
            </a:r>
          </a:p>
        </p:txBody>
      </p:sp>
      <p:pic>
        <p:nvPicPr>
          <p:cNvPr id="105" name="Picture 104"/>
          <p:cNvPicPr>
            <a:picLocks noChangeAspect="1"/>
          </p:cNvPicPr>
          <p:nvPr/>
        </p:nvPicPr>
        <p:blipFill>
          <a:blip r:embed="rId3"/>
          <a:stretch>
            <a:fillRect/>
          </a:stretch>
        </p:blipFill>
        <p:spPr>
          <a:xfrm>
            <a:off x="1847253" y="2366101"/>
            <a:ext cx="5565866" cy="3132728"/>
          </a:xfrm>
          <a:prstGeom prst="rect">
            <a:avLst/>
          </a:prstGeom>
        </p:spPr>
      </p:pic>
    </p:spTree>
    <p:extLst>
      <p:ext uri="{BB962C8B-B14F-4D97-AF65-F5344CB8AC3E}">
        <p14:creationId xmlns:p14="http://schemas.microsoft.com/office/powerpoint/2010/main" val="29986825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72</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0" y="1310171"/>
                <a:ext cx="8964488" cy="5017034"/>
              </a:xfrm>
              <a:prstGeom prst="rect">
                <a:avLst/>
              </a:prstGeom>
            </p:spPr>
            <p:txBody>
              <a:bodyPr>
                <a:normAutofit fontScale="925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800" indent="0">
                  <a:spcBef>
                    <a:spcPts val="1800"/>
                  </a:spcBef>
                  <a:spcAft>
                    <a:spcPts val="1200"/>
                  </a:spcAft>
                  <a:buClr>
                    <a:srgbClr val="3891A7"/>
                  </a:buClr>
                  <a:buNone/>
                </a:pPr>
                <a:r>
                  <a:rPr kumimoji="0" lang="zh-CN" altLang="en-US" sz="3000" dirty="0">
                    <a:solidFill>
                      <a:prstClr val="black"/>
                    </a:solidFill>
                    <a:latin typeface="隶书" panose="02010509060101010101" pitchFamily="49" charset="-122"/>
                    <a:ea typeface="隶书" panose="02010509060101010101" pitchFamily="49" charset="-122"/>
                  </a:rPr>
                  <a:t>（</a:t>
                </a:r>
                <a:r>
                  <a:rPr kumimoji="0" lang="en-US" altLang="zh-CN" sz="3000" dirty="0">
                    <a:solidFill>
                      <a:prstClr val="black"/>
                    </a:solidFill>
                    <a:latin typeface="隶书" panose="02010509060101010101" pitchFamily="49" charset="-122"/>
                    <a:ea typeface="隶书" panose="02010509060101010101" pitchFamily="49" charset="-122"/>
                  </a:rPr>
                  <a:t>2</a:t>
                </a:r>
                <a:r>
                  <a:rPr kumimoji="0" lang="zh-CN" altLang="en-US" sz="3000" dirty="0">
                    <a:solidFill>
                      <a:prstClr val="black"/>
                    </a:solidFill>
                    <a:latin typeface="隶书" panose="02010509060101010101" pitchFamily="49" charset="-122"/>
                    <a:ea typeface="隶书" panose="02010509060101010101" pitchFamily="49" charset="-122"/>
                  </a:rPr>
                  <a:t>）串联并列模型</a:t>
                </a:r>
                <a:endParaRPr kumimoji="0" lang="en-US" altLang="zh-CN" sz="3000" dirty="0">
                  <a:solidFill>
                    <a:prstClr val="black"/>
                  </a:solidFill>
                  <a:latin typeface="隶书" panose="02010509060101010101" pitchFamily="49" charset="-122"/>
                  <a:ea typeface="隶书" panose="02010509060101010101" pitchFamily="49" charset="-122"/>
                </a:endParaRPr>
              </a:p>
              <a:p>
                <a:pPr marL="0" indent="0">
                  <a:spcBef>
                    <a:spcPts val="1800"/>
                  </a:spcBef>
                  <a:buClr>
                    <a:srgbClr val="3891A7"/>
                  </a:buClr>
                  <a:buNone/>
                </a:pPr>
                <a14:m>
                  <m:oMathPara xmlns:m="http://schemas.openxmlformats.org/officeDocument/2006/math">
                    <m:oMathParaPr>
                      <m:jc m:val="centerGroup"/>
                    </m:oMathParaPr>
                    <m:oMath xmlns:m="http://schemas.openxmlformats.org/officeDocument/2006/math">
                      <m:acc>
                        <m:accPr>
                          <m:chr m:val="̂"/>
                          <m:ctrlPr>
                            <a:rPr lang="en-US" altLang="zh-CN" sz="1900" i="1">
                              <a:solidFill>
                                <a:prstClr val="black"/>
                              </a:solidFill>
                              <a:latin typeface="Cambria Math" panose="02040503050406030204" pitchFamily="18" charset="0"/>
                            </a:rPr>
                          </m:ctrlPr>
                        </m:accPr>
                        <m:e>
                          <m:r>
                            <a:rPr lang="en-US" altLang="zh-CN" sz="1900" i="1">
                              <a:solidFill>
                                <a:prstClr val="black"/>
                              </a:solidFill>
                              <a:latin typeface="Cambria Math"/>
                            </a:rPr>
                            <m:t>𝑦</m:t>
                          </m:r>
                        </m:e>
                      </m:acc>
                      <m:d>
                        <m:dPr>
                          <m:ctrlPr>
                            <a:rPr lang="en-US" altLang="zh-CN" sz="1900" i="1">
                              <a:solidFill>
                                <a:prstClr val="black"/>
                              </a:solidFill>
                              <a:latin typeface="Cambria Math" panose="02040503050406030204" pitchFamily="18" charset="0"/>
                            </a:rPr>
                          </m:ctrlPr>
                        </m:dPr>
                        <m:e>
                          <m:r>
                            <a:rPr lang="en-US" altLang="zh-CN" sz="1900" i="1">
                              <a:solidFill>
                                <a:prstClr val="black"/>
                              </a:solidFill>
                              <a:latin typeface="Cambria Math"/>
                            </a:rPr>
                            <m:t>𝑘</m:t>
                          </m:r>
                          <m:r>
                            <a:rPr lang="en-US" altLang="zh-CN" sz="1900" i="1">
                              <a:solidFill>
                                <a:prstClr val="black"/>
                              </a:solidFill>
                              <a:latin typeface="Cambria Math"/>
                            </a:rPr>
                            <m:t>+1</m:t>
                          </m:r>
                        </m:e>
                      </m:d>
                      <m:r>
                        <a:rPr lang="en-US" altLang="zh-CN" sz="1900" i="1">
                          <a:solidFill>
                            <a:prstClr val="black"/>
                          </a:solidFill>
                          <a:latin typeface="Cambria Math"/>
                        </a:rPr>
                        <m:t>=</m:t>
                      </m:r>
                      <m:r>
                        <a:rPr lang="en-US" altLang="zh-CN" sz="1900" i="1">
                          <a:solidFill>
                            <a:prstClr val="black"/>
                          </a:solidFill>
                          <a:latin typeface="Cambria Math"/>
                        </a:rPr>
                        <m:t>𝑁</m:t>
                      </m:r>
                      <m:r>
                        <a:rPr lang="en-US" altLang="zh-CN" sz="1900" i="1">
                          <a:solidFill>
                            <a:prstClr val="black"/>
                          </a:solidFill>
                          <a:latin typeface="Cambria Math"/>
                        </a:rPr>
                        <m:t>[</m:t>
                      </m:r>
                      <m:r>
                        <a:rPr lang="en-US" altLang="zh-CN" sz="1900" i="1" smtClean="0">
                          <a:solidFill>
                            <a:srgbClr val="FF0000"/>
                          </a:solidFill>
                          <a:latin typeface="Cambria Math"/>
                        </a:rPr>
                        <m:t>𝑦</m:t>
                      </m:r>
                      <m:d>
                        <m:dPr>
                          <m:ctrlPr>
                            <a:rPr lang="en-US" altLang="zh-CN" sz="1900" i="1">
                              <a:solidFill>
                                <a:srgbClr val="FF0000"/>
                              </a:solidFill>
                              <a:latin typeface="Cambria Math" panose="02040503050406030204" pitchFamily="18" charset="0"/>
                            </a:rPr>
                          </m:ctrlPr>
                        </m:dPr>
                        <m:e>
                          <m:r>
                            <a:rPr lang="en-US" altLang="zh-CN" sz="1900" i="1">
                              <a:solidFill>
                                <a:srgbClr val="FF0000"/>
                              </a:solidFill>
                              <a:latin typeface="Cambria Math"/>
                            </a:rPr>
                            <m:t>𝑘</m:t>
                          </m:r>
                        </m:e>
                      </m:d>
                      <m:r>
                        <a:rPr lang="en-US" altLang="zh-CN" sz="1900">
                          <a:solidFill>
                            <a:srgbClr val="FF0000"/>
                          </a:solidFill>
                          <a:latin typeface="Cambria Math"/>
                        </a:rPr>
                        <m:t>,</m:t>
                      </m:r>
                      <m:r>
                        <a:rPr lang="en-US" altLang="zh-CN" sz="1900" i="1">
                          <a:solidFill>
                            <a:srgbClr val="FF0000"/>
                          </a:solidFill>
                          <a:latin typeface="Cambria Math"/>
                        </a:rPr>
                        <m:t>𝑦</m:t>
                      </m:r>
                      <m:r>
                        <a:rPr lang="en-US" altLang="zh-CN" sz="1900" i="1">
                          <a:solidFill>
                            <a:srgbClr val="FF0000"/>
                          </a:solidFill>
                          <a:latin typeface="Cambria Math"/>
                        </a:rPr>
                        <m:t> </m:t>
                      </m:r>
                      <m:d>
                        <m:dPr>
                          <m:ctrlPr>
                            <a:rPr lang="en-US" altLang="zh-CN" sz="1900" i="1">
                              <a:solidFill>
                                <a:srgbClr val="FF0000"/>
                              </a:solidFill>
                              <a:latin typeface="Cambria Math" panose="02040503050406030204" pitchFamily="18" charset="0"/>
                            </a:rPr>
                          </m:ctrlPr>
                        </m:dPr>
                        <m:e>
                          <m:r>
                            <a:rPr lang="en-US" altLang="zh-CN" sz="1900" i="1">
                              <a:solidFill>
                                <a:srgbClr val="FF0000"/>
                              </a:solidFill>
                              <a:latin typeface="Cambria Math"/>
                            </a:rPr>
                            <m:t>𝑘</m:t>
                          </m:r>
                          <m:r>
                            <a:rPr lang="en-US" altLang="zh-CN" sz="1900" i="1">
                              <a:solidFill>
                                <a:srgbClr val="FF0000"/>
                              </a:solidFill>
                              <a:latin typeface="Cambria Math"/>
                            </a:rPr>
                            <m:t>−1</m:t>
                          </m:r>
                        </m:e>
                      </m:d>
                      <m:r>
                        <a:rPr lang="en-US" altLang="zh-CN" sz="1900">
                          <a:solidFill>
                            <a:srgbClr val="FF0000"/>
                          </a:solidFill>
                          <a:latin typeface="Cambria Math"/>
                        </a:rPr>
                        <m:t>,</m:t>
                      </m:r>
                      <m:r>
                        <a:rPr lang="en-US" altLang="zh-CN" sz="1900" i="1">
                          <a:solidFill>
                            <a:srgbClr val="FF0000"/>
                          </a:solidFill>
                          <a:latin typeface="Cambria Math"/>
                        </a:rPr>
                        <m:t>⋯,</m:t>
                      </m:r>
                      <m:r>
                        <a:rPr lang="en-US" altLang="zh-CN" sz="1900" i="1">
                          <a:solidFill>
                            <a:srgbClr val="FF0000"/>
                          </a:solidFill>
                          <a:latin typeface="Cambria Math"/>
                        </a:rPr>
                        <m:t>𝑦</m:t>
                      </m:r>
                      <m:r>
                        <a:rPr lang="en-US" altLang="zh-CN" sz="1900" i="1">
                          <a:solidFill>
                            <a:srgbClr val="FF0000"/>
                          </a:solidFill>
                          <a:latin typeface="Cambria Math"/>
                        </a:rPr>
                        <m:t> </m:t>
                      </m:r>
                      <m:d>
                        <m:dPr>
                          <m:ctrlPr>
                            <a:rPr lang="en-US" altLang="zh-CN" sz="1900" i="1">
                              <a:solidFill>
                                <a:srgbClr val="FF0000"/>
                              </a:solidFill>
                              <a:latin typeface="Cambria Math" panose="02040503050406030204" pitchFamily="18" charset="0"/>
                            </a:rPr>
                          </m:ctrlPr>
                        </m:dPr>
                        <m:e>
                          <m:r>
                            <a:rPr lang="en-US" altLang="zh-CN" sz="1900" i="1">
                              <a:solidFill>
                                <a:srgbClr val="FF0000"/>
                              </a:solidFill>
                              <a:latin typeface="Cambria Math"/>
                            </a:rPr>
                            <m:t>𝑘</m:t>
                          </m:r>
                          <m:r>
                            <a:rPr lang="en-US" altLang="zh-CN" sz="1900" i="1">
                              <a:solidFill>
                                <a:srgbClr val="FF0000"/>
                              </a:solidFill>
                              <a:latin typeface="Cambria Math"/>
                            </a:rPr>
                            <m:t>−</m:t>
                          </m:r>
                          <m:r>
                            <a:rPr lang="en-US" altLang="zh-CN" sz="1900" i="1">
                              <a:solidFill>
                                <a:srgbClr val="FF0000"/>
                              </a:solidFill>
                              <a:latin typeface="Cambria Math"/>
                            </a:rPr>
                            <m:t>𝑛</m:t>
                          </m:r>
                          <m:r>
                            <a:rPr lang="en-US" altLang="zh-CN" sz="1900" i="1">
                              <a:solidFill>
                                <a:srgbClr val="FF0000"/>
                              </a:solidFill>
                              <a:latin typeface="Cambria Math"/>
                            </a:rPr>
                            <m:t>+1</m:t>
                          </m:r>
                        </m:e>
                      </m:d>
                      <m:r>
                        <a:rPr lang="en-US" altLang="zh-CN" sz="1900" i="1">
                          <a:solidFill>
                            <a:prstClr val="black"/>
                          </a:solidFill>
                          <a:latin typeface="Cambria Math"/>
                        </a:rPr>
                        <m:t>, </m:t>
                      </m:r>
                      <m:r>
                        <m:rPr>
                          <m:nor/>
                        </m:rPr>
                        <a:rPr lang="en-US" altLang="zh-CN" sz="1900" dirty="0">
                          <a:solidFill>
                            <a:prstClr val="black"/>
                          </a:solidFill>
                        </a:rPr>
                        <m:t> </m:t>
                      </m:r>
                      <m:r>
                        <a:rPr lang="en-US" altLang="zh-CN" sz="1900" i="1">
                          <a:solidFill>
                            <a:prstClr val="black"/>
                          </a:solidFill>
                          <a:latin typeface="Cambria Math"/>
                        </a:rPr>
                        <m:t>𝑢</m:t>
                      </m:r>
                      <m:d>
                        <m:dPr>
                          <m:ctrlPr>
                            <a:rPr lang="en-US" altLang="zh-CN" sz="1900" i="1">
                              <a:solidFill>
                                <a:prstClr val="black"/>
                              </a:solidFill>
                              <a:latin typeface="Cambria Math" panose="02040503050406030204" pitchFamily="18" charset="0"/>
                            </a:rPr>
                          </m:ctrlPr>
                        </m:dPr>
                        <m:e>
                          <m:r>
                            <a:rPr lang="en-US" altLang="zh-CN" sz="1900" i="1">
                              <a:solidFill>
                                <a:prstClr val="black"/>
                              </a:solidFill>
                              <a:latin typeface="Cambria Math"/>
                            </a:rPr>
                            <m:t>𝑘</m:t>
                          </m:r>
                        </m:e>
                      </m:d>
                      <m:r>
                        <a:rPr lang="en-US" altLang="zh-CN" sz="1900" i="1">
                          <a:solidFill>
                            <a:prstClr val="black"/>
                          </a:solidFill>
                          <a:latin typeface="Cambria Math"/>
                        </a:rPr>
                        <m:t>,</m:t>
                      </m:r>
                      <m:r>
                        <a:rPr lang="en-US" altLang="zh-CN" sz="1900" i="1">
                          <a:solidFill>
                            <a:prstClr val="black"/>
                          </a:solidFill>
                          <a:latin typeface="Cambria Math"/>
                        </a:rPr>
                        <m:t>𝑢</m:t>
                      </m:r>
                      <m:d>
                        <m:dPr>
                          <m:ctrlPr>
                            <a:rPr lang="en-US" altLang="zh-CN" sz="1900" i="1">
                              <a:solidFill>
                                <a:prstClr val="black"/>
                              </a:solidFill>
                              <a:latin typeface="Cambria Math" panose="02040503050406030204" pitchFamily="18" charset="0"/>
                            </a:rPr>
                          </m:ctrlPr>
                        </m:dPr>
                        <m:e>
                          <m:r>
                            <a:rPr lang="en-US" altLang="zh-CN" sz="1900" i="1">
                              <a:solidFill>
                                <a:prstClr val="black"/>
                              </a:solidFill>
                              <a:latin typeface="Cambria Math"/>
                            </a:rPr>
                            <m:t>𝑘</m:t>
                          </m:r>
                          <m:r>
                            <a:rPr lang="en-US" altLang="zh-CN" sz="1900" i="1">
                              <a:solidFill>
                                <a:prstClr val="black"/>
                              </a:solidFill>
                              <a:latin typeface="Cambria Math"/>
                            </a:rPr>
                            <m:t>−1</m:t>
                          </m:r>
                        </m:e>
                      </m:d>
                      <m:r>
                        <a:rPr lang="en-US" altLang="zh-CN" sz="1900" i="1">
                          <a:solidFill>
                            <a:prstClr val="black"/>
                          </a:solidFill>
                          <a:latin typeface="Cambria Math"/>
                        </a:rPr>
                        <m:t>,⋯,</m:t>
                      </m:r>
                      <m:r>
                        <a:rPr lang="en-US" altLang="zh-CN" sz="1900" i="1">
                          <a:solidFill>
                            <a:prstClr val="black"/>
                          </a:solidFill>
                          <a:latin typeface="Cambria Math"/>
                        </a:rPr>
                        <m:t>𝑢</m:t>
                      </m:r>
                      <m:d>
                        <m:dPr>
                          <m:ctrlPr>
                            <a:rPr lang="en-US" altLang="zh-CN" sz="1900" i="1">
                              <a:solidFill>
                                <a:prstClr val="black"/>
                              </a:solidFill>
                              <a:latin typeface="Cambria Math" panose="02040503050406030204" pitchFamily="18" charset="0"/>
                            </a:rPr>
                          </m:ctrlPr>
                        </m:dPr>
                        <m:e>
                          <m:r>
                            <a:rPr lang="en-US" altLang="zh-CN" sz="1900" i="1">
                              <a:solidFill>
                                <a:prstClr val="black"/>
                              </a:solidFill>
                              <a:latin typeface="Cambria Math"/>
                            </a:rPr>
                            <m:t>𝑘</m:t>
                          </m:r>
                          <m:r>
                            <a:rPr lang="en-US" altLang="zh-CN" sz="1900" i="1">
                              <a:solidFill>
                                <a:prstClr val="black"/>
                              </a:solidFill>
                              <a:latin typeface="Cambria Math"/>
                            </a:rPr>
                            <m:t>−</m:t>
                          </m:r>
                          <m:r>
                            <a:rPr lang="en-US" altLang="zh-CN" sz="1900" i="1">
                              <a:solidFill>
                                <a:prstClr val="black"/>
                              </a:solidFill>
                              <a:latin typeface="Cambria Math"/>
                            </a:rPr>
                            <m:t>𝑚</m:t>
                          </m:r>
                          <m:r>
                            <a:rPr lang="en-US" altLang="zh-CN" sz="1900" i="1">
                              <a:solidFill>
                                <a:prstClr val="black"/>
                              </a:solidFill>
                              <a:latin typeface="Cambria Math"/>
                            </a:rPr>
                            <m:t>+1</m:t>
                          </m:r>
                        </m:e>
                      </m:d>
                      <m:r>
                        <a:rPr lang="en-US" altLang="zh-CN" sz="1900" i="1">
                          <a:solidFill>
                            <a:prstClr val="black"/>
                          </a:solidFill>
                          <a:latin typeface="Cambria Math"/>
                        </a:rPr>
                        <m:t>]</m:t>
                      </m:r>
                    </m:oMath>
                  </m:oMathPara>
                </a14:m>
                <a:endParaRPr lang="en-US" altLang="zh-CN" sz="1900" dirty="0">
                  <a:solidFill>
                    <a:prstClr val="black"/>
                  </a:solidFill>
                  <a:latin typeface="宋体" pitchFamily="2" charset="-122"/>
                </a:endParaRPr>
              </a:p>
              <a:p>
                <a:pPr marL="0" indent="0">
                  <a:spcBef>
                    <a:spcPts val="1200"/>
                  </a:spcBef>
                  <a:buClr>
                    <a:srgbClr val="3891A7"/>
                  </a:buClr>
                  <a:buFont typeface="Arial" panose="020B0604020202020204" pitchFamily="34" charset="0"/>
                  <a:buNone/>
                </a:pPr>
                <a:endParaRPr kumimoji="0" lang="en-US" altLang="zh-CN" sz="2400" b="0" dirty="0">
                  <a:solidFill>
                    <a:prstClr val="black"/>
                  </a:solidFill>
                  <a:latin typeface="宋体" pitchFamily="2" charset="-122"/>
                  <a:ea typeface="宋体" pitchFamily="2" charset="-122"/>
                </a:endParaRPr>
              </a:p>
              <a:p>
                <a:pPr marL="0" indent="0">
                  <a:spcBef>
                    <a:spcPts val="1200"/>
                  </a:spcBef>
                  <a:buClr>
                    <a:srgbClr val="3891A7"/>
                  </a:buClr>
                  <a:buFont typeface="Arial" panose="020B0604020202020204" pitchFamily="34" charset="0"/>
                  <a:buNone/>
                </a:pPr>
                <a:endParaRPr kumimoji="0" lang="en-US" altLang="zh-CN" sz="2400" b="0" dirty="0">
                  <a:solidFill>
                    <a:prstClr val="black"/>
                  </a:solidFill>
                  <a:latin typeface="宋体" pitchFamily="2" charset="-122"/>
                  <a:ea typeface="宋体" pitchFamily="2" charset="-122"/>
                </a:endParaRPr>
              </a:p>
              <a:p>
                <a:pPr marL="0" indent="0">
                  <a:spcBef>
                    <a:spcPts val="1200"/>
                  </a:spcBef>
                  <a:buClr>
                    <a:srgbClr val="3891A7"/>
                  </a:buClr>
                  <a:buFont typeface="Arial" panose="020B0604020202020204" pitchFamily="34" charset="0"/>
                  <a:buNone/>
                </a:pPr>
                <a:endParaRPr kumimoji="0" lang="en-US" altLang="zh-CN" sz="2400" b="0" dirty="0">
                  <a:solidFill>
                    <a:prstClr val="black"/>
                  </a:solidFill>
                  <a:latin typeface="宋体" pitchFamily="2" charset="-122"/>
                  <a:ea typeface="宋体" pitchFamily="2" charset="-122"/>
                </a:endParaRPr>
              </a:p>
              <a:p>
                <a:pPr marL="0" indent="0">
                  <a:spcBef>
                    <a:spcPts val="1200"/>
                  </a:spcBef>
                  <a:buClr>
                    <a:srgbClr val="3891A7"/>
                  </a:buClr>
                  <a:buFont typeface="Arial" panose="020B0604020202020204" pitchFamily="34" charset="0"/>
                  <a:buNone/>
                </a:pPr>
                <a:endParaRPr kumimoji="0" lang="en-US" altLang="zh-CN" sz="2400" b="0" dirty="0">
                  <a:solidFill>
                    <a:prstClr val="black"/>
                  </a:solidFill>
                  <a:latin typeface="宋体" pitchFamily="2" charset="-122"/>
                  <a:ea typeface="宋体" pitchFamily="2" charset="-122"/>
                </a:endParaRPr>
              </a:p>
              <a:p>
                <a:pPr marL="0" indent="0">
                  <a:spcBef>
                    <a:spcPts val="3600"/>
                  </a:spcBef>
                  <a:buClr>
                    <a:srgbClr val="3891A7"/>
                  </a:buClr>
                  <a:buFont typeface="Arial" panose="020B0604020202020204" pitchFamily="34" charset="0"/>
                  <a:buNone/>
                </a:pPr>
                <a:endParaRPr kumimoji="0" lang="en-US" altLang="zh-CN" sz="2400" b="0" dirty="0">
                  <a:solidFill>
                    <a:prstClr val="black"/>
                  </a:solidFill>
                  <a:latin typeface="仿宋" panose="02010609060101010101" pitchFamily="49" charset="-122"/>
                  <a:ea typeface="仿宋" panose="02010609060101010101" pitchFamily="49" charset="-122"/>
                </a:endParaRPr>
              </a:p>
              <a:p>
                <a:pPr marL="0" indent="0">
                  <a:spcBef>
                    <a:spcPts val="3600"/>
                  </a:spcBef>
                  <a:buClr>
                    <a:srgbClr val="3891A7"/>
                  </a:buClr>
                  <a:buNone/>
                </a:pPr>
                <a:r>
                  <a:rPr kumimoji="0" lang="zh-CN" altLang="en-US" sz="2400" b="0" dirty="0">
                    <a:solidFill>
                      <a:prstClr val="black"/>
                    </a:solidFill>
                    <a:latin typeface="隶书" panose="02010509060101010101" pitchFamily="49" charset="-122"/>
                    <a:ea typeface="隶书" panose="02010509060101010101" pitchFamily="49" charset="-122"/>
                  </a:rPr>
                  <a:t>网络自身不含反馈，可采用</a:t>
                </a:r>
                <a:r>
                  <a:rPr kumimoji="0" lang="en-US" altLang="zh-CN" sz="2400" b="0" dirty="0">
                    <a:solidFill>
                      <a:prstClr val="black"/>
                    </a:solidFill>
                    <a:latin typeface="隶书" panose="02010509060101010101" pitchFamily="49" charset="-122"/>
                    <a:ea typeface="隶书" panose="02010509060101010101" pitchFamily="49" charset="-122"/>
                  </a:rPr>
                  <a:t>BP</a:t>
                </a:r>
                <a:r>
                  <a:rPr kumimoji="0" lang="zh-CN" altLang="en-US" sz="2400" b="0" dirty="0">
                    <a:solidFill>
                      <a:prstClr val="black"/>
                    </a:solidFill>
                    <a:latin typeface="隶书" panose="02010509060101010101" pitchFamily="49" charset="-122"/>
                    <a:ea typeface="隶书" panose="02010509060101010101" pitchFamily="49" charset="-122"/>
                  </a:rPr>
                  <a:t>算法调整权系数。可使辨识过程简化，收敛性较好，一般场合均采用</a:t>
                </a:r>
                <a:endParaRPr kumimoji="0" lang="en-US" altLang="zh-CN" sz="2400" b="0" dirty="0">
                  <a:solidFill>
                    <a:prstClr val="black"/>
                  </a:solidFill>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0" y="1310171"/>
                <a:ext cx="8964488" cy="5017034"/>
              </a:xfrm>
              <a:prstGeom prst="rect">
                <a:avLst/>
              </a:prstGeom>
              <a:blipFill>
                <a:blip r:embed="rId2"/>
                <a:stretch>
                  <a:fillRect l="-884" t="-1337"/>
                </a:stretch>
              </a:blipFill>
            </p:spPr>
            <p:txBody>
              <a:bodyPr/>
              <a:lstStyle/>
              <a:p>
                <a:r>
                  <a:rPr lang="zh-CN" altLang="en-US">
                    <a:noFill/>
                  </a:rPr>
                  <a:t> </a:t>
                </a:r>
              </a:p>
            </p:txBody>
          </p:sp>
        </mc:Fallback>
      </mc:AlternateContent>
      <p:sp>
        <p:nvSpPr>
          <p:cNvPr id="7" name="文本框 6"/>
          <p:cNvSpPr txBox="1"/>
          <p:nvPr/>
        </p:nvSpPr>
        <p:spPr>
          <a:xfrm>
            <a:off x="251520" y="786950"/>
            <a:ext cx="2348720" cy="523220"/>
          </a:xfrm>
          <a:prstGeom prst="rect">
            <a:avLst/>
          </a:prstGeom>
          <a:noFill/>
        </p:spPr>
        <p:txBody>
          <a:bodyPr wrap="none" rtlCol="0">
            <a:spAutoFit/>
          </a:bodyPr>
          <a:lstStyle/>
          <a:p>
            <a:r>
              <a:rPr lang="zh-CN" altLang="en-US" dirty="0"/>
              <a:t>两种辨识模型</a:t>
            </a:r>
          </a:p>
        </p:txBody>
      </p:sp>
      <p:pic>
        <p:nvPicPr>
          <p:cNvPr id="47" name="Picture 46"/>
          <p:cNvPicPr>
            <a:picLocks noChangeAspect="1"/>
          </p:cNvPicPr>
          <p:nvPr/>
        </p:nvPicPr>
        <p:blipFill>
          <a:blip r:embed="rId3"/>
          <a:stretch>
            <a:fillRect/>
          </a:stretch>
        </p:blipFill>
        <p:spPr>
          <a:xfrm>
            <a:off x="2195736" y="2221755"/>
            <a:ext cx="5674486" cy="3193865"/>
          </a:xfrm>
          <a:prstGeom prst="rect">
            <a:avLst/>
          </a:prstGeom>
        </p:spPr>
      </p:pic>
    </p:spTree>
    <p:extLst>
      <p:ext uri="{BB962C8B-B14F-4D97-AF65-F5344CB8AC3E}">
        <p14:creationId xmlns:p14="http://schemas.microsoft.com/office/powerpoint/2010/main" val="22477519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动态网络辨识</a:t>
            </a:r>
          </a:p>
        </p:txBody>
      </p:sp>
      <p:sp>
        <p:nvSpPr>
          <p:cNvPr id="44035"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44036" name="文本占位符 3"/>
          <p:cNvSpPr>
            <a:spLocks noGrp="1"/>
          </p:cNvSpPr>
          <p:nvPr>
            <p:ph type="body" sz="quarter" idx="14"/>
          </p:nvPr>
        </p:nvSpPr>
        <p:spPr>
          <a:xfrm>
            <a:off x="7164388" y="50800"/>
            <a:ext cx="1800225" cy="433388"/>
          </a:xfrm>
        </p:spPr>
        <p:txBody>
          <a:bodyPr/>
          <a:lstStyle/>
          <a:p>
            <a:r>
              <a:rPr lang="zh-CN" altLang="en-US"/>
              <a:t>动态网络辨识</a:t>
            </a:r>
          </a:p>
        </p:txBody>
      </p:sp>
      <p:sp>
        <p:nvSpPr>
          <p:cNvPr id="44037"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61E913D9-5ECC-461D-9F9C-FFBCB5E0108B}" type="slidenum">
              <a:rPr lang="zh-CN" altLang="en-US" sz="1200">
                <a:solidFill>
                  <a:srgbClr val="898989"/>
                </a:solidFill>
              </a:rPr>
              <a:pPr algn="r"/>
              <a:t>73</a:t>
            </a:fld>
            <a:endParaRPr lang="en-US" altLang="zh-CN" sz="1200">
              <a:solidFill>
                <a:srgbClr val="898989"/>
              </a:solidFill>
            </a:endParaRPr>
          </a:p>
        </p:txBody>
      </p:sp>
      <p:sp>
        <p:nvSpPr>
          <p:cNvPr id="6" name="内容占位符 2"/>
          <p:cNvSpPr txBox="1">
            <a:spLocks/>
          </p:cNvSpPr>
          <p:nvPr/>
        </p:nvSpPr>
        <p:spPr>
          <a:xfrm>
            <a:off x="1" y="1600200"/>
            <a:ext cx="8964612" cy="4525963"/>
          </a:xfrm>
          <a:prstGeom prst="rect">
            <a:avLst/>
          </a:prstGeom>
        </p:spPr>
        <p:txBody>
          <a:bodyPr>
            <a:normAutofit fontScale="925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anose="020B0604020202020204" pitchFamily="34" charset="0"/>
              <a:buNone/>
              <a:defRPr/>
            </a:pPr>
            <a:r>
              <a:rPr kumimoji="0" lang="zh-CN" altLang="en-US" sz="4000" b="0" dirty="0">
                <a:latin typeface="隶书" panose="02010509060101010101" pitchFamily="49" charset="-122"/>
                <a:ea typeface="隶书" panose="02010509060101010101" pitchFamily="49" charset="-122"/>
              </a:rPr>
              <a:t>转换成静态系统进行静态辨识：</a:t>
            </a:r>
            <a:endParaRPr kumimoji="0" lang="en-US" altLang="zh-CN" sz="4000" b="0" dirty="0">
              <a:latin typeface="隶书" panose="02010509060101010101" pitchFamily="49" charset="-122"/>
              <a:ea typeface="隶书" panose="02010509060101010101" pitchFamily="49" charset="-122"/>
            </a:endParaRPr>
          </a:p>
          <a:p>
            <a:pPr>
              <a:lnSpc>
                <a:spcPct val="150000"/>
              </a:lnSpc>
              <a:defRPr/>
            </a:pPr>
            <a:r>
              <a:rPr kumimoji="0" lang="zh-CN" altLang="en-US" sz="2800" b="0" dirty="0">
                <a:latin typeface="隶书" panose="02010509060101010101" pitchFamily="49" charset="-122"/>
                <a:ea typeface="隶书" panose="02010509060101010101" pitchFamily="49" charset="-122"/>
              </a:rPr>
              <a:t>需先验假定系统的</a:t>
            </a:r>
            <a:r>
              <a:rPr kumimoji="0" lang="en-US" altLang="zh-CN" sz="2800" b="0" dirty="0">
                <a:latin typeface="Times New Roman" panose="02020603050405020304" pitchFamily="18" charset="0"/>
                <a:ea typeface="隶书" panose="02010509060101010101" pitchFamily="49" charset="-122"/>
                <a:cs typeface="Times New Roman" panose="02020603050405020304" pitchFamily="18" charset="0"/>
              </a:rPr>
              <a:t>NARMA</a:t>
            </a:r>
            <a:r>
              <a:rPr kumimoji="0" lang="zh-CN" altLang="en-US" sz="2800" b="0" dirty="0">
                <a:latin typeface="隶书" panose="02010509060101010101" pitchFamily="49" charset="-122"/>
                <a:ea typeface="隶书" panose="02010509060101010101" pitchFamily="49" charset="-122"/>
              </a:rPr>
              <a:t>模型类</a:t>
            </a:r>
            <a:endParaRPr kumimoji="0" lang="en-US" altLang="zh-CN" sz="2800" b="0" dirty="0">
              <a:latin typeface="隶书" panose="02010509060101010101" pitchFamily="49" charset="-122"/>
              <a:ea typeface="隶书" panose="02010509060101010101" pitchFamily="49" charset="-122"/>
            </a:endParaRPr>
          </a:p>
          <a:p>
            <a:pPr>
              <a:lnSpc>
                <a:spcPct val="150000"/>
              </a:lnSpc>
              <a:defRPr/>
            </a:pPr>
            <a:r>
              <a:rPr kumimoji="0" lang="zh-CN" altLang="en-US" sz="2800" b="0" dirty="0">
                <a:latin typeface="隶书" panose="02010509060101010101" pitchFamily="49" charset="-122"/>
                <a:ea typeface="隶书" panose="02010509060101010101" pitchFamily="49" charset="-122"/>
              </a:rPr>
              <a:t>需要对结构模型进行定阶</a:t>
            </a:r>
            <a:endParaRPr kumimoji="0" lang="en-US" altLang="zh-CN" sz="2800" b="0" dirty="0">
              <a:latin typeface="隶书" panose="02010509060101010101" pitchFamily="49" charset="-122"/>
              <a:ea typeface="隶书" panose="02010509060101010101" pitchFamily="49" charset="-122"/>
            </a:endParaRPr>
          </a:p>
          <a:p>
            <a:pPr>
              <a:lnSpc>
                <a:spcPct val="150000"/>
              </a:lnSpc>
              <a:defRPr/>
            </a:pPr>
            <a:r>
              <a:rPr kumimoji="0" lang="zh-CN" altLang="en-US" sz="2800" b="0" dirty="0">
                <a:latin typeface="隶书" panose="02010509060101010101" pitchFamily="49" charset="-122"/>
                <a:ea typeface="隶书" panose="02010509060101010101" pitchFamily="49" charset="-122"/>
              </a:rPr>
              <a:t>较多的输入节点将使相应的辨识系统对外部噪声特别敏感</a:t>
            </a:r>
            <a:endParaRPr kumimoji="0" lang="en-US" altLang="zh-CN" sz="2800" b="0" dirty="0">
              <a:latin typeface="隶书" panose="02010509060101010101" pitchFamily="49" charset="-122"/>
              <a:ea typeface="隶书" panose="02010509060101010101" pitchFamily="49" charset="-122"/>
            </a:endParaRPr>
          </a:p>
          <a:p>
            <a:pPr>
              <a:lnSpc>
                <a:spcPct val="150000"/>
              </a:lnSpc>
              <a:defRPr/>
            </a:pPr>
            <a:r>
              <a:rPr kumimoji="0" lang="zh-CN" altLang="en-US" sz="2800" b="0" dirty="0">
                <a:latin typeface="隶书" panose="02010509060101010101" pitchFamily="49" charset="-122"/>
                <a:ea typeface="隶书" panose="02010509060101010101" pitchFamily="49" charset="-122"/>
              </a:rPr>
              <a:t>阶次增加或未知时，网络结构膨胀，学习收敛速度变缓慢</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latin typeface="隶书" panose="02010509060101010101" pitchFamily="49" charset="-122"/>
                <a:ea typeface="隶书" panose="02010509060101010101" pitchFamily="49" charset="-122"/>
              </a:rPr>
              <a:t>基本</a:t>
            </a:r>
            <a:r>
              <a:rPr lang="en-US" altLang="zh-CN" dirty="0"/>
              <a:t>Elman</a:t>
            </a:r>
            <a:r>
              <a:rPr lang="zh-CN" altLang="en-US" dirty="0"/>
              <a:t>动态递归网络</a:t>
            </a:r>
          </a:p>
        </p:txBody>
      </p:sp>
      <p:sp>
        <p:nvSpPr>
          <p:cNvPr id="45059"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45060" name="文本占位符 3"/>
          <p:cNvSpPr>
            <a:spLocks noGrp="1"/>
          </p:cNvSpPr>
          <p:nvPr>
            <p:ph type="body" sz="quarter" idx="14"/>
          </p:nvPr>
        </p:nvSpPr>
        <p:spPr>
          <a:xfrm>
            <a:off x="7164388" y="50800"/>
            <a:ext cx="1800225" cy="433388"/>
          </a:xfrm>
        </p:spPr>
        <p:txBody>
          <a:bodyPr/>
          <a:lstStyle/>
          <a:p>
            <a:r>
              <a:rPr lang="zh-CN" altLang="en-US"/>
              <a:t>动态网络辨识</a:t>
            </a:r>
          </a:p>
        </p:txBody>
      </p:sp>
      <p:sp>
        <p:nvSpPr>
          <p:cNvPr id="4506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02E426C1-2058-41DC-9BCC-F6F99CED2C57}" type="slidenum">
              <a:rPr lang="zh-CN" altLang="en-US" sz="1200">
                <a:solidFill>
                  <a:srgbClr val="898989"/>
                </a:solidFill>
              </a:rPr>
              <a:pPr algn="r"/>
              <a:t>74</a:t>
            </a:fld>
            <a:endParaRPr lang="en-US" altLang="zh-CN" sz="1200">
              <a:solidFill>
                <a:srgbClr val="898989"/>
              </a:solidFill>
            </a:endParaRPr>
          </a:p>
        </p:txBody>
      </p:sp>
      <p:sp>
        <p:nvSpPr>
          <p:cNvPr id="6" name="内容占位符 2"/>
          <p:cNvSpPr txBox="1">
            <a:spLocks/>
          </p:cNvSpPr>
          <p:nvPr/>
        </p:nvSpPr>
        <p:spPr>
          <a:xfrm>
            <a:off x="251520" y="1916832"/>
            <a:ext cx="3312368" cy="4680519"/>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kumimoji="0" lang="zh-CN" altLang="en-US" sz="2400" b="0" dirty="0">
                <a:latin typeface="隶书" panose="02010509060101010101" pitchFamily="49" charset="-122"/>
                <a:ea typeface="隶书" panose="02010509060101010101" pitchFamily="49" charset="-122"/>
              </a:rPr>
              <a:t>完全递归与部分递归</a:t>
            </a:r>
            <a:endParaRPr kumimoji="0" lang="en-US" altLang="zh-CN" sz="2400" b="0" dirty="0">
              <a:latin typeface="隶书" panose="02010509060101010101" pitchFamily="49" charset="-122"/>
              <a:ea typeface="隶书" panose="02010509060101010101" pitchFamily="49" charset="-122"/>
            </a:endParaRPr>
          </a:p>
          <a:p>
            <a:pPr>
              <a:defRPr/>
            </a:pPr>
            <a:r>
              <a:rPr kumimoji="0" lang="zh-CN" altLang="en-US" sz="2400" b="0" dirty="0">
                <a:solidFill>
                  <a:srgbClr val="FF0000"/>
                </a:solidFill>
                <a:latin typeface="隶书" panose="02010509060101010101" pitchFamily="49" charset="-122"/>
                <a:ea typeface="隶书" panose="02010509060101010101" pitchFamily="49" charset="-122"/>
              </a:rPr>
              <a:t>完全递归</a:t>
            </a:r>
            <a:r>
              <a:rPr kumimoji="0" lang="zh-CN" altLang="en-US" sz="2400" b="0" dirty="0">
                <a:latin typeface="隶书" panose="02010509060101010101" pitchFamily="49" charset="-122"/>
                <a:ea typeface="隶书" panose="02010509060101010101" pitchFamily="49" charset="-122"/>
              </a:rPr>
              <a:t>具有任意的前馈与反馈连接，且所有连接权都可以进行修正</a:t>
            </a:r>
            <a:endParaRPr kumimoji="0" lang="en-US" altLang="zh-CN" sz="2400" b="0" dirty="0">
              <a:latin typeface="隶书" panose="02010509060101010101" pitchFamily="49" charset="-122"/>
              <a:ea typeface="隶书" panose="02010509060101010101" pitchFamily="49" charset="-122"/>
            </a:endParaRPr>
          </a:p>
          <a:p>
            <a:pPr>
              <a:defRPr/>
            </a:pPr>
            <a:r>
              <a:rPr kumimoji="0" lang="zh-CN" altLang="en-US" sz="2400" b="0" dirty="0">
                <a:solidFill>
                  <a:srgbClr val="FF0000"/>
                </a:solidFill>
                <a:latin typeface="隶书" panose="02010509060101010101" pitchFamily="49" charset="-122"/>
                <a:ea typeface="隶书" panose="02010509060101010101" pitchFamily="49" charset="-122"/>
              </a:rPr>
              <a:t>部分递归</a:t>
            </a:r>
            <a:r>
              <a:rPr kumimoji="0" lang="zh-CN" altLang="en-US" sz="2400" b="0" dirty="0">
                <a:latin typeface="隶书" panose="02010509060101010101" pitchFamily="49" charset="-122"/>
                <a:ea typeface="隶书" panose="02010509060101010101" pitchFamily="49" charset="-122"/>
              </a:rPr>
              <a:t>网络的主要网络结构是前馈，连接权可以修正，反馈连接由“结构”单元构成，权不可修正</a:t>
            </a:r>
            <a:endParaRPr kumimoji="0" lang="en-US" altLang="zh-CN" sz="2400" b="0" dirty="0">
              <a:latin typeface="隶书" panose="02010509060101010101" pitchFamily="49" charset="-122"/>
              <a:ea typeface="隶书" panose="02010509060101010101" pitchFamily="49" charset="-122"/>
            </a:endParaRPr>
          </a:p>
        </p:txBody>
      </p:sp>
      <p:pic>
        <p:nvPicPr>
          <p:cNvPr id="45063"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1773238"/>
            <a:ext cx="5615015" cy="3895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4932040" y="5669184"/>
            <a:ext cx="3567002" cy="954107"/>
          </a:xfrm>
          <a:prstGeom prst="rect">
            <a:avLst/>
          </a:prstGeom>
          <a:noFill/>
        </p:spPr>
        <p:txBody>
          <a:bodyPr wrap="none" rtlCol="0">
            <a:spAutoFit/>
          </a:bodyPr>
          <a:lstStyle/>
          <a:p>
            <a:r>
              <a:rPr lang="zh-CN" altLang="en-US" dirty="0"/>
              <a:t>基本</a:t>
            </a:r>
            <a:r>
              <a:rPr lang="en-US" altLang="zh-CN" dirty="0" err="1"/>
              <a:t>Elmann</a:t>
            </a:r>
            <a:r>
              <a:rPr lang="zh-CN" altLang="en-US" dirty="0"/>
              <a:t>网络结构</a:t>
            </a:r>
            <a:endParaRPr lang="en-US" altLang="zh-CN" dirty="0"/>
          </a:p>
          <a:p>
            <a:pPr algn="ctr"/>
            <a:r>
              <a:rPr lang="zh-CN" altLang="en-US" dirty="0"/>
              <a:t>部分递归</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latin typeface="隶书" panose="02010509060101010101" pitchFamily="49" charset="-122"/>
                <a:ea typeface="隶书" panose="02010509060101010101" pitchFamily="49" charset="-122"/>
              </a:rPr>
              <a:t>基本</a:t>
            </a:r>
            <a:r>
              <a:rPr lang="en-US" altLang="zh-CN" dirty="0"/>
              <a:t>Elman</a:t>
            </a:r>
            <a:r>
              <a:rPr lang="zh-CN" altLang="en-US" dirty="0"/>
              <a:t>动态递归网络</a:t>
            </a:r>
          </a:p>
        </p:txBody>
      </p:sp>
      <p:sp>
        <p:nvSpPr>
          <p:cNvPr id="46083"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46084" name="文本占位符 3"/>
          <p:cNvSpPr>
            <a:spLocks noGrp="1"/>
          </p:cNvSpPr>
          <p:nvPr>
            <p:ph type="body" sz="quarter" idx="14"/>
          </p:nvPr>
        </p:nvSpPr>
        <p:spPr>
          <a:xfrm>
            <a:off x="7164388" y="50800"/>
            <a:ext cx="1800225" cy="433388"/>
          </a:xfrm>
        </p:spPr>
        <p:txBody>
          <a:bodyPr/>
          <a:lstStyle/>
          <a:p>
            <a:r>
              <a:rPr lang="zh-CN" altLang="en-US"/>
              <a:t>动态网络辨识</a:t>
            </a:r>
          </a:p>
        </p:txBody>
      </p:sp>
      <p:sp>
        <p:nvSpPr>
          <p:cNvPr id="46085"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438985A1-59EA-45B6-B368-7CD0903BF05C}" type="slidenum">
              <a:rPr lang="zh-CN" altLang="en-US" sz="1200">
                <a:solidFill>
                  <a:srgbClr val="898989"/>
                </a:solidFill>
              </a:rPr>
              <a:pPr algn="r"/>
              <a:t>75</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7" name="内容占位符 2"/>
              <p:cNvSpPr txBox="1">
                <a:spLocks/>
              </p:cNvSpPr>
              <p:nvPr/>
            </p:nvSpPr>
            <p:spPr>
              <a:xfrm>
                <a:off x="143668" y="1825625"/>
                <a:ext cx="9000331" cy="4895850"/>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0" lang="zh-CN" altLang="en-US" b="0" dirty="0">
                    <a:latin typeface="隶书" panose="02010509060101010101" pitchFamily="49" charset="-122"/>
                    <a:ea typeface="隶书" panose="02010509060101010101" pitchFamily="49" charset="-122"/>
                  </a:rPr>
                  <a:t>数学模型</a:t>
                </a:r>
                <a:endParaRPr kumimoji="0" lang="en-US" altLang="zh-CN" b="0" dirty="0">
                  <a:latin typeface="隶书" panose="02010509060101010101" pitchFamily="49" charset="-122"/>
                  <a:ea typeface="隶书" panose="02010509060101010101" pitchFamily="49" charset="-122"/>
                </a:endParaRPr>
              </a:p>
              <a:p>
                <a:pPr marL="0" indent="0">
                  <a:buNone/>
                </a:pPr>
                <a:r>
                  <a:rPr kumimoji="0" lang="zh-CN" altLang="en-US" sz="2400" b="0" dirty="0">
                    <a:latin typeface="隶书" panose="02010509060101010101" pitchFamily="49" charset="-122"/>
                    <a:ea typeface="隶书" panose="02010509060101010101" pitchFamily="49" charset="-122"/>
                  </a:rPr>
                  <a:t>输入</a:t>
                </a:r>
                <a14:m>
                  <m:oMath xmlns:m="http://schemas.openxmlformats.org/officeDocument/2006/math">
                    <m:r>
                      <a:rPr kumimoji="0" lang="en-US" altLang="zh-CN" sz="2400" b="0" i="1" smtClean="0">
                        <a:latin typeface="Cambria Math" panose="02040503050406030204" pitchFamily="18" charset="0"/>
                      </a:rPr>
                      <m:t>𝑢</m:t>
                    </m:r>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𝑘</m:t>
                    </m:r>
                    <m:r>
                      <a:rPr kumimoji="0" lang="en-US" altLang="zh-CN" sz="2400" b="0" i="1" smtClean="0">
                        <a:latin typeface="Cambria Math" panose="02040503050406030204" pitchFamily="18" charset="0"/>
                      </a:rPr>
                      <m:t>−1)∈</m:t>
                    </m:r>
                    <m:sSup>
                      <m:sSupPr>
                        <m:ctrlPr>
                          <a:rPr kumimoji="0" lang="en-US" altLang="zh-CN" sz="2400" b="0" i="1" smtClean="0">
                            <a:latin typeface="Cambria Math" panose="02040503050406030204" pitchFamily="18" charset="0"/>
                            <a:ea typeface="Cambria Math" panose="02040503050406030204" pitchFamily="18" charset="0"/>
                          </a:rPr>
                        </m:ctrlPr>
                      </m:sSupPr>
                      <m:e>
                        <m:r>
                          <a:rPr kumimoji="0" lang="en-US" altLang="zh-CN" sz="2400" b="0" i="1" smtClean="0">
                            <a:latin typeface="Cambria Math" panose="02040503050406030204" pitchFamily="18" charset="0"/>
                            <a:ea typeface="Cambria Math" panose="02040503050406030204" pitchFamily="18" charset="0"/>
                          </a:rPr>
                          <m:t>𝑅</m:t>
                        </m:r>
                      </m:e>
                      <m:sup>
                        <m:r>
                          <a:rPr kumimoji="0" lang="en-US" altLang="zh-CN" sz="2400" b="0" i="1" smtClean="0">
                            <a:latin typeface="Cambria Math" panose="02040503050406030204" pitchFamily="18" charset="0"/>
                            <a:ea typeface="Cambria Math" panose="02040503050406030204" pitchFamily="18" charset="0"/>
                          </a:rPr>
                          <m:t>𝑟</m:t>
                        </m:r>
                      </m:sup>
                    </m:sSup>
                    <m:r>
                      <a:rPr kumimoji="0" lang="zh-CN" altLang="en-US" sz="2400" b="0" i="1">
                        <a:latin typeface="Cambria Math" panose="02040503050406030204" pitchFamily="18" charset="0"/>
                        <a:ea typeface="Cambria Math" panose="02040503050406030204" pitchFamily="18" charset="0"/>
                      </a:rPr>
                      <m:t>，</m:t>
                    </m:r>
                  </m:oMath>
                </a14:m>
                <a:r>
                  <a:rPr kumimoji="0" lang="zh-CN" altLang="en-US" sz="2400" b="0" dirty="0">
                    <a:latin typeface="隶书" panose="02010509060101010101" pitchFamily="49" charset="-122"/>
                    <a:ea typeface="隶书" panose="02010509060101010101" pitchFamily="49" charset="-122"/>
                  </a:rPr>
                  <a:t>输出</a:t>
                </a:r>
                <a14:m>
                  <m:oMath xmlns:m="http://schemas.openxmlformats.org/officeDocument/2006/math">
                    <m:r>
                      <a:rPr kumimoji="0" lang="en-US" altLang="zh-CN" sz="2400" b="0" i="1" dirty="0" smtClean="0">
                        <a:latin typeface="Cambria Math" panose="02040503050406030204" pitchFamily="18" charset="0"/>
                      </a:rPr>
                      <m:t>𝑦</m:t>
                    </m:r>
                    <m:r>
                      <a:rPr kumimoji="0" lang="en-US" altLang="zh-CN" sz="2400" b="0" i="1" dirty="0" smtClean="0">
                        <a:latin typeface="Cambria Math" panose="02040503050406030204" pitchFamily="18" charset="0"/>
                      </a:rPr>
                      <m:t>(</m:t>
                    </m:r>
                    <m:r>
                      <a:rPr kumimoji="0" lang="en-US" altLang="zh-CN" sz="2400" b="0" i="1" dirty="0" smtClean="0">
                        <a:latin typeface="Cambria Math" panose="02040503050406030204" pitchFamily="18" charset="0"/>
                      </a:rPr>
                      <m:t>𝑘</m:t>
                    </m:r>
                    <m:r>
                      <a:rPr kumimoji="0" lang="en-US" altLang="zh-CN" sz="2400" b="0" i="1" dirty="0" smtClean="0">
                        <a:latin typeface="Cambria Math" panose="02040503050406030204" pitchFamily="18" charset="0"/>
                      </a:rPr>
                      <m:t>)∈</m:t>
                    </m:r>
                    <m:sSup>
                      <m:sSupPr>
                        <m:ctrlPr>
                          <a:rPr kumimoji="0" lang="en-US" altLang="zh-CN" sz="2400" b="0" i="1" dirty="0" smtClean="0">
                            <a:latin typeface="Cambria Math" panose="02040503050406030204" pitchFamily="18" charset="0"/>
                            <a:ea typeface="Cambria Math" panose="02040503050406030204" pitchFamily="18" charset="0"/>
                          </a:rPr>
                        </m:ctrlPr>
                      </m:sSupPr>
                      <m:e>
                        <m:r>
                          <a:rPr kumimoji="0" lang="en-US" altLang="zh-CN" sz="2400" b="0" i="1" dirty="0" smtClean="0">
                            <a:latin typeface="Cambria Math" panose="02040503050406030204" pitchFamily="18" charset="0"/>
                            <a:ea typeface="Cambria Math" panose="02040503050406030204" pitchFamily="18" charset="0"/>
                          </a:rPr>
                          <m:t>𝑅</m:t>
                        </m:r>
                      </m:e>
                      <m:sup>
                        <m:r>
                          <a:rPr kumimoji="0" lang="en-US" altLang="zh-CN" sz="2400" b="0" i="1" dirty="0" smtClean="0">
                            <a:latin typeface="Cambria Math" panose="02040503050406030204" pitchFamily="18" charset="0"/>
                            <a:ea typeface="Cambria Math" panose="02040503050406030204" pitchFamily="18" charset="0"/>
                          </a:rPr>
                          <m:t>𝑚</m:t>
                        </m:r>
                      </m:sup>
                    </m:sSup>
                  </m:oMath>
                </a14:m>
                <a:r>
                  <a:rPr kumimoji="0" lang="zh-CN" altLang="en-US" sz="2400" b="0" dirty="0">
                    <a:latin typeface="隶书" panose="02010509060101010101" pitchFamily="49" charset="-122"/>
                    <a:ea typeface="隶书" panose="02010509060101010101" pitchFamily="49" charset="-122"/>
                  </a:rPr>
                  <a:t>，隐层输出</a:t>
                </a:r>
                <a14:m>
                  <m:oMath xmlns:m="http://schemas.openxmlformats.org/officeDocument/2006/math">
                    <m:r>
                      <a:rPr kumimoji="0" lang="en-US" altLang="zh-CN" sz="2400" b="0" i="1" dirty="0" smtClean="0">
                        <a:latin typeface="Cambria Math" panose="02040503050406030204" pitchFamily="18" charset="0"/>
                      </a:rPr>
                      <m:t>𝑥</m:t>
                    </m:r>
                    <m:d>
                      <m:dPr>
                        <m:ctrlPr>
                          <a:rPr kumimoji="0" lang="en-US" altLang="zh-CN" sz="2400" b="0" i="1" dirty="0" smtClean="0">
                            <a:latin typeface="Cambria Math" panose="02040503050406030204" pitchFamily="18" charset="0"/>
                          </a:rPr>
                        </m:ctrlPr>
                      </m:dPr>
                      <m:e>
                        <m:r>
                          <a:rPr kumimoji="0" lang="en-US" altLang="zh-CN" sz="2400" b="0" i="1" dirty="0">
                            <a:latin typeface="Cambria Math" panose="02040503050406030204" pitchFamily="18" charset="0"/>
                          </a:rPr>
                          <m:t>𝑘</m:t>
                        </m:r>
                      </m:e>
                    </m:d>
                    <m:r>
                      <a:rPr kumimoji="0" lang="en-US" altLang="zh-CN" sz="2400" b="0" i="1" dirty="0">
                        <a:latin typeface="Cambria Math" panose="02040503050406030204" pitchFamily="18" charset="0"/>
                      </a:rPr>
                      <m:t>∈</m:t>
                    </m:r>
                    <m:sSup>
                      <m:sSupPr>
                        <m:ctrlPr>
                          <a:rPr kumimoji="0" lang="en-US" altLang="zh-CN" sz="2400" b="0" i="1" dirty="0">
                            <a:latin typeface="Cambria Math" panose="02040503050406030204" pitchFamily="18" charset="0"/>
                            <a:ea typeface="Cambria Math" panose="02040503050406030204" pitchFamily="18" charset="0"/>
                          </a:rPr>
                        </m:ctrlPr>
                      </m:sSupPr>
                      <m:e>
                        <m:r>
                          <a:rPr kumimoji="0" lang="en-US" altLang="zh-CN" sz="2400" b="0" i="1" dirty="0">
                            <a:latin typeface="Cambria Math" panose="02040503050406030204" pitchFamily="18" charset="0"/>
                            <a:ea typeface="Cambria Math" panose="02040503050406030204" pitchFamily="18" charset="0"/>
                          </a:rPr>
                          <m:t>𝑅</m:t>
                        </m:r>
                      </m:e>
                      <m:sup>
                        <m:r>
                          <a:rPr kumimoji="0" lang="en-US" altLang="zh-CN" sz="2400" b="0" i="1" dirty="0" smtClean="0">
                            <a:latin typeface="Cambria Math" panose="02040503050406030204" pitchFamily="18" charset="0"/>
                            <a:ea typeface="Cambria Math" panose="02040503050406030204" pitchFamily="18" charset="0"/>
                          </a:rPr>
                          <m:t>𝑛</m:t>
                        </m:r>
                      </m:sup>
                    </m:sSup>
                  </m:oMath>
                </a14:m>
                <a:endParaRPr kumimoji="0" lang="en-US" altLang="zh-CN" sz="2800" b="0" dirty="0">
                  <a:latin typeface="隶书" panose="02010509060101010101" pitchFamily="49" charset="-122"/>
                  <a:ea typeface="隶书" panose="02010509060101010101" pitchFamily="49" charset="-122"/>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800" b="0" i="1" smtClean="0">
                          <a:latin typeface="Cambria Math" panose="02040503050406030204" pitchFamily="18" charset="0"/>
                        </a:rPr>
                        <m:t>𝑥</m:t>
                      </m:r>
                      <m:d>
                        <m:dPr>
                          <m:ctrlPr>
                            <a:rPr kumimoji="0" lang="en-US" altLang="zh-CN" sz="2800" b="0" i="1" smtClean="0">
                              <a:latin typeface="Cambria Math" panose="02040503050406030204" pitchFamily="18" charset="0"/>
                            </a:rPr>
                          </m:ctrlPr>
                        </m:dPr>
                        <m:e>
                          <m:r>
                            <a:rPr kumimoji="0" lang="en-US" altLang="zh-CN" sz="2800" b="0" i="1" smtClean="0">
                              <a:latin typeface="Cambria Math" panose="02040503050406030204" pitchFamily="18" charset="0"/>
                            </a:rPr>
                            <m:t>𝑘</m:t>
                          </m:r>
                        </m:e>
                      </m:d>
                      <m:r>
                        <a:rPr kumimoji="0" lang="en-US" altLang="zh-CN" sz="2800" b="0" i="1" smtClean="0">
                          <a:latin typeface="Cambria Math" panose="02040503050406030204" pitchFamily="18" charset="0"/>
                        </a:rPr>
                        <m:t>=</m:t>
                      </m:r>
                      <m:r>
                        <a:rPr kumimoji="0" lang="en-US" altLang="zh-CN" sz="2800" b="0" i="1" smtClean="0">
                          <a:latin typeface="Cambria Math" panose="02040503050406030204" pitchFamily="18" charset="0"/>
                        </a:rPr>
                        <m:t>𝑓</m:t>
                      </m:r>
                      <m:d>
                        <m:dPr>
                          <m:ctrlPr>
                            <a:rPr kumimoji="0" lang="en-US" altLang="zh-CN" sz="2800" b="0" i="1" smtClean="0">
                              <a:latin typeface="Cambria Math" panose="02040503050406030204" pitchFamily="18" charset="0"/>
                            </a:rPr>
                          </m:ctrlPr>
                        </m:dPr>
                        <m:e>
                          <m:sSup>
                            <m:sSupPr>
                              <m:ctrlPr>
                                <a:rPr kumimoji="0" lang="en-US" altLang="zh-CN" sz="2800" b="0" i="1" smtClean="0">
                                  <a:latin typeface="Cambria Math" panose="02040503050406030204" pitchFamily="18" charset="0"/>
                                </a:rPr>
                              </m:ctrlPr>
                            </m:sSupPr>
                            <m:e>
                              <m:r>
                                <a:rPr kumimoji="0" lang="en-US" altLang="zh-CN" sz="2800" b="0" i="1" smtClean="0">
                                  <a:latin typeface="Cambria Math" panose="02040503050406030204" pitchFamily="18" charset="0"/>
                                </a:rPr>
                                <m:t>𝑊</m:t>
                              </m:r>
                            </m:e>
                            <m:sup>
                              <m:r>
                                <a:rPr kumimoji="0" lang="en-US" altLang="zh-CN" sz="2800" b="0" i="1" smtClean="0">
                                  <a:latin typeface="Cambria Math" panose="02040503050406030204" pitchFamily="18" charset="0"/>
                                </a:rPr>
                                <m:t>1</m:t>
                              </m:r>
                            </m:sup>
                          </m:sSup>
                          <m:sSub>
                            <m:sSubPr>
                              <m:ctrlPr>
                                <a:rPr kumimoji="0" lang="en-US" altLang="zh-CN" sz="2800" b="0" i="1" smtClean="0">
                                  <a:latin typeface="Cambria Math" panose="02040503050406030204" pitchFamily="18" charset="0"/>
                                </a:rPr>
                              </m:ctrlPr>
                            </m:sSubPr>
                            <m:e>
                              <m:r>
                                <a:rPr kumimoji="0" lang="en-US" altLang="zh-CN" sz="2800" b="0" i="1" smtClean="0">
                                  <a:latin typeface="Cambria Math" panose="02040503050406030204" pitchFamily="18" charset="0"/>
                                </a:rPr>
                                <m:t>𝑥</m:t>
                              </m:r>
                            </m:e>
                            <m:sub>
                              <m:r>
                                <a:rPr kumimoji="0" lang="en-US" altLang="zh-CN" sz="2800" b="0" i="1" smtClean="0">
                                  <a:latin typeface="Cambria Math" panose="02040503050406030204" pitchFamily="18" charset="0"/>
                                </a:rPr>
                                <m:t>𝑐</m:t>
                              </m:r>
                            </m:sub>
                          </m:sSub>
                          <m:d>
                            <m:dPr>
                              <m:ctrlPr>
                                <a:rPr kumimoji="0" lang="en-US" altLang="zh-CN" sz="2800" b="0" i="1" smtClean="0">
                                  <a:latin typeface="Cambria Math" panose="02040503050406030204" pitchFamily="18" charset="0"/>
                                </a:rPr>
                              </m:ctrlPr>
                            </m:dPr>
                            <m:e>
                              <m:r>
                                <a:rPr kumimoji="0" lang="en-US" altLang="zh-CN" sz="2800" b="0" i="1" smtClean="0">
                                  <a:latin typeface="Cambria Math" panose="02040503050406030204" pitchFamily="18" charset="0"/>
                                </a:rPr>
                                <m:t>𝑘</m:t>
                              </m:r>
                            </m:e>
                          </m:d>
                          <m:r>
                            <a:rPr kumimoji="0" lang="en-US" altLang="zh-CN" sz="2800" b="0" i="1" smtClean="0">
                              <a:latin typeface="Cambria Math" panose="02040503050406030204" pitchFamily="18" charset="0"/>
                            </a:rPr>
                            <m:t>+</m:t>
                          </m:r>
                          <m:sSup>
                            <m:sSupPr>
                              <m:ctrlPr>
                                <a:rPr kumimoji="0" lang="en-US" altLang="zh-CN" sz="2800" b="0" i="1" smtClean="0">
                                  <a:latin typeface="Cambria Math" panose="02040503050406030204" pitchFamily="18" charset="0"/>
                                </a:rPr>
                              </m:ctrlPr>
                            </m:sSupPr>
                            <m:e>
                              <m:r>
                                <a:rPr kumimoji="0" lang="en-US" altLang="zh-CN" sz="2800" b="0" i="1" smtClean="0">
                                  <a:latin typeface="Cambria Math" panose="02040503050406030204" pitchFamily="18" charset="0"/>
                                </a:rPr>
                                <m:t>𝑊</m:t>
                              </m:r>
                            </m:e>
                            <m:sup>
                              <m:r>
                                <a:rPr kumimoji="0" lang="en-US" altLang="zh-CN" sz="2800" b="0" i="1" smtClean="0">
                                  <a:latin typeface="Cambria Math" panose="02040503050406030204" pitchFamily="18" charset="0"/>
                                </a:rPr>
                                <m:t>2</m:t>
                              </m:r>
                            </m:sup>
                          </m:sSup>
                          <m:r>
                            <a:rPr kumimoji="0" lang="en-US" altLang="zh-CN" sz="2800" b="0" i="1" smtClean="0">
                              <a:latin typeface="Cambria Math" panose="02040503050406030204" pitchFamily="18" charset="0"/>
                            </a:rPr>
                            <m:t>𝑢</m:t>
                          </m:r>
                          <m:d>
                            <m:dPr>
                              <m:ctrlPr>
                                <a:rPr kumimoji="0" lang="en-US" altLang="zh-CN" sz="2800" b="0" i="1" smtClean="0">
                                  <a:latin typeface="Cambria Math" panose="02040503050406030204" pitchFamily="18" charset="0"/>
                                </a:rPr>
                              </m:ctrlPr>
                            </m:dPr>
                            <m:e>
                              <m:r>
                                <a:rPr kumimoji="0" lang="en-US" altLang="zh-CN" sz="2800" b="0" i="1" smtClean="0">
                                  <a:latin typeface="Cambria Math" panose="02040503050406030204" pitchFamily="18" charset="0"/>
                                </a:rPr>
                                <m:t>𝑘</m:t>
                              </m:r>
                              <m:r>
                                <a:rPr kumimoji="0" lang="en-US" altLang="zh-CN" sz="2800" b="0" i="1" smtClean="0">
                                  <a:latin typeface="Cambria Math" panose="02040503050406030204" pitchFamily="18" charset="0"/>
                                </a:rPr>
                                <m:t>−1</m:t>
                              </m:r>
                            </m:e>
                          </m:d>
                        </m:e>
                      </m:d>
                    </m:oMath>
                  </m:oMathPara>
                </a14:m>
                <a:endParaRPr kumimoji="0" lang="en-US" altLang="zh-CN" sz="2800" b="0" dirty="0">
                  <a:latin typeface="隶书" panose="02010509060101010101" pitchFamily="49" charset="-122"/>
                  <a:ea typeface="隶书" panose="02010509060101010101" pitchFamily="49" charset="-122"/>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800" b="0" i="1" smtClean="0">
                              <a:latin typeface="Cambria Math" panose="02040503050406030204" pitchFamily="18" charset="0"/>
                            </a:rPr>
                          </m:ctrlPr>
                        </m:sSubPr>
                        <m:e>
                          <m:r>
                            <a:rPr kumimoji="0" lang="en-US" altLang="zh-CN" sz="2800" b="0" i="1" smtClean="0">
                              <a:latin typeface="Cambria Math" panose="02040503050406030204" pitchFamily="18" charset="0"/>
                            </a:rPr>
                            <m:t>𝑥</m:t>
                          </m:r>
                        </m:e>
                        <m:sub>
                          <m:r>
                            <a:rPr kumimoji="0" lang="en-US" altLang="zh-CN" sz="2800" b="0" i="1" smtClean="0">
                              <a:latin typeface="Cambria Math" panose="02040503050406030204" pitchFamily="18" charset="0"/>
                            </a:rPr>
                            <m:t>𝑐</m:t>
                          </m:r>
                        </m:sub>
                      </m:sSub>
                      <m:d>
                        <m:dPr>
                          <m:ctrlPr>
                            <a:rPr kumimoji="0" lang="en-US" altLang="zh-CN" sz="2800" b="0" i="1" smtClean="0">
                              <a:latin typeface="Cambria Math" panose="02040503050406030204" pitchFamily="18" charset="0"/>
                            </a:rPr>
                          </m:ctrlPr>
                        </m:dPr>
                        <m:e>
                          <m:r>
                            <a:rPr kumimoji="0" lang="en-US" altLang="zh-CN" sz="2800" b="0" i="1" smtClean="0">
                              <a:latin typeface="Cambria Math" panose="02040503050406030204" pitchFamily="18" charset="0"/>
                            </a:rPr>
                            <m:t>𝑘</m:t>
                          </m:r>
                        </m:e>
                      </m:d>
                      <m:r>
                        <a:rPr kumimoji="0" lang="en-US" altLang="zh-CN" sz="2800" b="0" i="1" smtClean="0">
                          <a:latin typeface="Cambria Math" panose="02040503050406030204" pitchFamily="18" charset="0"/>
                        </a:rPr>
                        <m:t>=</m:t>
                      </m:r>
                      <m:r>
                        <a:rPr kumimoji="0" lang="en-US" altLang="zh-CN" sz="2800" b="0" i="1" smtClean="0">
                          <a:latin typeface="Cambria Math" panose="02040503050406030204" pitchFamily="18" charset="0"/>
                        </a:rPr>
                        <m:t>𝑥</m:t>
                      </m:r>
                      <m:r>
                        <a:rPr kumimoji="0" lang="en-US" altLang="zh-CN" sz="2800" b="0" i="1" smtClean="0">
                          <a:latin typeface="Cambria Math" panose="02040503050406030204" pitchFamily="18" charset="0"/>
                        </a:rPr>
                        <m:t>(</m:t>
                      </m:r>
                      <m:r>
                        <a:rPr kumimoji="0" lang="en-US" altLang="zh-CN" sz="2800" b="0" i="1" smtClean="0">
                          <a:latin typeface="Cambria Math" panose="02040503050406030204" pitchFamily="18" charset="0"/>
                        </a:rPr>
                        <m:t>𝑘</m:t>
                      </m:r>
                      <m:r>
                        <a:rPr kumimoji="0" lang="en-US" altLang="zh-CN" sz="2800" b="0" i="1" smtClean="0">
                          <a:latin typeface="Cambria Math" panose="02040503050406030204" pitchFamily="18" charset="0"/>
                        </a:rPr>
                        <m:t>−1)</m:t>
                      </m:r>
                    </m:oMath>
                  </m:oMathPara>
                </a14:m>
                <a:endParaRPr kumimoji="0" lang="en-US" altLang="zh-CN" sz="2800" b="0" dirty="0">
                  <a:latin typeface="隶书" panose="02010509060101010101" pitchFamily="49" charset="-122"/>
                  <a:ea typeface="隶书" panose="02010509060101010101" pitchFamily="49" charset="-122"/>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800" b="0" i="1" smtClean="0">
                          <a:latin typeface="Cambria Math" panose="02040503050406030204" pitchFamily="18" charset="0"/>
                        </a:rPr>
                        <m:t>𝑦</m:t>
                      </m:r>
                      <m:d>
                        <m:dPr>
                          <m:ctrlPr>
                            <a:rPr kumimoji="0" lang="en-US" altLang="zh-CN" sz="2800" b="0" i="1" smtClean="0">
                              <a:latin typeface="Cambria Math" panose="02040503050406030204" pitchFamily="18" charset="0"/>
                            </a:rPr>
                          </m:ctrlPr>
                        </m:dPr>
                        <m:e>
                          <m:r>
                            <a:rPr kumimoji="0" lang="en-US" altLang="zh-CN" sz="2800" b="0" i="1" smtClean="0">
                              <a:latin typeface="Cambria Math" panose="02040503050406030204" pitchFamily="18" charset="0"/>
                            </a:rPr>
                            <m:t>𝑘</m:t>
                          </m:r>
                        </m:e>
                      </m:d>
                      <m:r>
                        <a:rPr kumimoji="0" lang="en-US" altLang="zh-CN" sz="2800" b="0" i="1" smtClean="0">
                          <a:latin typeface="Cambria Math" panose="02040503050406030204" pitchFamily="18" charset="0"/>
                        </a:rPr>
                        <m:t>=</m:t>
                      </m:r>
                      <m:r>
                        <a:rPr kumimoji="0" lang="en-US" altLang="zh-CN" sz="2800" b="0" i="1" smtClean="0">
                          <a:latin typeface="Cambria Math" panose="02040503050406030204" pitchFamily="18" charset="0"/>
                        </a:rPr>
                        <m:t>𝑔</m:t>
                      </m:r>
                      <m:d>
                        <m:dPr>
                          <m:ctrlPr>
                            <a:rPr kumimoji="0" lang="en-US" altLang="zh-CN" sz="2800" b="0" i="1" smtClean="0">
                              <a:latin typeface="Cambria Math" panose="02040503050406030204" pitchFamily="18" charset="0"/>
                            </a:rPr>
                          </m:ctrlPr>
                        </m:dPr>
                        <m:e>
                          <m:sSup>
                            <m:sSupPr>
                              <m:ctrlPr>
                                <a:rPr kumimoji="0" lang="en-US" altLang="zh-CN" sz="2800" b="0" i="1" smtClean="0">
                                  <a:latin typeface="Cambria Math" panose="02040503050406030204" pitchFamily="18" charset="0"/>
                                </a:rPr>
                              </m:ctrlPr>
                            </m:sSupPr>
                            <m:e>
                              <m:r>
                                <a:rPr kumimoji="0" lang="en-US" altLang="zh-CN" sz="2800" b="0" i="1" smtClean="0">
                                  <a:latin typeface="Cambria Math" panose="02040503050406030204" pitchFamily="18" charset="0"/>
                                </a:rPr>
                                <m:t>𝑊</m:t>
                              </m:r>
                            </m:e>
                            <m:sup>
                              <m:r>
                                <a:rPr kumimoji="0" lang="en-US" altLang="zh-CN" sz="2800" b="0" i="1" smtClean="0">
                                  <a:latin typeface="Cambria Math" panose="02040503050406030204" pitchFamily="18" charset="0"/>
                                </a:rPr>
                                <m:t>3</m:t>
                              </m:r>
                            </m:sup>
                          </m:sSup>
                          <m:r>
                            <a:rPr kumimoji="0" lang="en-US" altLang="zh-CN" sz="2800" b="0" i="1" smtClean="0">
                              <a:latin typeface="Cambria Math" panose="02040503050406030204" pitchFamily="18" charset="0"/>
                            </a:rPr>
                            <m:t>𝑥</m:t>
                          </m:r>
                          <m:d>
                            <m:dPr>
                              <m:ctrlPr>
                                <a:rPr kumimoji="0" lang="en-US" altLang="zh-CN" sz="2800" b="0" i="1" smtClean="0">
                                  <a:latin typeface="Cambria Math" panose="02040503050406030204" pitchFamily="18" charset="0"/>
                                </a:rPr>
                              </m:ctrlPr>
                            </m:dPr>
                            <m:e>
                              <m:r>
                                <a:rPr kumimoji="0" lang="en-US" altLang="zh-CN" sz="2800" b="0" i="1" smtClean="0">
                                  <a:latin typeface="Cambria Math" panose="02040503050406030204" pitchFamily="18" charset="0"/>
                                </a:rPr>
                                <m:t>𝑘</m:t>
                              </m:r>
                            </m:e>
                          </m:d>
                        </m:e>
                      </m:d>
                    </m:oMath>
                  </m:oMathPara>
                </a14:m>
                <a:endParaRPr kumimoji="0" lang="en-US" altLang="zh-CN" sz="2800" b="0" dirty="0">
                  <a:latin typeface="隶书" panose="02010509060101010101" pitchFamily="49" charset="-122"/>
                  <a:ea typeface="隶书" panose="02010509060101010101" pitchFamily="49" charset="-122"/>
                </a:endParaRPr>
              </a:p>
              <a:p>
                <a:pPr marL="0" indent="0">
                  <a:buFont typeface="Arial" panose="020B0604020202020204" pitchFamily="34" charset="0"/>
                  <a:buNone/>
                </a:pPr>
                <a:r>
                  <a:rPr kumimoji="0" lang="zh-CN" altLang="en-US" sz="2400" b="0" dirty="0">
                    <a:latin typeface="隶书" panose="02010509060101010101" pitchFamily="49" charset="-122"/>
                    <a:ea typeface="隶书" panose="02010509060101010101" pitchFamily="49" charset="-122"/>
                  </a:rPr>
                  <a:t>隐层与输出单元采用线性函数且隐层及输出层阈值为</a:t>
                </a:r>
                <a:r>
                  <a:rPr kumimoji="0" lang="en-US" altLang="zh-CN" sz="2400" b="0" dirty="0">
                    <a:latin typeface="隶书" panose="02010509060101010101" pitchFamily="49" charset="-122"/>
                    <a:ea typeface="隶书" panose="02010509060101010101" pitchFamily="49" charset="-122"/>
                  </a:rPr>
                  <a:t>0</a:t>
                </a:r>
                <a:r>
                  <a:rPr kumimoji="0" lang="zh-CN" altLang="en-US" sz="2400" b="0" dirty="0">
                    <a:latin typeface="隶书" panose="02010509060101010101" pitchFamily="49" charset="-122"/>
                    <a:ea typeface="隶书" panose="02010509060101010101" pitchFamily="49" charset="-122"/>
                  </a:rPr>
                  <a:t>，则</a:t>
                </a:r>
                <a:endParaRPr kumimoji="0" lang="en-US" altLang="zh-CN" sz="2400" b="0" dirty="0">
                  <a:latin typeface="隶书" panose="02010509060101010101" pitchFamily="49" charset="-122"/>
                  <a:ea typeface="隶书" panose="02010509060101010101" pitchFamily="49" charset="-122"/>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800" b="0" i="1">
                          <a:latin typeface="Cambria Math" panose="02040503050406030204" pitchFamily="18" charset="0"/>
                        </a:rPr>
                        <m:t>𝑥</m:t>
                      </m:r>
                      <m:d>
                        <m:dPr>
                          <m:ctrlPr>
                            <a:rPr kumimoji="0" lang="en-US" altLang="zh-CN" sz="2800" b="0" i="1">
                              <a:latin typeface="Cambria Math" panose="02040503050406030204" pitchFamily="18" charset="0"/>
                            </a:rPr>
                          </m:ctrlPr>
                        </m:dPr>
                        <m:e>
                          <m:r>
                            <a:rPr kumimoji="0" lang="en-US" altLang="zh-CN" sz="2800" b="0" i="1">
                              <a:latin typeface="Cambria Math" panose="02040503050406030204" pitchFamily="18" charset="0"/>
                            </a:rPr>
                            <m:t>𝑘</m:t>
                          </m:r>
                        </m:e>
                      </m:d>
                      <m:r>
                        <a:rPr kumimoji="0" lang="en-US" altLang="zh-CN" sz="2800" b="0" i="1">
                          <a:latin typeface="Cambria Math" panose="02040503050406030204" pitchFamily="18" charset="0"/>
                        </a:rPr>
                        <m:t>=</m:t>
                      </m:r>
                      <m:sSup>
                        <m:sSupPr>
                          <m:ctrlPr>
                            <a:rPr kumimoji="0" lang="en-US" altLang="zh-CN" sz="2800" b="0" i="1">
                              <a:latin typeface="Cambria Math" panose="02040503050406030204" pitchFamily="18" charset="0"/>
                            </a:rPr>
                          </m:ctrlPr>
                        </m:sSupPr>
                        <m:e>
                          <m:r>
                            <a:rPr kumimoji="0" lang="en-US" altLang="zh-CN" sz="2800" b="0" i="1">
                              <a:latin typeface="Cambria Math" panose="02040503050406030204" pitchFamily="18" charset="0"/>
                            </a:rPr>
                            <m:t>𝑊</m:t>
                          </m:r>
                        </m:e>
                        <m:sup>
                          <m:r>
                            <a:rPr kumimoji="0" lang="en-US" altLang="zh-CN" sz="2800" b="0" i="1">
                              <a:latin typeface="Cambria Math" panose="02040503050406030204" pitchFamily="18" charset="0"/>
                            </a:rPr>
                            <m:t>1</m:t>
                          </m:r>
                        </m:sup>
                      </m:sSup>
                      <m:r>
                        <a:rPr kumimoji="0" lang="en-US" altLang="zh-CN" sz="2800" b="0" i="1" smtClean="0">
                          <a:latin typeface="Cambria Math" panose="02040503050406030204" pitchFamily="18" charset="0"/>
                        </a:rPr>
                        <m:t>𝑥</m:t>
                      </m:r>
                      <m:d>
                        <m:dPr>
                          <m:ctrlPr>
                            <a:rPr kumimoji="0" lang="en-US" altLang="zh-CN" sz="2800" b="0" i="1">
                              <a:latin typeface="Cambria Math" panose="02040503050406030204" pitchFamily="18" charset="0"/>
                            </a:rPr>
                          </m:ctrlPr>
                        </m:dPr>
                        <m:e>
                          <m:r>
                            <a:rPr kumimoji="0" lang="en-US" altLang="zh-CN" sz="2800" b="0" i="1">
                              <a:latin typeface="Cambria Math" panose="02040503050406030204" pitchFamily="18" charset="0"/>
                            </a:rPr>
                            <m:t>𝑘</m:t>
                          </m:r>
                          <m:r>
                            <a:rPr kumimoji="0" lang="en-US" altLang="zh-CN" sz="2800" b="0" i="1" smtClean="0">
                              <a:latin typeface="Cambria Math" panose="02040503050406030204" pitchFamily="18" charset="0"/>
                            </a:rPr>
                            <m:t>−1</m:t>
                          </m:r>
                        </m:e>
                      </m:d>
                      <m:r>
                        <a:rPr kumimoji="0" lang="en-US" altLang="zh-CN" sz="2800" b="0" i="1">
                          <a:latin typeface="Cambria Math" panose="02040503050406030204" pitchFamily="18" charset="0"/>
                        </a:rPr>
                        <m:t>+</m:t>
                      </m:r>
                      <m:sSup>
                        <m:sSupPr>
                          <m:ctrlPr>
                            <a:rPr kumimoji="0" lang="en-US" altLang="zh-CN" sz="2800" b="0" i="1">
                              <a:latin typeface="Cambria Math" panose="02040503050406030204" pitchFamily="18" charset="0"/>
                            </a:rPr>
                          </m:ctrlPr>
                        </m:sSupPr>
                        <m:e>
                          <m:r>
                            <a:rPr kumimoji="0" lang="en-US" altLang="zh-CN" sz="2800" b="0" i="1">
                              <a:latin typeface="Cambria Math" panose="02040503050406030204" pitchFamily="18" charset="0"/>
                            </a:rPr>
                            <m:t>𝑊</m:t>
                          </m:r>
                        </m:e>
                        <m:sup>
                          <m:r>
                            <a:rPr kumimoji="0" lang="en-US" altLang="zh-CN" sz="2800" b="0" i="1">
                              <a:latin typeface="Cambria Math" panose="02040503050406030204" pitchFamily="18" charset="0"/>
                            </a:rPr>
                            <m:t>2</m:t>
                          </m:r>
                        </m:sup>
                      </m:sSup>
                      <m:r>
                        <a:rPr kumimoji="0" lang="en-US" altLang="zh-CN" sz="2800" b="0" i="1">
                          <a:latin typeface="Cambria Math" panose="02040503050406030204" pitchFamily="18" charset="0"/>
                        </a:rPr>
                        <m:t>𝑢</m:t>
                      </m:r>
                      <m:d>
                        <m:dPr>
                          <m:ctrlPr>
                            <a:rPr kumimoji="0" lang="en-US" altLang="zh-CN" sz="2800" b="0" i="1">
                              <a:latin typeface="Cambria Math" panose="02040503050406030204" pitchFamily="18" charset="0"/>
                            </a:rPr>
                          </m:ctrlPr>
                        </m:dPr>
                        <m:e>
                          <m:r>
                            <a:rPr kumimoji="0" lang="en-US" altLang="zh-CN" sz="2800" b="0" i="1">
                              <a:latin typeface="Cambria Math" panose="02040503050406030204" pitchFamily="18" charset="0"/>
                            </a:rPr>
                            <m:t>𝑘</m:t>
                          </m:r>
                          <m:r>
                            <a:rPr kumimoji="0" lang="en-US" altLang="zh-CN" sz="2800" b="0" i="1">
                              <a:latin typeface="Cambria Math" panose="02040503050406030204" pitchFamily="18" charset="0"/>
                            </a:rPr>
                            <m:t>−1</m:t>
                          </m:r>
                        </m:e>
                      </m:d>
                    </m:oMath>
                  </m:oMathPara>
                </a14:m>
                <a:endParaRPr kumimoji="0" lang="en-US" altLang="zh-CN" sz="2800" b="0" dirty="0">
                  <a:latin typeface="隶书" panose="02010509060101010101" pitchFamily="49" charset="-122"/>
                  <a:ea typeface="隶书" panose="02010509060101010101" pitchFamily="49" charset="-122"/>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800" b="0" i="1">
                          <a:latin typeface="Cambria Math" panose="02040503050406030204" pitchFamily="18" charset="0"/>
                        </a:rPr>
                        <m:t>𝑦</m:t>
                      </m:r>
                      <m:d>
                        <m:dPr>
                          <m:ctrlPr>
                            <a:rPr kumimoji="0" lang="en-US" altLang="zh-CN" sz="2800" b="0" i="1">
                              <a:latin typeface="Cambria Math" panose="02040503050406030204" pitchFamily="18" charset="0"/>
                            </a:rPr>
                          </m:ctrlPr>
                        </m:dPr>
                        <m:e>
                          <m:r>
                            <a:rPr kumimoji="0" lang="en-US" altLang="zh-CN" sz="2800" b="0" i="1">
                              <a:latin typeface="Cambria Math" panose="02040503050406030204" pitchFamily="18" charset="0"/>
                            </a:rPr>
                            <m:t>𝑘</m:t>
                          </m:r>
                        </m:e>
                      </m:d>
                      <m:r>
                        <a:rPr kumimoji="0" lang="en-US" altLang="zh-CN" sz="2800" b="0" i="1">
                          <a:latin typeface="Cambria Math" panose="02040503050406030204" pitchFamily="18" charset="0"/>
                        </a:rPr>
                        <m:t>=</m:t>
                      </m:r>
                      <m:sSup>
                        <m:sSupPr>
                          <m:ctrlPr>
                            <a:rPr kumimoji="0" lang="en-US" altLang="zh-CN" sz="2800" b="0" i="1">
                              <a:latin typeface="Cambria Math" panose="02040503050406030204" pitchFamily="18" charset="0"/>
                            </a:rPr>
                          </m:ctrlPr>
                        </m:sSupPr>
                        <m:e>
                          <m:r>
                            <a:rPr kumimoji="0" lang="en-US" altLang="zh-CN" sz="2800" b="0" i="1">
                              <a:latin typeface="Cambria Math" panose="02040503050406030204" pitchFamily="18" charset="0"/>
                            </a:rPr>
                            <m:t>𝑊</m:t>
                          </m:r>
                        </m:e>
                        <m:sup>
                          <m:r>
                            <a:rPr kumimoji="0" lang="en-US" altLang="zh-CN" sz="2800" b="0" i="1">
                              <a:latin typeface="Cambria Math" panose="02040503050406030204" pitchFamily="18" charset="0"/>
                            </a:rPr>
                            <m:t>3</m:t>
                          </m:r>
                        </m:sup>
                      </m:sSup>
                      <m:r>
                        <a:rPr kumimoji="0" lang="en-US" altLang="zh-CN" sz="2800" b="0" i="1">
                          <a:latin typeface="Cambria Math" panose="02040503050406030204" pitchFamily="18" charset="0"/>
                        </a:rPr>
                        <m:t>𝑥</m:t>
                      </m:r>
                      <m:d>
                        <m:dPr>
                          <m:ctrlPr>
                            <a:rPr kumimoji="0" lang="en-US" altLang="zh-CN" sz="2800" b="0" i="1">
                              <a:latin typeface="Cambria Math" panose="02040503050406030204" pitchFamily="18" charset="0"/>
                            </a:rPr>
                          </m:ctrlPr>
                        </m:dPr>
                        <m:e>
                          <m:r>
                            <a:rPr kumimoji="0" lang="en-US" altLang="zh-CN" sz="2800" b="0" i="1">
                              <a:latin typeface="Cambria Math" panose="02040503050406030204" pitchFamily="18" charset="0"/>
                            </a:rPr>
                            <m:t>𝑘</m:t>
                          </m:r>
                        </m:e>
                      </m:d>
                    </m:oMath>
                  </m:oMathPara>
                </a14:m>
                <a:endParaRPr kumimoji="0" lang="zh-CN" altLang="en-US" sz="2800" b="0" dirty="0">
                  <a:latin typeface="隶书" panose="02010509060101010101" pitchFamily="49" charset="-122"/>
                  <a:ea typeface="隶书" panose="02010509060101010101" pitchFamily="49" charset="-122"/>
                </a:endParaRPr>
              </a:p>
            </p:txBody>
          </p:sp>
        </mc:Choice>
        <mc:Fallback xmlns="">
          <p:sp>
            <p:nvSpPr>
              <p:cNvPr id="7" name="内容占位符 2"/>
              <p:cNvSpPr txBox="1">
                <a:spLocks noRot="1" noChangeAspect="1" noMove="1" noResize="1" noEditPoints="1" noAdjustHandles="1" noChangeArrowheads="1" noChangeShapeType="1" noTextEdit="1"/>
              </p:cNvSpPr>
              <p:nvPr/>
            </p:nvSpPr>
            <p:spPr>
              <a:xfrm>
                <a:off x="143668" y="1825625"/>
                <a:ext cx="9000331" cy="4895850"/>
              </a:xfrm>
              <a:prstGeom prst="rect">
                <a:avLst/>
              </a:prstGeom>
              <a:blipFill>
                <a:blip r:embed="rId2"/>
                <a:stretch>
                  <a:fillRect l="-1762" t="-1617"/>
                </a:stretch>
              </a:blipFill>
            </p:spPr>
            <p:txBody>
              <a:bodyPr/>
              <a:lstStyle/>
              <a:p>
                <a:r>
                  <a:rPr lang="zh-CN" alt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latin typeface="隶书" panose="02010509060101010101" pitchFamily="49" charset="-122"/>
                <a:ea typeface="隶书" panose="02010509060101010101" pitchFamily="49" charset="-122"/>
              </a:rPr>
              <a:t>基本</a:t>
            </a:r>
            <a:r>
              <a:rPr lang="en-US" altLang="zh-CN" dirty="0"/>
              <a:t>Elman</a:t>
            </a:r>
            <a:r>
              <a:rPr lang="zh-CN" altLang="en-US" dirty="0"/>
              <a:t>动态递归网络</a:t>
            </a:r>
          </a:p>
        </p:txBody>
      </p:sp>
      <p:sp>
        <p:nvSpPr>
          <p:cNvPr id="47107"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47108" name="文本占位符 3"/>
          <p:cNvSpPr>
            <a:spLocks noGrp="1"/>
          </p:cNvSpPr>
          <p:nvPr>
            <p:ph type="body" sz="quarter" idx="14"/>
          </p:nvPr>
        </p:nvSpPr>
        <p:spPr>
          <a:xfrm>
            <a:off x="7164388" y="50800"/>
            <a:ext cx="1800225" cy="433388"/>
          </a:xfrm>
        </p:spPr>
        <p:txBody>
          <a:bodyPr/>
          <a:lstStyle/>
          <a:p>
            <a:r>
              <a:rPr lang="zh-CN" altLang="en-US"/>
              <a:t>动态网络辨识</a:t>
            </a:r>
          </a:p>
        </p:txBody>
      </p:sp>
      <p:sp>
        <p:nvSpPr>
          <p:cNvPr id="47109"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99CF7785-D414-4EF9-B526-C5C103AE7B7F}" type="slidenum">
              <a:rPr lang="zh-CN" altLang="en-US" sz="1200">
                <a:solidFill>
                  <a:srgbClr val="898989"/>
                </a:solidFill>
              </a:rPr>
              <a:pPr algn="r"/>
              <a:t>76</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7" name="内容占位符 2"/>
              <p:cNvSpPr txBox="1">
                <a:spLocks/>
              </p:cNvSpPr>
              <p:nvPr/>
            </p:nvSpPr>
            <p:spPr>
              <a:xfrm>
                <a:off x="107950" y="1700214"/>
                <a:ext cx="8784530" cy="5058806"/>
              </a:xfrm>
              <a:prstGeom prst="rect">
                <a:avLst/>
              </a:prstGeom>
            </p:spPr>
            <p:txBody>
              <a:bodyPr>
                <a:normAutofit fontScale="70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𝑥</m:t>
                          </m:r>
                        </m:e>
                        <m:sub>
                          <m:r>
                            <a:rPr kumimoji="0" lang="en-US" altLang="zh-CN" b="0" i="1" smtClean="0">
                              <a:latin typeface="Cambria Math" panose="02040503050406030204" pitchFamily="18" charset="0"/>
                            </a:rPr>
                            <m:t>𝑐</m:t>
                          </m:r>
                        </m:sub>
                      </m:sSub>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e>
                      </m:d>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𝑥</m:t>
                      </m:r>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−1</m:t>
                          </m:r>
                        </m:e>
                      </m:d>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𝑓</m:t>
                      </m:r>
                      <m:r>
                        <a:rPr kumimoji="0" lang="en-US" altLang="zh-CN" b="0" i="1" smtClean="0">
                          <a:latin typeface="Cambria Math" panose="02040503050406030204" pitchFamily="18" charset="0"/>
                        </a:rPr>
                        <m:t>(</m:t>
                      </m:r>
                      <m:sSubSup>
                        <m:sSubSupPr>
                          <m:ctrlPr>
                            <a:rPr kumimoji="0" lang="en-US" altLang="zh-CN" b="0" i="1" smtClean="0">
                              <a:latin typeface="Cambria Math" panose="02040503050406030204" pitchFamily="18" charset="0"/>
                            </a:rPr>
                          </m:ctrlPr>
                        </m:sSubSupPr>
                        <m:e>
                          <m:r>
                            <a:rPr kumimoji="0" lang="en-US" altLang="zh-CN" b="0" i="1" smtClean="0">
                              <a:latin typeface="Cambria Math" panose="02040503050406030204" pitchFamily="18" charset="0"/>
                            </a:rPr>
                            <m:t>𝑊</m:t>
                          </m:r>
                        </m:e>
                        <m:sub>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−1</m:t>
                          </m:r>
                        </m:sub>
                        <m:sup>
                          <m:r>
                            <a:rPr kumimoji="0" lang="en-US" altLang="zh-CN" b="0" i="1" smtClean="0">
                              <a:latin typeface="Cambria Math" panose="02040503050406030204" pitchFamily="18" charset="0"/>
                            </a:rPr>
                            <m:t>1</m:t>
                          </m:r>
                        </m:sup>
                      </m:sSubSup>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𝑥</m:t>
                          </m:r>
                        </m:e>
                        <m:sub>
                          <m:r>
                            <a:rPr kumimoji="0" lang="en-US" altLang="zh-CN" b="0" i="1" smtClean="0">
                              <a:latin typeface="Cambria Math" panose="02040503050406030204" pitchFamily="18" charset="0"/>
                            </a:rPr>
                            <m:t>𝑐</m:t>
                          </m:r>
                        </m:sub>
                      </m:sSub>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−1</m:t>
                          </m:r>
                        </m:e>
                      </m:d>
                      <m:r>
                        <a:rPr kumimoji="0" lang="en-US" altLang="zh-CN" b="0" i="1" smtClean="0">
                          <a:latin typeface="Cambria Math" panose="02040503050406030204" pitchFamily="18" charset="0"/>
                        </a:rPr>
                        <m:t>+</m:t>
                      </m:r>
                      <m:sSubSup>
                        <m:sSubSupPr>
                          <m:ctrlPr>
                            <a:rPr kumimoji="0" lang="en-US" altLang="zh-CN" b="0" i="1">
                              <a:latin typeface="Cambria Math" panose="02040503050406030204" pitchFamily="18" charset="0"/>
                            </a:rPr>
                          </m:ctrlPr>
                        </m:sSubSupPr>
                        <m:e>
                          <m:r>
                            <a:rPr kumimoji="0" lang="en-US" altLang="zh-CN" b="0" i="1">
                              <a:latin typeface="Cambria Math" panose="02040503050406030204" pitchFamily="18" charset="0"/>
                            </a:rPr>
                            <m:t>𝑊</m:t>
                          </m:r>
                        </m:e>
                        <m:sub>
                          <m:r>
                            <a:rPr kumimoji="0" lang="en-US" altLang="zh-CN" b="0" i="1">
                              <a:latin typeface="Cambria Math" panose="02040503050406030204" pitchFamily="18" charset="0"/>
                            </a:rPr>
                            <m:t>𝑘</m:t>
                          </m:r>
                          <m:r>
                            <a:rPr kumimoji="0" lang="en-US" altLang="zh-CN" b="0" i="1">
                              <a:latin typeface="Cambria Math" panose="02040503050406030204" pitchFamily="18" charset="0"/>
                            </a:rPr>
                            <m:t>−1</m:t>
                          </m:r>
                        </m:sub>
                        <m:sup>
                          <m:r>
                            <a:rPr kumimoji="0" lang="en-US" altLang="zh-CN" b="0" i="1" smtClean="0">
                              <a:latin typeface="Cambria Math" panose="02040503050406030204" pitchFamily="18" charset="0"/>
                            </a:rPr>
                            <m:t>2</m:t>
                          </m:r>
                        </m:sup>
                      </m:sSubSup>
                      <m:r>
                        <a:rPr kumimoji="0" lang="en-US" altLang="zh-CN" b="0" i="1" smtClean="0">
                          <a:latin typeface="Cambria Math" panose="02040503050406030204" pitchFamily="18" charset="0"/>
                        </a:rPr>
                        <m:t>𝑢</m:t>
                      </m:r>
                      <m:d>
                        <m:dPr>
                          <m:ctrlPr>
                            <a:rPr kumimoji="0" lang="en-US" altLang="zh-CN" b="0" i="1">
                              <a:latin typeface="Cambria Math" panose="02040503050406030204" pitchFamily="18" charset="0"/>
                            </a:rPr>
                          </m:ctrlPr>
                        </m:dPr>
                        <m:e>
                          <m:r>
                            <a:rPr kumimoji="0" lang="en-US" altLang="zh-CN" b="0" i="1">
                              <a:latin typeface="Cambria Math" panose="02040503050406030204" pitchFamily="18" charset="0"/>
                            </a:rPr>
                            <m:t>𝑘</m:t>
                          </m:r>
                          <m:r>
                            <a:rPr kumimoji="0" lang="en-US" altLang="zh-CN" b="0" i="1">
                              <a:latin typeface="Cambria Math" panose="02040503050406030204" pitchFamily="18" charset="0"/>
                            </a:rPr>
                            <m:t>−2</m:t>
                          </m:r>
                        </m:e>
                      </m:d>
                      <m:r>
                        <a:rPr kumimoji="0" lang="en-US" altLang="zh-CN" b="0" i="1" smtClean="0">
                          <a:latin typeface="Cambria Math" panose="02040503050406030204" pitchFamily="18" charset="0"/>
                        </a:rPr>
                        <m:t>)</m:t>
                      </m:r>
                    </m:oMath>
                  </m:oMathPara>
                </a14:m>
                <a:endParaRPr kumimoji="0" lang="en-US" altLang="zh-CN"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b="0" i="1">
                              <a:latin typeface="Cambria Math" panose="02040503050406030204" pitchFamily="18" charset="0"/>
                            </a:rPr>
                          </m:ctrlPr>
                        </m:sSubPr>
                        <m:e>
                          <m:r>
                            <a:rPr kumimoji="0" lang="en-US" altLang="zh-CN" b="0" i="1">
                              <a:latin typeface="Cambria Math" panose="02040503050406030204" pitchFamily="18" charset="0"/>
                            </a:rPr>
                            <m:t>𝑥</m:t>
                          </m:r>
                        </m:e>
                        <m:sub>
                          <m:r>
                            <a:rPr kumimoji="0" lang="en-US" altLang="zh-CN" b="0" i="1">
                              <a:latin typeface="Cambria Math" panose="02040503050406030204" pitchFamily="18" charset="0"/>
                            </a:rPr>
                            <m:t>𝑐</m:t>
                          </m:r>
                        </m:sub>
                      </m:sSub>
                      <m:d>
                        <m:dPr>
                          <m:ctrlPr>
                            <a:rPr kumimoji="0" lang="en-US" altLang="zh-CN" b="0" i="1">
                              <a:latin typeface="Cambria Math" panose="02040503050406030204" pitchFamily="18" charset="0"/>
                            </a:rPr>
                          </m:ctrlPr>
                        </m:dPr>
                        <m:e>
                          <m:r>
                            <a:rPr kumimoji="0" lang="en-US" altLang="zh-CN" b="0" i="1">
                              <a:latin typeface="Cambria Math" panose="02040503050406030204" pitchFamily="18" charset="0"/>
                            </a:rPr>
                            <m:t>𝑘</m:t>
                          </m:r>
                          <m:r>
                            <a:rPr kumimoji="0" lang="en-US" altLang="zh-CN" b="0" i="1">
                              <a:latin typeface="Cambria Math" panose="02040503050406030204" pitchFamily="18" charset="0"/>
                            </a:rPr>
                            <m:t>−1</m:t>
                          </m:r>
                        </m:e>
                      </m:d>
                      <m:r>
                        <a:rPr kumimoji="0" lang="en-US" altLang="zh-CN" b="0" i="1" smtClean="0">
                          <a:latin typeface="Cambria Math" panose="02040503050406030204" pitchFamily="18" charset="0"/>
                        </a:rPr>
                        <m:t>=</m:t>
                      </m:r>
                      <m:r>
                        <a:rPr kumimoji="0" lang="en-US" altLang="zh-CN" b="0" i="1">
                          <a:latin typeface="Cambria Math" panose="02040503050406030204" pitchFamily="18" charset="0"/>
                        </a:rPr>
                        <m:t>𝑥</m:t>
                      </m:r>
                      <m:d>
                        <m:dPr>
                          <m:ctrlPr>
                            <a:rPr kumimoji="0" lang="en-US" altLang="zh-CN" b="0" i="1">
                              <a:latin typeface="Cambria Math" panose="02040503050406030204" pitchFamily="18" charset="0"/>
                            </a:rPr>
                          </m:ctrlPr>
                        </m:dPr>
                        <m:e>
                          <m:r>
                            <a:rPr kumimoji="0" lang="en-US" altLang="zh-CN" b="0" i="1">
                              <a:latin typeface="Cambria Math" panose="02040503050406030204" pitchFamily="18" charset="0"/>
                            </a:rPr>
                            <m:t>𝑘</m:t>
                          </m:r>
                          <m:r>
                            <a:rPr kumimoji="0" lang="en-US" altLang="zh-CN" b="0" i="1">
                              <a:latin typeface="Cambria Math" panose="02040503050406030204" pitchFamily="18" charset="0"/>
                            </a:rPr>
                            <m:t>−2</m:t>
                          </m:r>
                        </m:e>
                      </m:d>
                    </m:oMath>
                  </m:oMathPara>
                </a14:m>
                <a:endParaRPr kumimoji="0" lang="en-US" altLang="zh-CN" b="0" dirty="0"/>
              </a:p>
              <a:p>
                <a:pPr marL="0" indent="0">
                  <a:buFont typeface="Arial" panose="020B0604020202020204" pitchFamily="34" charset="0"/>
                  <a:buNone/>
                </a:pPr>
                <a:r>
                  <a:rPr kumimoji="0" lang="en-US" altLang="zh-CN" b="0" dirty="0">
                    <a:solidFill>
                      <a:srgbClr val="FF0000"/>
                    </a:solidFill>
                  </a:rPr>
                  <a:t>                      </a:t>
                </a:r>
                <a14:m>
                  <m:oMath xmlns:m="http://schemas.openxmlformats.org/officeDocument/2006/math">
                    <m:r>
                      <a:rPr kumimoji="0" lang="en-US" altLang="zh-CN" b="0" i="1" smtClean="0">
                        <a:solidFill>
                          <a:srgbClr val="FF0000"/>
                        </a:solidFill>
                        <a:latin typeface="Cambria Math" panose="02040503050406030204" pitchFamily="18" charset="0"/>
                      </a:rPr>
                      <m:t>𝐸</m:t>
                    </m:r>
                    <m:r>
                      <a:rPr kumimoji="0" lang="en-US" altLang="zh-CN" b="0" i="1" smtClean="0">
                        <a:solidFill>
                          <a:srgbClr val="FF0000"/>
                        </a:solidFill>
                        <a:latin typeface="Cambria Math" panose="02040503050406030204" pitchFamily="18" charset="0"/>
                      </a:rPr>
                      <m:t>=</m:t>
                    </m:r>
                    <m:nary>
                      <m:naryPr>
                        <m:chr m:val="∑"/>
                        <m:limLoc m:val="subSup"/>
                        <m:ctrlPr>
                          <a:rPr kumimoji="0" lang="en-US" altLang="zh-CN" b="0" i="1" smtClean="0">
                            <a:solidFill>
                              <a:srgbClr val="FF0000"/>
                            </a:solidFill>
                            <a:latin typeface="Cambria Math" panose="02040503050406030204" pitchFamily="18" charset="0"/>
                          </a:rPr>
                        </m:ctrlPr>
                      </m:naryPr>
                      <m:sub>
                        <m:r>
                          <m:rPr>
                            <m:brk m:alnAt="25"/>
                          </m:rPr>
                          <a:rPr kumimoji="0" lang="en-US" altLang="zh-CN" b="0" i="1" smtClean="0">
                            <a:solidFill>
                              <a:srgbClr val="FF0000"/>
                            </a:solidFill>
                            <a:latin typeface="Cambria Math" panose="02040503050406030204" pitchFamily="18" charset="0"/>
                          </a:rPr>
                          <m:t>𝑝</m:t>
                        </m:r>
                        <m:r>
                          <a:rPr kumimoji="0" lang="en-US" altLang="zh-CN" b="0" i="1" smtClean="0">
                            <a:solidFill>
                              <a:srgbClr val="FF0000"/>
                            </a:solidFill>
                            <a:latin typeface="Cambria Math" panose="02040503050406030204" pitchFamily="18" charset="0"/>
                          </a:rPr>
                          <m:t>=1</m:t>
                        </m:r>
                      </m:sub>
                      <m:sup>
                        <m:r>
                          <a:rPr kumimoji="0" lang="en-US" altLang="zh-CN" b="0" i="1" smtClean="0">
                            <a:solidFill>
                              <a:srgbClr val="FF0000"/>
                            </a:solidFill>
                            <a:latin typeface="Cambria Math" panose="02040503050406030204" pitchFamily="18" charset="0"/>
                          </a:rPr>
                          <m:t>𝑁</m:t>
                        </m:r>
                      </m:sup>
                      <m:e>
                        <m:sSub>
                          <m:sSubPr>
                            <m:ctrlPr>
                              <a:rPr kumimoji="0" lang="en-US" altLang="zh-CN" b="0" i="1" smtClean="0">
                                <a:solidFill>
                                  <a:srgbClr val="FF0000"/>
                                </a:solidFill>
                                <a:latin typeface="Cambria Math" panose="02040503050406030204" pitchFamily="18" charset="0"/>
                              </a:rPr>
                            </m:ctrlPr>
                          </m:sSubPr>
                          <m:e>
                            <m:r>
                              <a:rPr kumimoji="0" lang="en-US" altLang="zh-CN" b="0" i="1" smtClean="0">
                                <a:solidFill>
                                  <a:srgbClr val="FF0000"/>
                                </a:solidFill>
                                <a:latin typeface="Cambria Math" panose="02040503050406030204" pitchFamily="18" charset="0"/>
                              </a:rPr>
                              <m:t>𝐸</m:t>
                            </m:r>
                          </m:e>
                          <m:sub>
                            <m:r>
                              <a:rPr kumimoji="0" lang="en-US" altLang="zh-CN" b="0" i="1" smtClean="0">
                                <a:solidFill>
                                  <a:srgbClr val="FF0000"/>
                                </a:solidFill>
                                <a:latin typeface="Cambria Math" panose="02040503050406030204" pitchFamily="18" charset="0"/>
                              </a:rPr>
                              <m:t>𝑝</m:t>
                            </m:r>
                          </m:sub>
                        </m:sSub>
                      </m:e>
                    </m:nary>
                  </m:oMath>
                </a14:m>
                <a:r>
                  <a:rPr kumimoji="0" lang="en-US" altLang="zh-CN" b="0" dirty="0">
                    <a:solidFill>
                      <a:srgbClr val="FF0000"/>
                    </a:solidFill>
                  </a:rPr>
                  <a:t> </a:t>
                </a:r>
                <a14:m>
                  <m:oMath xmlns:m="http://schemas.openxmlformats.org/officeDocument/2006/math">
                    <m:r>
                      <a:rPr kumimoji="0" lang="en-US" altLang="zh-CN" b="0" smtClean="0">
                        <a:solidFill>
                          <a:srgbClr val="FF0000"/>
                        </a:solidFill>
                        <a:latin typeface="Cambria Math" panose="02040503050406030204" pitchFamily="18" charset="0"/>
                      </a:rPr>
                      <m:t>     </m:t>
                    </m:r>
                    <m:sSub>
                      <m:sSubPr>
                        <m:ctrlPr>
                          <a:rPr kumimoji="0" lang="en-US" altLang="zh-CN" b="0" i="1" smtClean="0">
                            <a:solidFill>
                              <a:srgbClr val="FF0000"/>
                            </a:solidFill>
                            <a:latin typeface="Cambria Math" panose="02040503050406030204" pitchFamily="18" charset="0"/>
                          </a:rPr>
                        </m:ctrlPr>
                      </m:sSubPr>
                      <m:e>
                        <m:r>
                          <a:rPr kumimoji="0" lang="en-US" altLang="zh-CN" b="0" i="1" smtClean="0">
                            <a:solidFill>
                              <a:srgbClr val="FF0000"/>
                            </a:solidFill>
                            <a:latin typeface="Cambria Math" panose="02040503050406030204" pitchFamily="18" charset="0"/>
                          </a:rPr>
                          <m:t>𝐸</m:t>
                        </m:r>
                      </m:e>
                      <m:sub>
                        <m:r>
                          <a:rPr kumimoji="0" lang="en-US" altLang="zh-CN" b="0" i="1" smtClean="0">
                            <a:solidFill>
                              <a:srgbClr val="FF0000"/>
                            </a:solidFill>
                            <a:latin typeface="Cambria Math" panose="02040503050406030204" pitchFamily="18" charset="0"/>
                          </a:rPr>
                          <m:t>𝑝</m:t>
                        </m:r>
                      </m:sub>
                    </m:sSub>
                    <m:r>
                      <a:rPr kumimoji="0" lang="en-US" altLang="zh-CN" b="0" i="1" smtClean="0">
                        <a:solidFill>
                          <a:srgbClr val="FF0000"/>
                        </a:solidFill>
                        <a:latin typeface="Cambria Math" panose="02040503050406030204" pitchFamily="18" charset="0"/>
                      </a:rPr>
                      <m:t>=</m:t>
                    </m:r>
                    <m:f>
                      <m:fPr>
                        <m:ctrlPr>
                          <a:rPr kumimoji="0" lang="en-US" altLang="zh-CN" b="0" i="1" smtClean="0">
                            <a:solidFill>
                              <a:srgbClr val="FF0000"/>
                            </a:solidFill>
                            <a:latin typeface="Cambria Math" panose="02040503050406030204" pitchFamily="18" charset="0"/>
                          </a:rPr>
                        </m:ctrlPr>
                      </m:fPr>
                      <m:num>
                        <m:r>
                          <a:rPr kumimoji="0" lang="en-US" altLang="zh-CN" b="0" i="1" smtClean="0">
                            <a:solidFill>
                              <a:srgbClr val="FF0000"/>
                            </a:solidFill>
                            <a:latin typeface="Cambria Math" panose="02040503050406030204" pitchFamily="18" charset="0"/>
                          </a:rPr>
                          <m:t>1</m:t>
                        </m:r>
                      </m:num>
                      <m:den>
                        <m:r>
                          <a:rPr kumimoji="0" lang="en-US" altLang="zh-CN" b="0" i="1" smtClean="0">
                            <a:solidFill>
                              <a:srgbClr val="FF0000"/>
                            </a:solidFill>
                            <a:latin typeface="Cambria Math" panose="02040503050406030204" pitchFamily="18" charset="0"/>
                          </a:rPr>
                          <m:t>2</m:t>
                        </m:r>
                      </m:den>
                    </m:f>
                    <m:sSup>
                      <m:sSupPr>
                        <m:ctrlPr>
                          <a:rPr kumimoji="0" lang="en-US" altLang="zh-CN" b="0" i="1" smtClean="0">
                            <a:solidFill>
                              <a:srgbClr val="FF0000"/>
                            </a:solidFill>
                            <a:latin typeface="Cambria Math" panose="02040503050406030204" pitchFamily="18" charset="0"/>
                          </a:rPr>
                        </m:ctrlPr>
                      </m:sSupPr>
                      <m:e>
                        <m:d>
                          <m:dPr>
                            <m:ctrlPr>
                              <a:rPr kumimoji="0" lang="en-US" altLang="zh-CN" b="0" i="1" smtClean="0">
                                <a:solidFill>
                                  <a:srgbClr val="FF0000"/>
                                </a:solidFill>
                                <a:latin typeface="Cambria Math" panose="02040503050406030204" pitchFamily="18" charset="0"/>
                              </a:rPr>
                            </m:ctrlPr>
                          </m:dPr>
                          <m:e>
                            <m:sSub>
                              <m:sSubPr>
                                <m:ctrlPr>
                                  <a:rPr kumimoji="0" lang="en-US" altLang="zh-CN" b="0" i="1" smtClean="0">
                                    <a:solidFill>
                                      <a:srgbClr val="FF0000"/>
                                    </a:solidFill>
                                    <a:latin typeface="Cambria Math" panose="02040503050406030204" pitchFamily="18" charset="0"/>
                                  </a:rPr>
                                </m:ctrlPr>
                              </m:sSubPr>
                              <m:e>
                                <m:r>
                                  <a:rPr kumimoji="0" lang="en-US" altLang="zh-CN" b="0" i="1" smtClean="0">
                                    <a:solidFill>
                                      <a:srgbClr val="FF0000"/>
                                    </a:solidFill>
                                    <a:latin typeface="Cambria Math" panose="02040503050406030204" pitchFamily="18" charset="0"/>
                                  </a:rPr>
                                  <m:t>𝑦</m:t>
                                </m:r>
                              </m:e>
                              <m:sub>
                                <m:r>
                                  <a:rPr kumimoji="0" lang="en-US" altLang="zh-CN" b="0" i="1" smtClean="0">
                                    <a:solidFill>
                                      <a:srgbClr val="FF0000"/>
                                    </a:solidFill>
                                    <a:latin typeface="Cambria Math" panose="02040503050406030204" pitchFamily="18" charset="0"/>
                                  </a:rPr>
                                  <m:t>𝑑</m:t>
                                </m:r>
                              </m:sub>
                            </m:sSub>
                            <m:d>
                              <m:dPr>
                                <m:ctrlPr>
                                  <a:rPr kumimoji="0" lang="en-US" altLang="zh-CN" b="0" i="1" smtClean="0">
                                    <a:solidFill>
                                      <a:srgbClr val="FF0000"/>
                                    </a:solidFill>
                                    <a:latin typeface="Cambria Math" panose="02040503050406030204" pitchFamily="18" charset="0"/>
                                  </a:rPr>
                                </m:ctrlPr>
                              </m:dPr>
                              <m:e>
                                <m:r>
                                  <a:rPr kumimoji="0" lang="en-US" altLang="zh-CN" b="0" i="1" smtClean="0">
                                    <a:solidFill>
                                      <a:srgbClr val="FF0000"/>
                                    </a:solidFill>
                                    <a:latin typeface="Cambria Math" panose="02040503050406030204" pitchFamily="18" charset="0"/>
                                  </a:rPr>
                                  <m:t>𝑘</m:t>
                                </m:r>
                              </m:e>
                            </m:d>
                            <m:r>
                              <a:rPr kumimoji="0" lang="en-US" altLang="zh-CN" b="0" i="1" smtClean="0">
                                <a:solidFill>
                                  <a:srgbClr val="FF0000"/>
                                </a:solidFill>
                                <a:latin typeface="Cambria Math" panose="02040503050406030204" pitchFamily="18" charset="0"/>
                              </a:rPr>
                              <m:t>−</m:t>
                            </m:r>
                            <m:r>
                              <a:rPr kumimoji="0" lang="en-US" altLang="zh-CN" b="0" i="1" smtClean="0">
                                <a:solidFill>
                                  <a:srgbClr val="FF0000"/>
                                </a:solidFill>
                                <a:latin typeface="Cambria Math" panose="02040503050406030204" pitchFamily="18" charset="0"/>
                              </a:rPr>
                              <m:t>𝑦</m:t>
                            </m:r>
                            <m:r>
                              <a:rPr kumimoji="0" lang="en-US" altLang="zh-CN" b="0" i="1" smtClean="0">
                                <a:solidFill>
                                  <a:srgbClr val="FF0000"/>
                                </a:solidFill>
                                <a:latin typeface="Cambria Math" panose="02040503050406030204" pitchFamily="18" charset="0"/>
                              </a:rPr>
                              <m:t>(</m:t>
                            </m:r>
                            <m:r>
                              <a:rPr kumimoji="0" lang="en-US" altLang="zh-CN" b="0" i="1" smtClean="0">
                                <a:solidFill>
                                  <a:srgbClr val="FF0000"/>
                                </a:solidFill>
                                <a:latin typeface="Cambria Math" panose="02040503050406030204" pitchFamily="18" charset="0"/>
                              </a:rPr>
                              <m:t>𝑘</m:t>
                            </m:r>
                            <m:r>
                              <a:rPr kumimoji="0" lang="en-US" altLang="zh-CN" b="0" i="1" smtClean="0">
                                <a:solidFill>
                                  <a:srgbClr val="FF0000"/>
                                </a:solidFill>
                                <a:latin typeface="Cambria Math" panose="02040503050406030204" pitchFamily="18" charset="0"/>
                              </a:rPr>
                              <m:t>)</m:t>
                            </m:r>
                          </m:e>
                        </m:d>
                      </m:e>
                      <m:sup>
                        <m:r>
                          <a:rPr kumimoji="0" lang="en-US" altLang="zh-CN" b="0" i="1" smtClean="0">
                            <a:solidFill>
                              <a:srgbClr val="FF0000"/>
                            </a:solidFill>
                            <a:latin typeface="Cambria Math" panose="02040503050406030204" pitchFamily="18" charset="0"/>
                          </a:rPr>
                          <m:t>𝑇</m:t>
                        </m:r>
                      </m:sup>
                    </m:sSup>
                    <m:d>
                      <m:dPr>
                        <m:ctrlPr>
                          <a:rPr kumimoji="0" lang="en-US" altLang="zh-CN" b="0" i="1">
                            <a:solidFill>
                              <a:srgbClr val="FF0000"/>
                            </a:solidFill>
                            <a:latin typeface="Cambria Math" panose="02040503050406030204" pitchFamily="18" charset="0"/>
                          </a:rPr>
                        </m:ctrlPr>
                      </m:dPr>
                      <m:e>
                        <m:sSub>
                          <m:sSubPr>
                            <m:ctrlPr>
                              <a:rPr kumimoji="0" lang="en-US" altLang="zh-CN" b="0" i="1">
                                <a:solidFill>
                                  <a:srgbClr val="FF0000"/>
                                </a:solidFill>
                                <a:latin typeface="Cambria Math" panose="02040503050406030204" pitchFamily="18" charset="0"/>
                              </a:rPr>
                            </m:ctrlPr>
                          </m:sSubPr>
                          <m:e>
                            <m:r>
                              <a:rPr kumimoji="0" lang="en-US" altLang="zh-CN" b="0" i="1">
                                <a:solidFill>
                                  <a:srgbClr val="FF0000"/>
                                </a:solidFill>
                                <a:latin typeface="Cambria Math" panose="02040503050406030204" pitchFamily="18" charset="0"/>
                              </a:rPr>
                              <m:t>𝑦</m:t>
                            </m:r>
                          </m:e>
                          <m:sub>
                            <m:r>
                              <a:rPr kumimoji="0" lang="en-US" altLang="zh-CN" b="0" i="1">
                                <a:solidFill>
                                  <a:srgbClr val="FF0000"/>
                                </a:solidFill>
                                <a:latin typeface="Cambria Math" panose="02040503050406030204" pitchFamily="18" charset="0"/>
                              </a:rPr>
                              <m:t>𝑑</m:t>
                            </m:r>
                          </m:sub>
                        </m:sSub>
                        <m:d>
                          <m:dPr>
                            <m:ctrlPr>
                              <a:rPr kumimoji="0" lang="en-US" altLang="zh-CN" b="0" i="1">
                                <a:solidFill>
                                  <a:srgbClr val="FF0000"/>
                                </a:solidFill>
                                <a:latin typeface="Cambria Math" panose="02040503050406030204" pitchFamily="18" charset="0"/>
                              </a:rPr>
                            </m:ctrlPr>
                          </m:dPr>
                          <m:e>
                            <m:r>
                              <a:rPr kumimoji="0" lang="en-US" altLang="zh-CN" b="0" i="1">
                                <a:solidFill>
                                  <a:srgbClr val="FF0000"/>
                                </a:solidFill>
                                <a:latin typeface="Cambria Math" panose="02040503050406030204" pitchFamily="18" charset="0"/>
                              </a:rPr>
                              <m:t>𝑘</m:t>
                            </m:r>
                          </m:e>
                        </m:d>
                        <m:r>
                          <a:rPr kumimoji="0" lang="en-US" altLang="zh-CN" b="0" i="1">
                            <a:solidFill>
                              <a:srgbClr val="FF0000"/>
                            </a:solidFill>
                            <a:latin typeface="Cambria Math" panose="02040503050406030204" pitchFamily="18" charset="0"/>
                          </a:rPr>
                          <m:t>−</m:t>
                        </m:r>
                        <m:r>
                          <a:rPr kumimoji="0" lang="en-US" altLang="zh-CN" b="0" i="1">
                            <a:solidFill>
                              <a:srgbClr val="FF0000"/>
                            </a:solidFill>
                            <a:latin typeface="Cambria Math" panose="02040503050406030204" pitchFamily="18" charset="0"/>
                          </a:rPr>
                          <m:t>𝑦</m:t>
                        </m:r>
                        <m:r>
                          <a:rPr kumimoji="0" lang="en-US" altLang="zh-CN" b="0" i="1">
                            <a:solidFill>
                              <a:srgbClr val="FF0000"/>
                            </a:solidFill>
                            <a:latin typeface="Cambria Math" panose="02040503050406030204" pitchFamily="18" charset="0"/>
                          </a:rPr>
                          <m:t>(</m:t>
                        </m:r>
                        <m:r>
                          <a:rPr kumimoji="0" lang="en-US" altLang="zh-CN" b="0" i="1">
                            <a:solidFill>
                              <a:srgbClr val="FF0000"/>
                            </a:solidFill>
                            <a:latin typeface="Cambria Math" panose="02040503050406030204" pitchFamily="18" charset="0"/>
                          </a:rPr>
                          <m:t>𝑘</m:t>
                        </m:r>
                        <m:r>
                          <a:rPr kumimoji="0" lang="en-US" altLang="zh-CN" b="0" i="1">
                            <a:solidFill>
                              <a:srgbClr val="FF0000"/>
                            </a:solidFill>
                            <a:latin typeface="Cambria Math" panose="02040503050406030204" pitchFamily="18" charset="0"/>
                          </a:rPr>
                          <m:t>)</m:t>
                        </m:r>
                      </m:e>
                    </m:d>
                  </m:oMath>
                </a14:m>
                <a:endParaRPr kumimoji="0" lang="en-US" altLang="zh-CN" b="0" dirty="0"/>
              </a:p>
              <a:p>
                <a:pPr marL="0" indent="0">
                  <a:buFont typeface="Arial" panose="020B0604020202020204" pitchFamily="34" charset="0"/>
                  <a:buNone/>
                </a:pPr>
                <a:r>
                  <a:rPr kumimoji="0" lang="zh-CN" altLang="en-US" b="0" dirty="0"/>
                  <a:t>                            </a:t>
                </a:r>
                <a14:m>
                  <m:oMath xmlns:m="http://schemas.openxmlformats.org/officeDocument/2006/math">
                    <m:r>
                      <a:rPr kumimoji="0" lang="zh-CN" altLang="en-US" b="0" i="1" smtClean="0">
                        <a:solidFill>
                          <a:srgbClr val="0000FF"/>
                        </a:solidFill>
                        <a:latin typeface="Cambria Math" panose="02040503050406030204" pitchFamily="18" charset="0"/>
                      </a:rPr>
                      <m:t>∆</m:t>
                    </m:r>
                    <m:sSubSup>
                      <m:sSubSupPr>
                        <m:ctrlPr>
                          <a:rPr kumimoji="0" lang="en-US" altLang="zh-CN" b="0" i="1" smtClean="0">
                            <a:solidFill>
                              <a:srgbClr val="0000FF"/>
                            </a:solidFill>
                            <a:latin typeface="Cambria Math" panose="02040503050406030204" pitchFamily="18" charset="0"/>
                          </a:rPr>
                        </m:ctrlPr>
                      </m:sSubSupPr>
                      <m:e>
                        <m:r>
                          <a:rPr kumimoji="0" lang="en-US" altLang="zh-CN" b="0" i="1" smtClean="0">
                            <a:solidFill>
                              <a:srgbClr val="0000FF"/>
                            </a:solidFill>
                            <a:latin typeface="Cambria Math" panose="02040503050406030204" pitchFamily="18" charset="0"/>
                          </a:rPr>
                          <m:t>𝑤</m:t>
                        </m:r>
                      </m:e>
                      <m:sub>
                        <m:r>
                          <a:rPr kumimoji="0" lang="en-US" altLang="zh-CN" b="0" i="1" smtClean="0">
                            <a:solidFill>
                              <a:srgbClr val="0000FF"/>
                            </a:solidFill>
                            <a:latin typeface="Cambria Math" panose="02040503050406030204" pitchFamily="18" charset="0"/>
                          </a:rPr>
                          <m:t>𝑖𝑗</m:t>
                        </m:r>
                      </m:sub>
                      <m:sup>
                        <m:r>
                          <a:rPr kumimoji="0" lang="en-US" altLang="zh-CN" b="0" i="1" smtClean="0">
                            <a:solidFill>
                              <a:srgbClr val="0000FF"/>
                            </a:solidFill>
                            <a:latin typeface="Cambria Math" panose="02040503050406030204" pitchFamily="18" charset="0"/>
                          </a:rPr>
                          <m:t>3</m:t>
                        </m:r>
                      </m:sup>
                    </m:sSubSup>
                    <m:r>
                      <a:rPr kumimoji="0" lang="en-US" altLang="zh-CN" b="0" i="1" smtClean="0">
                        <a:solidFill>
                          <a:srgbClr val="0000FF"/>
                        </a:solidFill>
                        <a:latin typeface="Cambria Math" panose="02040503050406030204" pitchFamily="18" charset="0"/>
                      </a:rPr>
                      <m:t>=</m:t>
                    </m:r>
                    <m:r>
                      <a:rPr kumimoji="0" lang="zh-CN" altLang="en-US" b="0" i="1" smtClean="0">
                        <a:solidFill>
                          <a:srgbClr val="0000FF"/>
                        </a:solidFill>
                        <a:latin typeface="Cambria Math" panose="02040503050406030204" pitchFamily="18" charset="0"/>
                      </a:rPr>
                      <m:t>𝜂</m:t>
                    </m:r>
                    <m:sSubSup>
                      <m:sSubSupPr>
                        <m:ctrlPr>
                          <a:rPr kumimoji="0" lang="en-US" altLang="zh-CN" b="0" i="1" smtClean="0">
                            <a:solidFill>
                              <a:srgbClr val="0000FF"/>
                            </a:solidFill>
                            <a:latin typeface="Cambria Math" panose="02040503050406030204" pitchFamily="18" charset="0"/>
                          </a:rPr>
                        </m:ctrlPr>
                      </m:sSubSupPr>
                      <m:e>
                        <m:r>
                          <a:rPr kumimoji="0" lang="zh-CN" altLang="en-US" b="0" i="1" smtClean="0">
                            <a:solidFill>
                              <a:srgbClr val="0000FF"/>
                            </a:solidFill>
                            <a:latin typeface="Cambria Math" panose="02040503050406030204" pitchFamily="18" charset="0"/>
                          </a:rPr>
                          <m:t>𝛿</m:t>
                        </m:r>
                      </m:e>
                      <m:sub>
                        <m:r>
                          <a:rPr kumimoji="0" lang="en-US" altLang="zh-CN" b="0" i="1" smtClean="0">
                            <a:solidFill>
                              <a:srgbClr val="0000FF"/>
                            </a:solidFill>
                            <a:latin typeface="Cambria Math" panose="02040503050406030204" pitchFamily="18" charset="0"/>
                          </a:rPr>
                          <m:t>𝑖</m:t>
                        </m:r>
                      </m:sub>
                      <m:sup>
                        <m:r>
                          <a:rPr kumimoji="0" lang="en-US" altLang="zh-CN" b="0" i="1" smtClean="0">
                            <a:solidFill>
                              <a:srgbClr val="0000FF"/>
                            </a:solidFill>
                            <a:latin typeface="Cambria Math" panose="02040503050406030204" pitchFamily="18" charset="0"/>
                          </a:rPr>
                          <m:t>0</m:t>
                        </m:r>
                      </m:sup>
                    </m:sSubSup>
                    <m:sSub>
                      <m:sSubPr>
                        <m:ctrlPr>
                          <a:rPr kumimoji="0" lang="en-US" altLang="zh-CN" b="0" i="1" smtClean="0">
                            <a:solidFill>
                              <a:srgbClr val="0000FF"/>
                            </a:solidFill>
                            <a:latin typeface="Cambria Math" panose="02040503050406030204" pitchFamily="18" charset="0"/>
                          </a:rPr>
                        </m:ctrlPr>
                      </m:sSubPr>
                      <m:e>
                        <m:r>
                          <a:rPr kumimoji="0" lang="en-US" altLang="zh-CN" b="0" i="1" smtClean="0">
                            <a:solidFill>
                              <a:srgbClr val="0000FF"/>
                            </a:solidFill>
                            <a:latin typeface="Cambria Math" panose="02040503050406030204" pitchFamily="18" charset="0"/>
                          </a:rPr>
                          <m:t>𝑥</m:t>
                        </m:r>
                      </m:e>
                      <m:sub>
                        <m:r>
                          <a:rPr kumimoji="0" lang="en-US" altLang="zh-CN" b="0" i="1" smtClean="0">
                            <a:solidFill>
                              <a:srgbClr val="0000FF"/>
                            </a:solidFill>
                            <a:latin typeface="Cambria Math" panose="02040503050406030204" pitchFamily="18" charset="0"/>
                          </a:rPr>
                          <m:t>𝑗</m:t>
                        </m:r>
                      </m:sub>
                    </m:sSub>
                    <m:d>
                      <m:dPr>
                        <m:ctrlPr>
                          <a:rPr kumimoji="0" lang="en-US" altLang="zh-CN" b="0" i="1" smtClean="0">
                            <a:solidFill>
                              <a:srgbClr val="0000FF"/>
                            </a:solidFill>
                            <a:latin typeface="Cambria Math" panose="02040503050406030204" pitchFamily="18" charset="0"/>
                          </a:rPr>
                        </m:ctrlPr>
                      </m:dPr>
                      <m:e>
                        <m:r>
                          <a:rPr kumimoji="0" lang="en-US" altLang="zh-CN" b="0" i="1" smtClean="0">
                            <a:solidFill>
                              <a:srgbClr val="0000FF"/>
                            </a:solidFill>
                            <a:latin typeface="Cambria Math" panose="02040503050406030204" pitchFamily="18" charset="0"/>
                          </a:rPr>
                          <m:t>𝑘</m:t>
                        </m:r>
                      </m:e>
                    </m:d>
                  </m:oMath>
                </a14:m>
                <a:r>
                  <a:rPr kumimoji="0" lang="en-US" altLang="zh-CN" b="0" dirty="0">
                    <a:solidFill>
                      <a:srgbClr val="0000FF"/>
                    </a:solidFill>
                  </a:rPr>
                  <a:t>   </a:t>
                </a:r>
                <a14:m>
                  <m:oMath xmlns:m="http://schemas.openxmlformats.org/officeDocument/2006/math">
                    <m:r>
                      <a:rPr kumimoji="0" lang="en-US" altLang="zh-CN" b="0" i="1" dirty="0" smtClean="0">
                        <a:solidFill>
                          <a:srgbClr val="0000FF"/>
                        </a:solidFill>
                        <a:latin typeface="Cambria Math" panose="02040503050406030204" pitchFamily="18" charset="0"/>
                      </a:rPr>
                      <m:t>𝑖</m:t>
                    </m:r>
                    <m:r>
                      <a:rPr kumimoji="0" lang="en-US" altLang="zh-CN" b="0" i="1" dirty="0" smtClean="0">
                        <a:solidFill>
                          <a:srgbClr val="0000FF"/>
                        </a:solidFill>
                        <a:latin typeface="Cambria Math" panose="02040503050406030204" pitchFamily="18" charset="0"/>
                      </a:rPr>
                      <m:t>=1,2,⋯,</m:t>
                    </m:r>
                    <m:r>
                      <a:rPr kumimoji="0" lang="en-US" altLang="zh-CN" b="0" i="1" dirty="0" smtClean="0">
                        <a:solidFill>
                          <a:srgbClr val="0000FF"/>
                        </a:solidFill>
                        <a:latin typeface="Cambria Math" panose="02040503050406030204" pitchFamily="18" charset="0"/>
                        <a:ea typeface="Cambria Math" panose="02040503050406030204" pitchFamily="18" charset="0"/>
                      </a:rPr>
                      <m:t>𝑚</m:t>
                    </m:r>
                  </m:oMath>
                </a14:m>
                <a:r>
                  <a:rPr kumimoji="0" lang="en-US" altLang="zh-CN" b="0" dirty="0">
                    <a:solidFill>
                      <a:srgbClr val="0000FF"/>
                    </a:solidFill>
                  </a:rPr>
                  <a:t>;</a:t>
                </a:r>
                <a14:m>
                  <m:oMath xmlns:m="http://schemas.openxmlformats.org/officeDocument/2006/math">
                    <m:r>
                      <a:rPr kumimoji="0" lang="en-US" altLang="zh-CN" b="0" i="1" dirty="0" smtClean="0">
                        <a:solidFill>
                          <a:srgbClr val="0000FF"/>
                        </a:solidFill>
                        <a:latin typeface="Cambria Math" panose="02040503050406030204" pitchFamily="18" charset="0"/>
                      </a:rPr>
                      <m:t>𝑗</m:t>
                    </m:r>
                    <m:r>
                      <a:rPr kumimoji="0" lang="en-US" altLang="zh-CN" b="0" i="1" dirty="0" smtClean="0">
                        <a:solidFill>
                          <a:srgbClr val="0000FF"/>
                        </a:solidFill>
                        <a:latin typeface="Cambria Math" panose="02040503050406030204" pitchFamily="18" charset="0"/>
                      </a:rPr>
                      <m:t>=1,2,⋯,</m:t>
                    </m:r>
                    <m:r>
                      <a:rPr kumimoji="0" lang="en-US" altLang="zh-CN" b="0" i="1" dirty="0" smtClean="0">
                        <a:solidFill>
                          <a:srgbClr val="0000FF"/>
                        </a:solidFill>
                        <a:latin typeface="Cambria Math" panose="02040503050406030204" pitchFamily="18" charset="0"/>
                        <a:ea typeface="Cambria Math" panose="02040503050406030204" pitchFamily="18" charset="0"/>
                      </a:rPr>
                      <m:t>𝑛</m:t>
                    </m:r>
                  </m:oMath>
                </a14:m>
                <a:endParaRPr kumimoji="0" lang="en-US" altLang="zh-CN" b="0" dirty="0">
                  <a:solidFill>
                    <a:srgbClr val="0000FF"/>
                  </a:solidFill>
                </a:endParaRPr>
              </a:p>
              <a:p>
                <a:pPr marL="0" indent="0">
                  <a:buFont typeface="Arial" panose="020B0604020202020204" pitchFamily="34" charset="0"/>
                  <a:buNone/>
                </a:pPr>
                <a:r>
                  <a:rPr kumimoji="0" lang="en-US" altLang="zh-CN" b="0" dirty="0">
                    <a:solidFill>
                      <a:srgbClr val="0000FF"/>
                    </a:solidFill>
                    <a:ea typeface="Cambria Math" panose="02040503050406030204" pitchFamily="18" charset="0"/>
                  </a:rPr>
                  <a:t>                           </a:t>
                </a:r>
                <a14:m>
                  <m:oMath xmlns:m="http://schemas.openxmlformats.org/officeDocument/2006/math">
                    <m:r>
                      <m:rPr>
                        <m:sty m:val="p"/>
                      </m:rPr>
                      <a:rPr kumimoji="0" lang="el-GR" altLang="zh-CN" b="0" i="1" smtClean="0">
                        <a:solidFill>
                          <a:srgbClr val="0000FF"/>
                        </a:solidFill>
                        <a:latin typeface="Cambria Math" panose="02040503050406030204" pitchFamily="18" charset="0"/>
                        <a:ea typeface="Cambria Math" panose="02040503050406030204" pitchFamily="18" charset="0"/>
                      </a:rPr>
                      <m:t>Δ</m:t>
                    </m:r>
                    <m:sSubSup>
                      <m:sSubSupPr>
                        <m:ctrlPr>
                          <a:rPr kumimoji="0" lang="el-GR" altLang="zh-CN" b="0" i="1" smtClean="0">
                            <a:solidFill>
                              <a:srgbClr val="0000FF"/>
                            </a:solidFill>
                            <a:latin typeface="Cambria Math" panose="02040503050406030204" pitchFamily="18" charset="0"/>
                            <a:ea typeface="Cambria Math" panose="02040503050406030204" pitchFamily="18" charset="0"/>
                          </a:rPr>
                        </m:ctrlPr>
                      </m:sSubSupPr>
                      <m:e>
                        <m:r>
                          <a:rPr kumimoji="0" lang="en-US" altLang="zh-CN" b="0" i="1" smtClean="0">
                            <a:solidFill>
                              <a:srgbClr val="0000FF"/>
                            </a:solidFill>
                            <a:latin typeface="Cambria Math" panose="02040503050406030204" pitchFamily="18" charset="0"/>
                            <a:ea typeface="Cambria Math" panose="02040503050406030204" pitchFamily="18" charset="0"/>
                          </a:rPr>
                          <m:t>𝑤</m:t>
                        </m:r>
                      </m:e>
                      <m:sub>
                        <m:r>
                          <a:rPr kumimoji="0" lang="en-US" altLang="zh-CN" b="0" i="1" smtClean="0">
                            <a:solidFill>
                              <a:srgbClr val="0000FF"/>
                            </a:solidFill>
                            <a:latin typeface="Cambria Math" panose="02040503050406030204" pitchFamily="18" charset="0"/>
                            <a:ea typeface="Cambria Math" panose="02040503050406030204" pitchFamily="18" charset="0"/>
                          </a:rPr>
                          <m:t>𝑗𝑞</m:t>
                        </m:r>
                      </m:sub>
                      <m:sup>
                        <m:r>
                          <a:rPr kumimoji="0" lang="en-US" altLang="zh-CN" b="0" i="1" smtClean="0">
                            <a:solidFill>
                              <a:srgbClr val="0000FF"/>
                            </a:solidFill>
                            <a:latin typeface="Cambria Math" panose="02040503050406030204" pitchFamily="18" charset="0"/>
                            <a:ea typeface="Cambria Math" panose="02040503050406030204" pitchFamily="18" charset="0"/>
                          </a:rPr>
                          <m:t>2</m:t>
                        </m:r>
                      </m:sup>
                    </m:sSubSup>
                    <m:r>
                      <a:rPr kumimoji="0" lang="en-US" altLang="zh-CN" b="0" i="1" smtClean="0">
                        <a:solidFill>
                          <a:srgbClr val="0000FF"/>
                        </a:solidFill>
                        <a:latin typeface="Cambria Math" panose="02040503050406030204" pitchFamily="18" charset="0"/>
                        <a:ea typeface="Cambria Math" panose="02040503050406030204" pitchFamily="18" charset="0"/>
                      </a:rPr>
                      <m:t>=</m:t>
                    </m:r>
                    <m:r>
                      <a:rPr kumimoji="0" lang="zh-CN" altLang="en-US" b="0" i="1" smtClean="0">
                        <a:solidFill>
                          <a:srgbClr val="0000FF"/>
                        </a:solidFill>
                        <a:latin typeface="Cambria Math" panose="02040503050406030204" pitchFamily="18" charset="0"/>
                        <a:ea typeface="Cambria Math" panose="02040503050406030204" pitchFamily="18" charset="0"/>
                      </a:rPr>
                      <m:t>𝜂</m:t>
                    </m:r>
                    <m:sSubSup>
                      <m:sSubSupPr>
                        <m:ctrlPr>
                          <a:rPr kumimoji="0" lang="en-US" altLang="zh-CN" b="0" i="1" smtClean="0">
                            <a:solidFill>
                              <a:srgbClr val="0000FF"/>
                            </a:solidFill>
                            <a:latin typeface="Cambria Math" panose="02040503050406030204" pitchFamily="18" charset="0"/>
                            <a:ea typeface="Cambria Math" panose="02040503050406030204" pitchFamily="18" charset="0"/>
                          </a:rPr>
                        </m:ctrlPr>
                      </m:sSubSupPr>
                      <m:e>
                        <m:r>
                          <a:rPr kumimoji="0" lang="zh-CN" altLang="en-US" b="0" i="1" smtClean="0">
                            <a:solidFill>
                              <a:srgbClr val="0000FF"/>
                            </a:solidFill>
                            <a:latin typeface="Cambria Math" panose="02040503050406030204" pitchFamily="18" charset="0"/>
                            <a:ea typeface="Cambria Math" panose="02040503050406030204" pitchFamily="18" charset="0"/>
                          </a:rPr>
                          <m:t>𝛿</m:t>
                        </m:r>
                      </m:e>
                      <m:sub>
                        <m:r>
                          <a:rPr kumimoji="0" lang="en-US" altLang="zh-CN" b="0" i="1" smtClean="0">
                            <a:solidFill>
                              <a:srgbClr val="0000FF"/>
                            </a:solidFill>
                            <a:latin typeface="Cambria Math" panose="02040503050406030204" pitchFamily="18" charset="0"/>
                            <a:ea typeface="Cambria Math" panose="02040503050406030204" pitchFamily="18" charset="0"/>
                          </a:rPr>
                          <m:t>𝑗</m:t>
                        </m:r>
                      </m:sub>
                      <m:sup>
                        <m:r>
                          <a:rPr kumimoji="0" lang="en-US" altLang="zh-CN" b="0" i="1" smtClean="0">
                            <a:solidFill>
                              <a:srgbClr val="0000FF"/>
                            </a:solidFill>
                            <a:latin typeface="Cambria Math" panose="02040503050406030204" pitchFamily="18" charset="0"/>
                            <a:ea typeface="Cambria Math" panose="02040503050406030204" pitchFamily="18" charset="0"/>
                          </a:rPr>
                          <m:t>h</m:t>
                        </m:r>
                      </m:sup>
                    </m:sSubSup>
                    <m:sSub>
                      <m:sSubPr>
                        <m:ctrlPr>
                          <a:rPr kumimoji="0" lang="en-US" altLang="zh-CN" b="0" i="1" smtClean="0">
                            <a:solidFill>
                              <a:srgbClr val="0000FF"/>
                            </a:solidFill>
                            <a:latin typeface="Cambria Math" panose="02040503050406030204" pitchFamily="18" charset="0"/>
                            <a:ea typeface="Cambria Math" panose="02040503050406030204" pitchFamily="18" charset="0"/>
                          </a:rPr>
                        </m:ctrlPr>
                      </m:sSubPr>
                      <m:e>
                        <m:r>
                          <a:rPr kumimoji="0" lang="en-US" altLang="zh-CN" b="0" i="1" smtClean="0">
                            <a:solidFill>
                              <a:srgbClr val="0000FF"/>
                            </a:solidFill>
                            <a:latin typeface="Cambria Math" panose="02040503050406030204" pitchFamily="18" charset="0"/>
                            <a:ea typeface="Cambria Math" panose="02040503050406030204" pitchFamily="18" charset="0"/>
                          </a:rPr>
                          <m:t>𝑢</m:t>
                        </m:r>
                      </m:e>
                      <m:sub>
                        <m:r>
                          <a:rPr kumimoji="0" lang="en-US" altLang="zh-CN" b="0" i="1" smtClean="0">
                            <a:solidFill>
                              <a:srgbClr val="0000FF"/>
                            </a:solidFill>
                            <a:latin typeface="Cambria Math" panose="02040503050406030204" pitchFamily="18" charset="0"/>
                            <a:ea typeface="Cambria Math" panose="02040503050406030204" pitchFamily="18" charset="0"/>
                          </a:rPr>
                          <m:t>𝑞</m:t>
                        </m:r>
                      </m:sub>
                    </m:sSub>
                    <m:d>
                      <m:dPr>
                        <m:ctrlPr>
                          <a:rPr kumimoji="0" lang="en-US" altLang="zh-CN" b="0" i="1" smtClean="0">
                            <a:solidFill>
                              <a:srgbClr val="0000FF"/>
                            </a:solidFill>
                            <a:latin typeface="Cambria Math" panose="02040503050406030204" pitchFamily="18" charset="0"/>
                            <a:ea typeface="Cambria Math" panose="02040503050406030204" pitchFamily="18" charset="0"/>
                          </a:rPr>
                        </m:ctrlPr>
                      </m:dPr>
                      <m:e>
                        <m:r>
                          <a:rPr kumimoji="0" lang="en-US" altLang="zh-CN" b="0" i="1" smtClean="0">
                            <a:solidFill>
                              <a:srgbClr val="0000FF"/>
                            </a:solidFill>
                            <a:latin typeface="Cambria Math" panose="02040503050406030204" pitchFamily="18" charset="0"/>
                            <a:ea typeface="Cambria Math" panose="02040503050406030204" pitchFamily="18" charset="0"/>
                          </a:rPr>
                          <m:t>𝑘</m:t>
                        </m:r>
                        <m:r>
                          <a:rPr kumimoji="0" lang="en-US" altLang="zh-CN" b="0" i="1" smtClean="0">
                            <a:solidFill>
                              <a:srgbClr val="0000FF"/>
                            </a:solidFill>
                            <a:latin typeface="Cambria Math" panose="02040503050406030204" pitchFamily="18" charset="0"/>
                            <a:ea typeface="Cambria Math" panose="02040503050406030204" pitchFamily="18" charset="0"/>
                          </a:rPr>
                          <m:t>−1</m:t>
                        </m:r>
                      </m:e>
                    </m:d>
                  </m:oMath>
                </a14:m>
                <a:r>
                  <a:rPr kumimoji="0" lang="en-US" altLang="zh-CN" b="0" dirty="0">
                    <a:solidFill>
                      <a:srgbClr val="0000FF"/>
                    </a:solidFill>
                    <a:ea typeface="Cambria Math" panose="02040503050406030204" pitchFamily="18" charset="0"/>
                  </a:rPr>
                  <a:t>  </a:t>
                </a:r>
                <a14:m>
                  <m:oMath xmlns:m="http://schemas.openxmlformats.org/officeDocument/2006/math">
                    <m:r>
                      <a:rPr kumimoji="0" lang="en-US" altLang="zh-CN" b="0" i="1" dirty="0">
                        <a:solidFill>
                          <a:srgbClr val="0000FF"/>
                        </a:solidFill>
                        <a:latin typeface="Cambria Math" panose="02040503050406030204" pitchFamily="18" charset="0"/>
                      </a:rPr>
                      <m:t>𝑗</m:t>
                    </m:r>
                    <m:r>
                      <a:rPr kumimoji="0" lang="en-US" altLang="zh-CN" b="0" i="1" dirty="0">
                        <a:solidFill>
                          <a:srgbClr val="0000FF"/>
                        </a:solidFill>
                        <a:latin typeface="Cambria Math" panose="02040503050406030204" pitchFamily="18" charset="0"/>
                      </a:rPr>
                      <m:t>=1,2,⋯,</m:t>
                    </m:r>
                    <m:r>
                      <a:rPr kumimoji="0" lang="en-US" altLang="zh-CN" b="0" i="1" dirty="0">
                        <a:solidFill>
                          <a:srgbClr val="0000FF"/>
                        </a:solidFill>
                        <a:latin typeface="Cambria Math" panose="02040503050406030204" pitchFamily="18" charset="0"/>
                        <a:ea typeface="Cambria Math" panose="02040503050406030204" pitchFamily="18" charset="0"/>
                      </a:rPr>
                      <m:t>𝑛</m:t>
                    </m:r>
                  </m:oMath>
                </a14:m>
                <a:r>
                  <a:rPr kumimoji="0" lang="en-US" altLang="zh-CN" b="0" dirty="0">
                    <a:solidFill>
                      <a:srgbClr val="0000FF"/>
                    </a:solidFill>
                  </a:rPr>
                  <a:t>; </a:t>
                </a:r>
                <a14:m>
                  <m:oMath xmlns:m="http://schemas.openxmlformats.org/officeDocument/2006/math">
                    <m:r>
                      <a:rPr kumimoji="0" lang="en-US" altLang="zh-CN" b="0" i="1" dirty="0" smtClean="0">
                        <a:solidFill>
                          <a:srgbClr val="0000FF"/>
                        </a:solidFill>
                        <a:latin typeface="Cambria Math" panose="02040503050406030204" pitchFamily="18" charset="0"/>
                      </a:rPr>
                      <m:t>𝑞</m:t>
                    </m:r>
                    <m:r>
                      <a:rPr kumimoji="0" lang="en-US" altLang="zh-CN" b="0" i="1" dirty="0" smtClean="0">
                        <a:solidFill>
                          <a:srgbClr val="0000FF"/>
                        </a:solidFill>
                        <a:latin typeface="Cambria Math" panose="02040503050406030204" pitchFamily="18" charset="0"/>
                      </a:rPr>
                      <m:t>=1,2,⋯,</m:t>
                    </m:r>
                    <m:r>
                      <a:rPr kumimoji="0" lang="en-US" altLang="zh-CN" b="0" i="1" dirty="0" smtClean="0">
                        <a:solidFill>
                          <a:srgbClr val="0000FF"/>
                        </a:solidFill>
                        <a:latin typeface="Cambria Math" panose="02040503050406030204" pitchFamily="18" charset="0"/>
                        <a:ea typeface="Cambria Math" panose="02040503050406030204" pitchFamily="18" charset="0"/>
                      </a:rPr>
                      <m:t>𝑟</m:t>
                    </m:r>
                  </m:oMath>
                </a14:m>
                <a:r>
                  <a:rPr kumimoji="0" lang="en-US" altLang="zh-CN" b="0" dirty="0">
                    <a:solidFill>
                      <a:srgbClr val="0000FF"/>
                    </a:solidFill>
                  </a:rPr>
                  <a:t>;</a:t>
                </a:r>
                <a:endParaRPr kumimoji="0" lang="en-US" altLang="zh-CN" b="0" dirty="0">
                  <a:solidFill>
                    <a:srgbClr val="0000FF"/>
                  </a:solidFill>
                  <a:ea typeface="Cambria Math" panose="02040503050406030204" pitchFamily="18" charset="0"/>
                </a:endParaRPr>
              </a:p>
              <a:p>
                <a:pPr marL="0" indent="0">
                  <a:buFont typeface="Arial" panose="020B0604020202020204" pitchFamily="34" charset="0"/>
                  <a:buNone/>
                </a:pPr>
                <a:r>
                  <a:rPr kumimoji="0" lang="en-US" altLang="zh-CN" b="0" dirty="0">
                    <a:solidFill>
                      <a:srgbClr val="0000FF"/>
                    </a:solidFill>
                    <a:ea typeface="Cambria Math" panose="02040503050406030204" pitchFamily="18" charset="0"/>
                  </a:rPr>
                  <a:t>                         </a:t>
                </a:r>
                <a14:m>
                  <m:oMath xmlns:m="http://schemas.openxmlformats.org/officeDocument/2006/math">
                    <m:r>
                      <m:rPr>
                        <m:sty m:val="p"/>
                      </m:rPr>
                      <a:rPr kumimoji="0" lang="el-GR" altLang="zh-CN" b="0" i="1" smtClean="0">
                        <a:solidFill>
                          <a:srgbClr val="0000FF"/>
                        </a:solidFill>
                        <a:latin typeface="Cambria Math" panose="02040503050406030204" pitchFamily="18" charset="0"/>
                        <a:ea typeface="Cambria Math" panose="02040503050406030204" pitchFamily="18" charset="0"/>
                      </a:rPr>
                      <m:t>Δ</m:t>
                    </m:r>
                    <m:sSubSup>
                      <m:sSubSupPr>
                        <m:ctrlPr>
                          <a:rPr kumimoji="0" lang="el-GR" altLang="zh-CN" b="0" i="1" smtClean="0">
                            <a:solidFill>
                              <a:srgbClr val="0000FF"/>
                            </a:solidFill>
                            <a:latin typeface="Cambria Math" panose="02040503050406030204" pitchFamily="18" charset="0"/>
                            <a:ea typeface="Cambria Math" panose="02040503050406030204" pitchFamily="18" charset="0"/>
                          </a:rPr>
                        </m:ctrlPr>
                      </m:sSubSupPr>
                      <m:e>
                        <m:r>
                          <a:rPr kumimoji="0" lang="en-US" altLang="zh-CN" b="0" i="1" smtClean="0">
                            <a:solidFill>
                              <a:srgbClr val="0000FF"/>
                            </a:solidFill>
                            <a:latin typeface="Cambria Math" panose="02040503050406030204" pitchFamily="18" charset="0"/>
                            <a:ea typeface="Cambria Math" panose="02040503050406030204" pitchFamily="18" charset="0"/>
                          </a:rPr>
                          <m:t>𝑤</m:t>
                        </m:r>
                      </m:e>
                      <m:sub>
                        <m:r>
                          <a:rPr kumimoji="0" lang="en-US" altLang="zh-CN" b="0" i="1" smtClean="0">
                            <a:solidFill>
                              <a:srgbClr val="0000FF"/>
                            </a:solidFill>
                            <a:latin typeface="Cambria Math" panose="02040503050406030204" pitchFamily="18" charset="0"/>
                            <a:ea typeface="Cambria Math" panose="02040503050406030204" pitchFamily="18" charset="0"/>
                          </a:rPr>
                          <m:t>𝑗𝑙</m:t>
                        </m:r>
                      </m:sub>
                      <m:sup>
                        <m:r>
                          <a:rPr kumimoji="0" lang="en-US" altLang="zh-CN" b="0" i="1" smtClean="0">
                            <a:solidFill>
                              <a:srgbClr val="0000FF"/>
                            </a:solidFill>
                            <a:latin typeface="Cambria Math" panose="02040503050406030204" pitchFamily="18" charset="0"/>
                            <a:ea typeface="Cambria Math" panose="02040503050406030204" pitchFamily="18" charset="0"/>
                          </a:rPr>
                          <m:t>1</m:t>
                        </m:r>
                      </m:sup>
                    </m:sSubSup>
                    <m:r>
                      <a:rPr kumimoji="0" lang="en-US" altLang="zh-CN" b="0" i="1" smtClean="0">
                        <a:solidFill>
                          <a:srgbClr val="0000FF"/>
                        </a:solidFill>
                        <a:latin typeface="Cambria Math" panose="02040503050406030204" pitchFamily="18" charset="0"/>
                        <a:ea typeface="Cambria Math" panose="02040503050406030204" pitchFamily="18" charset="0"/>
                      </a:rPr>
                      <m:t>=</m:t>
                    </m:r>
                    <m:r>
                      <a:rPr kumimoji="0" lang="zh-CN" altLang="en-US" b="0" i="1" smtClean="0">
                        <a:solidFill>
                          <a:srgbClr val="0000FF"/>
                        </a:solidFill>
                        <a:latin typeface="Cambria Math" panose="02040503050406030204" pitchFamily="18" charset="0"/>
                        <a:ea typeface="Cambria Math" panose="02040503050406030204" pitchFamily="18" charset="0"/>
                      </a:rPr>
                      <m:t>𝜂</m:t>
                    </m:r>
                    <m:nary>
                      <m:naryPr>
                        <m:chr m:val="∑"/>
                        <m:limLoc m:val="subSup"/>
                        <m:ctrlPr>
                          <a:rPr kumimoji="0" lang="zh-CN" altLang="en-US" b="0" i="1" smtClean="0">
                            <a:solidFill>
                              <a:srgbClr val="0000FF"/>
                            </a:solidFill>
                            <a:latin typeface="Cambria Math" panose="02040503050406030204" pitchFamily="18" charset="0"/>
                            <a:ea typeface="Cambria Math" panose="02040503050406030204" pitchFamily="18" charset="0"/>
                          </a:rPr>
                        </m:ctrlPr>
                      </m:naryPr>
                      <m:sub>
                        <m:r>
                          <m:rPr>
                            <m:brk m:alnAt="25"/>
                          </m:rPr>
                          <a:rPr kumimoji="0" lang="en-US" altLang="zh-CN" b="0" i="1" smtClean="0">
                            <a:solidFill>
                              <a:srgbClr val="0000FF"/>
                            </a:solidFill>
                            <a:latin typeface="Cambria Math" panose="02040503050406030204" pitchFamily="18" charset="0"/>
                            <a:ea typeface="Cambria Math" panose="02040503050406030204" pitchFamily="18" charset="0"/>
                          </a:rPr>
                          <m:t>𝑖</m:t>
                        </m:r>
                        <m:r>
                          <a:rPr kumimoji="0" lang="en-US" altLang="zh-CN" b="0" i="1" smtClean="0">
                            <a:solidFill>
                              <a:srgbClr val="0000FF"/>
                            </a:solidFill>
                            <a:latin typeface="Cambria Math" panose="02040503050406030204" pitchFamily="18" charset="0"/>
                            <a:ea typeface="Cambria Math" panose="02040503050406030204" pitchFamily="18" charset="0"/>
                          </a:rPr>
                          <m:t>=1</m:t>
                        </m:r>
                      </m:sub>
                      <m:sup>
                        <m:r>
                          <a:rPr kumimoji="0" lang="en-US" altLang="zh-CN" b="0" i="1" smtClean="0">
                            <a:solidFill>
                              <a:srgbClr val="0000FF"/>
                            </a:solidFill>
                            <a:latin typeface="Cambria Math" panose="02040503050406030204" pitchFamily="18" charset="0"/>
                            <a:ea typeface="Cambria Math" panose="02040503050406030204" pitchFamily="18" charset="0"/>
                          </a:rPr>
                          <m:t>𝑚</m:t>
                        </m:r>
                      </m:sup>
                      <m:e>
                        <m:sSubSup>
                          <m:sSubSupPr>
                            <m:ctrlPr>
                              <a:rPr kumimoji="0" lang="en-US" altLang="zh-CN" b="0" i="1" smtClean="0">
                                <a:solidFill>
                                  <a:srgbClr val="0000FF"/>
                                </a:solidFill>
                                <a:latin typeface="Cambria Math" panose="02040503050406030204" pitchFamily="18" charset="0"/>
                                <a:ea typeface="Cambria Math" panose="02040503050406030204" pitchFamily="18" charset="0"/>
                              </a:rPr>
                            </m:ctrlPr>
                          </m:sSubSupPr>
                          <m:e>
                            <m:r>
                              <a:rPr kumimoji="0" lang="en-US" altLang="zh-CN" b="0" i="1" smtClean="0">
                                <a:solidFill>
                                  <a:srgbClr val="0000FF"/>
                                </a:solidFill>
                                <a:latin typeface="Cambria Math" panose="02040503050406030204" pitchFamily="18" charset="0"/>
                                <a:ea typeface="Cambria Math" panose="02040503050406030204" pitchFamily="18" charset="0"/>
                              </a:rPr>
                              <m:t>(</m:t>
                            </m:r>
                            <m:r>
                              <a:rPr kumimoji="0" lang="zh-CN" altLang="en-US" b="0" i="1" smtClean="0">
                                <a:solidFill>
                                  <a:srgbClr val="0000FF"/>
                                </a:solidFill>
                                <a:latin typeface="Cambria Math" panose="02040503050406030204" pitchFamily="18" charset="0"/>
                                <a:ea typeface="Cambria Math" panose="02040503050406030204" pitchFamily="18" charset="0"/>
                              </a:rPr>
                              <m:t>𝛿</m:t>
                            </m:r>
                          </m:e>
                          <m:sub>
                            <m:r>
                              <a:rPr kumimoji="0" lang="en-US" altLang="zh-CN" b="0" i="1" smtClean="0">
                                <a:solidFill>
                                  <a:srgbClr val="0000FF"/>
                                </a:solidFill>
                                <a:latin typeface="Cambria Math" panose="02040503050406030204" pitchFamily="18" charset="0"/>
                                <a:ea typeface="Cambria Math" panose="02040503050406030204" pitchFamily="18" charset="0"/>
                              </a:rPr>
                              <m:t>𝑖</m:t>
                            </m:r>
                          </m:sub>
                          <m:sup>
                            <m:r>
                              <a:rPr kumimoji="0" lang="en-US" altLang="zh-CN" b="0" i="1" smtClean="0">
                                <a:solidFill>
                                  <a:srgbClr val="0000FF"/>
                                </a:solidFill>
                                <a:latin typeface="Cambria Math" panose="02040503050406030204" pitchFamily="18" charset="0"/>
                                <a:ea typeface="Cambria Math" panose="02040503050406030204" pitchFamily="18" charset="0"/>
                              </a:rPr>
                              <m:t>0</m:t>
                            </m:r>
                          </m:sup>
                        </m:sSubSup>
                        <m:sSubSup>
                          <m:sSubSupPr>
                            <m:ctrlPr>
                              <a:rPr kumimoji="0" lang="en-US" altLang="zh-CN" b="0" i="1" smtClean="0">
                                <a:solidFill>
                                  <a:srgbClr val="0000FF"/>
                                </a:solidFill>
                                <a:latin typeface="Cambria Math" panose="02040503050406030204" pitchFamily="18" charset="0"/>
                                <a:ea typeface="Cambria Math" panose="02040503050406030204" pitchFamily="18" charset="0"/>
                              </a:rPr>
                            </m:ctrlPr>
                          </m:sSubSupPr>
                          <m:e>
                            <m:r>
                              <a:rPr kumimoji="0" lang="en-US" altLang="zh-CN" b="0" i="1" smtClean="0">
                                <a:solidFill>
                                  <a:srgbClr val="0000FF"/>
                                </a:solidFill>
                                <a:latin typeface="Cambria Math" panose="02040503050406030204" pitchFamily="18" charset="0"/>
                                <a:ea typeface="Cambria Math" panose="02040503050406030204" pitchFamily="18" charset="0"/>
                              </a:rPr>
                              <m:t>𝑤</m:t>
                            </m:r>
                          </m:e>
                          <m:sub>
                            <m:r>
                              <a:rPr kumimoji="0" lang="en-US" altLang="zh-CN" b="0" i="1" smtClean="0">
                                <a:solidFill>
                                  <a:srgbClr val="0000FF"/>
                                </a:solidFill>
                                <a:latin typeface="Cambria Math" panose="02040503050406030204" pitchFamily="18" charset="0"/>
                                <a:ea typeface="Cambria Math" panose="02040503050406030204" pitchFamily="18" charset="0"/>
                              </a:rPr>
                              <m:t>𝑖𝑗</m:t>
                            </m:r>
                          </m:sub>
                          <m:sup>
                            <m:r>
                              <a:rPr kumimoji="0" lang="en-US" altLang="zh-CN" b="0" i="1" smtClean="0">
                                <a:solidFill>
                                  <a:srgbClr val="0000FF"/>
                                </a:solidFill>
                                <a:latin typeface="Cambria Math" panose="02040503050406030204" pitchFamily="18" charset="0"/>
                                <a:ea typeface="Cambria Math" panose="02040503050406030204" pitchFamily="18" charset="0"/>
                              </a:rPr>
                              <m:t>3</m:t>
                            </m:r>
                          </m:sup>
                        </m:sSubSup>
                        <m:r>
                          <a:rPr kumimoji="0" lang="en-US" altLang="zh-CN" b="0" i="1" smtClean="0">
                            <a:solidFill>
                              <a:srgbClr val="0000FF"/>
                            </a:solidFill>
                            <a:latin typeface="Cambria Math" panose="02040503050406030204" pitchFamily="18" charset="0"/>
                            <a:ea typeface="Cambria Math" panose="02040503050406030204" pitchFamily="18" charset="0"/>
                          </a:rPr>
                          <m:t>)</m:t>
                        </m:r>
                      </m:e>
                    </m:nary>
                    <m:f>
                      <m:fPr>
                        <m:ctrlPr>
                          <a:rPr kumimoji="0" lang="en-US" altLang="zh-CN" b="0" i="1" smtClean="0">
                            <a:solidFill>
                              <a:srgbClr val="0000FF"/>
                            </a:solidFill>
                            <a:latin typeface="Cambria Math" panose="02040503050406030204" pitchFamily="18" charset="0"/>
                            <a:ea typeface="Cambria Math" panose="02040503050406030204" pitchFamily="18" charset="0"/>
                          </a:rPr>
                        </m:ctrlPr>
                      </m:fPr>
                      <m:num>
                        <m:r>
                          <a:rPr kumimoji="0" lang="zh-CN" altLang="en-US" b="0" i="1" smtClean="0">
                            <a:solidFill>
                              <a:srgbClr val="0000FF"/>
                            </a:solidFill>
                            <a:latin typeface="Cambria Math" panose="02040503050406030204" pitchFamily="18" charset="0"/>
                            <a:ea typeface="Cambria Math" panose="02040503050406030204" pitchFamily="18" charset="0"/>
                          </a:rPr>
                          <m:t>𝜕</m:t>
                        </m:r>
                        <m:sSub>
                          <m:sSubPr>
                            <m:ctrlPr>
                              <a:rPr kumimoji="0" lang="en-US" altLang="zh-CN" b="0" i="1" smtClean="0">
                                <a:solidFill>
                                  <a:srgbClr val="0000FF"/>
                                </a:solidFill>
                                <a:latin typeface="Cambria Math" panose="02040503050406030204" pitchFamily="18" charset="0"/>
                                <a:ea typeface="Cambria Math" panose="02040503050406030204" pitchFamily="18" charset="0"/>
                              </a:rPr>
                            </m:ctrlPr>
                          </m:sSubPr>
                          <m:e>
                            <m:r>
                              <a:rPr kumimoji="0" lang="en-US" altLang="zh-CN" b="0" i="1" smtClean="0">
                                <a:solidFill>
                                  <a:srgbClr val="0000FF"/>
                                </a:solidFill>
                                <a:latin typeface="Cambria Math" panose="02040503050406030204" pitchFamily="18" charset="0"/>
                                <a:ea typeface="Cambria Math" panose="02040503050406030204" pitchFamily="18" charset="0"/>
                              </a:rPr>
                              <m:t>𝑥</m:t>
                            </m:r>
                          </m:e>
                          <m:sub>
                            <m:r>
                              <a:rPr kumimoji="0" lang="en-US" altLang="zh-CN" b="0" i="1" smtClean="0">
                                <a:solidFill>
                                  <a:srgbClr val="0000FF"/>
                                </a:solidFill>
                                <a:latin typeface="Cambria Math" panose="02040503050406030204" pitchFamily="18" charset="0"/>
                                <a:ea typeface="Cambria Math" panose="02040503050406030204" pitchFamily="18" charset="0"/>
                              </a:rPr>
                              <m:t>𝑗</m:t>
                            </m:r>
                          </m:sub>
                        </m:sSub>
                        <m:r>
                          <a:rPr kumimoji="0" lang="en-US" altLang="zh-CN" b="0" i="1" smtClean="0">
                            <a:solidFill>
                              <a:srgbClr val="0000FF"/>
                            </a:solidFill>
                            <a:latin typeface="Cambria Math" panose="02040503050406030204" pitchFamily="18" charset="0"/>
                            <a:ea typeface="Cambria Math" panose="02040503050406030204" pitchFamily="18" charset="0"/>
                          </a:rPr>
                          <m:t>(</m:t>
                        </m:r>
                        <m:r>
                          <a:rPr kumimoji="0" lang="en-US" altLang="zh-CN" b="0" i="1" smtClean="0">
                            <a:solidFill>
                              <a:srgbClr val="0000FF"/>
                            </a:solidFill>
                            <a:latin typeface="Cambria Math" panose="02040503050406030204" pitchFamily="18" charset="0"/>
                            <a:ea typeface="Cambria Math" panose="02040503050406030204" pitchFamily="18" charset="0"/>
                          </a:rPr>
                          <m:t>𝑘</m:t>
                        </m:r>
                        <m:r>
                          <a:rPr kumimoji="0" lang="en-US" altLang="zh-CN" b="0" i="1" smtClean="0">
                            <a:solidFill>
                              <a:srgbClr val="0000FF"/>
                            </a:solidFill>
                            <a:latin typeface="Cambria Math" panose="02040503050406030204" pitchFamily="18" charset="0"/>
                            <a:ea typeface="Cambria Math" panose="02040503050406030204" pitchFamily="18" charset="0"/>
                          </a:rPr>
                          <m:t>)</m:t>
                        </m:r>
                      </m:num>
                      <m:den>
                        <m:r>
                          <a:rPr kumimoji="0" lang="zh-CN" altLang="en-US" b="0" i="1" smtClean="0">
                            <a:solidFill>
                              <a:srgbClr val="0000FF"/>
                            </a:solidFill>
                            <a:latin typeface="Cambria Math" panose="02040503050406030204" pitchFamily="18" charset="0"/>
                            <a:ea typeface="Cambria Math" panose="02040503050406030204" pitchFamily="18" charset="0"/>
                          </a:rPr>
                          <m:t>𝜕</m:t>
                        </m:r>
                        <m:sSubSup>
                          <m:sSubSupPr>
                            <m:ctrlPr>
                              <a:rPr kumimoji="0" lang="en-US" altLang="zh-CN" b="0" i="1" smtClean="0">
                                <a:solidFill>
                                  <a:srgbClr val="0000FF"/>
                                </a:solidFill>
                                <a:latin typeface="Cambria Math" panose="02040503050406030204" pitchFamily="18" charset="0"/>
                                <a:ea typeface="Cambria Math" panose="02040503050406030204" pitchFamily="18" charset="0"/>
                              </a:rPr>
                            </m:ctrlPr>
                          </m:sSubSupPr>
                          <m:e>
                            <m:r>
                              <a:rPr kumimoji="0" lang="en-US" altLang="zh-CN" b="0" i="1" smtClean="0">
                                <a:solidFill>
                                  <a:srgbClr val="0000FF"/>
                                </a:solidFill>
                                <a:latin typeface="Cambria Math" panose="02040503050406030204" pitchFamily="18" charset="0"/>
                                <a:ea typeface="Cambria Math" panose="02040503050406030204" pitchFamily="18" charset="0"/>
                              </a:rPr>
                              <m:t>𝑤</m:t>
                            </m:r>
                          </m:e>
                          <m:sub>
                            <m:r>
                              <a:rPr kumimoji="0" lang="en-US" altLang="zh-CN" b="0" i="1" smtClean="0">
                                <a:solidFill>
                                  <a:srgbClr val="0000FF"/>
                                </a:solidFill>
                                <a:latin typeface="Cambria Math" panose="02040503050406030204" pitchFamily="18" charset="0"/>
                                <a:ea typeface="Cambria Math" panose="02040503050406030204" pitchFamily="18" charset="0"/>
                              </a:rPr>
                              <m:t>𝑗𝑙</m:t>
                            </m:r>
                          </m:sub>
                          <m:sup>
                            <m:r>
                              <a:rPr kumimoji="0" lang="en-US" altLang="zh-CN" b="0" i="1" smtClean="0">
                                <a:solidFill>
                                  <a:srgbClr val="0000FF"/>
                                </a:solidFill>
                                <a:latin typeface="Cambria Math" panose="02040503050406030204" pitchFamily="18" charset="0"/>
                                <a:ea typeface="Cambria Math" panose="02040503050406030204" pitchFamily="18" charset="0"/>
                              </a:rPr>
                              <m:t>1</m:t>
                            </m:r>
                          </m:sup>
                        </m:sSubSup>
                      </m:den>
                    </m:f>
                  </m:oMath>
                </a14:m>
                <a:r>
                  <a:rPr kumimoji="0" lang="zh-CN" altLang="en-US" b="0" dirty="0">
                    <a:solidFill>
                      <a:srgbClr val="0000FF"/>
                    </a:solidFill>
                  </a:rPr>
                  <a:t> </a:t>
                </a:r>
                <a14:m>
                  <m:oMath xmlns:m="http://schemas.openxmlformats.org/officeDocument/2006/math">
                    <m:r>
                      <a:rPr kumimoji="0" lang="en-US" altLang="zh-CN" b="0" i="1" dirty="0">
                        <a:solidFill>
                          <a:srgbClr val="0000FF"/>
                        </a:solidFill>
                        <a:latin typeface="Cambria Math" panose="02040503050406030204" pitchFamily="18" charset="0"/>
                      </a:rPr>
                      <m:t>𝑗</m:t>
                    </m:r>
                    <m:r>
                      <a:rPr kumimoji="0" lang="en-US" altLang="zh-CN" b="0" i="1" dirty="0">
                        <a:solidFill>
                          <a:srgbClr val="0000FF"/>
                        </a:solidFill>
                        <a:latin typeface="Cambria Math" panose="02040503050406030204" pitchFamily="18" charset="0"/>
                      </a:rPr>
                      <m:t>=1,2,⋯,</m:t>
                    </m:r>
                    <m:r>
                      <a:rPr kumimoji="0" lang="en-US" altLang="zh-CN" b="0" i="1" dirty="0">
                        <a:solidFill>
                          <a:srgbClr val="0000FF"/>
                        </a:solidFill>
                        <a:latin typeface="Cambria Math" panose="02040503050406030204" pitchFamily="18" charset="0"/>
                        <a:ea typeface="Cambria Math" panose="02040503050406030204" pitchFamily="18" charset="0"/>
                      </a:rPr>
                      <m:t>𝑛</m:t>
                    </m:r>
                  </m:oMath>
                </a14:m>
                <a:r>
                  <a:rPr kumimoji="0" lang="en-US" altLang="zh-CN" b="0" dirty="0">
                    <a:solidFill>
                      <a:srgbClr val="0000FF"/>
                    </a:solidFill>
                  </a:rPr>
                  <a:t>; </a:t>
                </a:r>
                <a14:m>
                  <m:oMath xmlns:m="http://schemas.openxmlformats.org/officeDocument/2006/math">
                    <m:r>
                      <a:rPr kumimoji="0" lang="en-US" altLang="zh-CN" b="0" i="1" dirty="0" smtClean="0">
                        <a:solidFill>
                          <a:srgbClr val="0000FF"/>
                        </a:solidFill>
                        <a:latin typeface="Cambria Math" panose="02040503050406030204" pitchFamily="18" charset="0"/>
                      </a:rPr>
                      <m:t>𝑙</m:t>
                    </m:r>
                    <m:r>
                      <a:rPr kumimoji="0" lang="en-US" altLang="zh-CN" b="0" i="1" dirty="0">
                        <a:solidFill>
                          <a:srgbClr val="0000FF"/>
                        </a:solidFill>
                        <a:latin typeface="Cambria Math" panose="02040503050406030204" pitchFamily="18" charset="0"/>
                      </a:rPr>
                      <m:t>=1,2,⋯,</m:t>
                    </m:r>
                    <m:r>
                      <a:rPr kumimoji="0" lang="en-US" altLang="zh-CN" b="0" i="1" dirty="0">
                        <a:solidFill>
                          <a:srgbClr val="0000FF"/>
                        </a:solidFill>
                        <a:latin typeface="Cambria Math" panose="02040503050406030204" pitchFamily="18" charset="0"/>
                        <a:ea typeface="Cambria Math" panose="02040503050406030204" pitchFamily="18" charset="0"/>
                      </a:rPr>
                      <m:t>𝑛</m:t>
                    </m:r>
                  </m:oMath>
                </a14:m>
                <a:r>
                  <a:rPr kumimoji="0" lang="en-US" altLang="zh-CN" b="0" dirty="0">
                    <a:solidFill>
                      <a:srgbClr val="0000FF"/>
                    </a:solidFill>
                  </a:rPr>
                  <a:t>;</a:t>
                </a:r>
              </a:p>
              <a:p>
                <a:pPr marL="0" indent="0">
                  <a:buFont typeface="Arial" panose="020B0604020202020204" pitchFamily="34" charset="0"/>
                  <a:buNone/>
                </a:pPr>
                <a:r>
                  <a:rPr kumimoji="0" lang="en-US" altLang="zh-CN" b="0" dirty="0">
                    <a:solidFill>
                      <a:srgbClr val="0000FF"/>
                    </a:solidFill>
                  </a:rPr>
                  <a:t>                       </a:t>
                </a:r>
                <a14:m>
                  <m:oMath xmlns:m="http://schemas.openxmlformats.org/officeDocument/2006/math">
                    <m:f>
                      <m:fPr>
                        <m:ctrlPr>
                          <a:rPr kumimoji="0" lang="en-US" altLang="zh-CN" b="0" i="1" smtClean="0">
                            <a:solidFill>
                              <a:srgbClr val="FF0000"/>
                            </a:solidFill>
                            <a:latin typeface="Cambria Math" panose="02040503050406030204" pitchFamily="18" charset="0"/>
                            <a:ea typeface="Cambria Math" panose="02040503050406030204" pitchFamily="18" charset="0"/>
                          </a:rPr>
                        </m:ctrlPr>
                      </m:fPr>
                      <m:num>
                        <m:r>
                          <a:rPr kumimoji="0" lang="zh-CN" altLang="en-US" b="0" i="1">
                            <a:solidFill>
                              <a:srgbClr val="FF0000"/>
                            </a:solidFill>
                            <a:latin typeface="Cambria Math" panose="02040503050406030204" pitchFamily="18" charset="0"/>
                            <a:ea typeface="Cambria Math" panose="02040503050406030204" pitchFamily="18" charset="0"/>
                          </a:rPr>
                          <m:t>𝜕</m:t>
                        </m:r>
                        <m:sSub>
                          <m:sSubPr>
                            <m:ctrlPr>
                              <a:rPr kumimoji="0" lang="en-US" altLang="zh-CN" b="0" i="1">
                                <a:solidFill>
                                  <a:srgbClr val="FF0000"/>
                                </a:solidFill>
                                <a:latin typeface="Cambria Math" panose="02040503050406030204" pitchFamily="18" charset="0"/>
                                <a:ea typeface="Cambria Math" panose="02040503050406030204" pitchFamily="18" charset="0"/>
                              </a:rPr>
                            </m:ctrlPr>
                          </m:sSubPr>
                          <m:e>
                            <m:r>
                              <a:rPr kumimoji="0" lang="en-US" altLang="zh-CN" b="0" i="1">
                                <a:solidFill>
                                  <a:srgbClr val="FF0000"/>
                                </a:solidFill>
                                <a:latin typeface="Cambria Math" panose="02040503050406030204" pitchFamily="18" charset="0"/>
                                <a:ea typeface="Cambria Math" panose="02040503050406030204" pitchFamily="18" charset="0"/>
                              </a:rPr>
                              <m:t>𝑥</m:t>
                            </m:r>
                          </m:e>
                          <m:sub>
                            <m:r>
                              <a:rPr kumimoji="0" lang="en-US" altLang="zh-CN" b="0" i="1">
                                <a:solidFill>
                                  <a:srgbClr val="FF0000"/>
                                </a:solidFill>
                                <a:latin typeface="Cambria Math" panose="02040503050406030204" pitchFamily="18" charset="0"/>
                                <a:ea typeface="Cambria Math" panose="02040503050406030204" pitchFamily="18" charset="0"/>
                              </a:rPr>
                              <m:t>𝑗</m:t>
                            </m:r>
                          </m:sub>
                        </m:sSub>
                        <m:r>
                          <a:rPr kumimoji="0" lang="en-US" altLang="zh-CN" b="0" i="1">
                            <a:solidFill>
                              <a:srgbClr val="FF0000"/>
                            </a:solidFill>
                            <a:latin typeface="Cambria Math" panose="02040503050406030204" pitchFamily="18" charset="0"/>
                            <a:ea typeface="Cambria Math" panose="02040503050406030204" pitchFamily="18" charset="0"/>
                          </a:rPr>
                          <m:t>(</m:t>
                        </m:r>
                        <m:r>
                          <a:rPr kumimoji="0" lang="en-US" altLang="zh-CN" b="0" i="1">
                            <a:solidFill>
                              <a:srgbClr val="FF0000"/>
                            </a:solidFill>
                            <a:latin typeface="Cambria Math" panose="02040503050406030204" pitchFamily="18" charset="0"/>
                            <a:ea typeface="Cambria Math" panose="02040503050406030204" pitchFamily="18" charset="0"/>
                          </a:rPr>
                          <m:t>𝑘</m:t>
                        </m:r>
                        <m:r>
                          <a:rPr kumimoji="0" lang="en-US" altLang="zh-CN" b="0" i="1">
                            <a:solidFill>
                              <a:srgbClr val="FF0000"/>
                            </a:solidFill>
                            <a:latin typeface="Cambria Math" panose="02040503050406030204" pitchFamily="18" charset="0"/>
                            <a:ea typeface="Cambria Math" panose="02040503050406030204" pitchFamily="18" charset="0"/>
                          </a:rPr>
                          <m:t>)</m:t>
                        </m:r>
                      </m:num>
                      <m:den>
                        <m:r>
                          <a:rPr kumimoji="0" lang="zh-CN" altLang="en-US" b="0" i="1">
                            <a:solidFill>
                              <a:srgbClr val="FF0000"/>
                            </a:solidFill>
                            <a:latin typeface="Cambria Math" panose="02040503050406030204" pitchFamily="18" charset="0"/>
                            <a:ea typeface="Cambria Math" panose="02040503050406030204" pitchFamily="18" charset="0"/>
                          </a:rPr>
                          <m:t>𝜕</m:t>
                        </m:r>
                        <m:sSubSup>
                          <m:sSubSupPr>
                            <m:ctrlPr>
                              <a:rPr kumimoji="0" lang="en-US" altLang="zh-CN" b="0" i="1">
                                <a:solidFill>
                                  <a:srgbClr val="FF0000"/>
                                </a:solidFill>
                                <a:latin typeface="Cambria Math" panose="02040503050406030204" pitchFamily="18" charset="0"/>
                                <a:ea typeface="Cambria Math" panose="02040503050406030204" pitchFamily="18" charset="0"/>
                              </a:rPr>
                            </m:ctrlPr>
                          </m:sSubSupPr>
                          <m:e>
                            <m:r>
                              <a:rPr kumimoji="0" lang="en-US" altLang="zh-CN" b="0" i="1">
                                <a:solidFill>
                                  <a:srgbClr val="FF0000"/>
                                </a:solidFill>
                                <a:latin typeface="Cambria Math" panose="02040503050406030204" pitchFamily="18" charset="0"/>
                                <a:ea typeface="Cambria Math" panose="02040503050406030204" pitchFamily="18" charset="0"/>
                              </a:rPr>
                              <m:t>𝑤</m:t>
                            </m:r>
                          </m:e>
                          <m:sub>
                            <m:r>
                              <a:rPr kumimoji="0" lang="en-US" altLang="zh-CN" b="0" i="1">
                                <a:solidFill>
                                  <a:srgbClr val="FF0000"/>
                                </a:solidFill>
                                <a:latin typeface="Cambria Math" panose="02040503050406030204" pitchFamily="18" charset="0"/>
                                <a:ea typeface="Cambria Math" panose="02040503050406030204" pitchFamily="18" charset="0"/>
                              </a:rPr>
                              <m:t>𝑗𝑙</m:t>
                            </m:r>
                          </m:sub>
                          <m:sup>
                            <m:r>
                              <a:rPr kumimoji="0" lang="en-US" altLang="zh-CN" b="0" i="1">
                                <a:solidFill>
                                  <a:srgbClr val="FF0000"/>
                                </a:solidFill>
                                <a:latin typeface="Cambria Math" panose="02040503050406030204" pitchFamily="18" charset="0"/>
                                <a:ea typeface="Cambria Math" panose="02040503050406030204" pitchFamily="18" charset="0"/>
                              </a:rPr>
                              <m:t>1</m:t>
                            </m:r>
                          </m:sup>
                        </m:sSubSup>
                      </m:den>
                    </m:f>
                    <m:r>
                      <a:rPr kumimoji="0" lang="en-US" altLang="zh-CN" b="0" i="1" smtClean="0">
                        <a:solidFill>
                          <a:srgbClr val="FF0000"/>
                        </a:solidFill>
                        <a:latin typeface="Cambria Math" panose="02040503050406030204" pitchFamily="18" charset="0"/>
                        <a:ea typeface="Cambria Math" panose="02040503050406030204" pitchFamily="18" charset="0"/>
                      </a:rPr>
                      <m:t>=</m:t>
                    </m:r>
                    <m:sSub>
                      <m:sSubPr>
                        <m:ctrlPr>
                          <a:rPr kumimoji="0" lang="en-US" altLang="zh-CN" b="0" i="1" smtClean="0">
                            <a:solidFill>
                              <a:srgbClr val="FF0000"/>
                            </a:solidFill>
                            <a:latin typeface="Cambria Math" panose="02040503050406030204" pitchFamily="18" charset="0"/>
                            <a:ea typeface="Cambria Math" panose="02040503050406030204" pitchFamily="18" charset="0"/>
                          </a:rPr>
                        </m:ctrlPr>
                      </m:sSubPr>
                      <m:e>
                        <m:sSup>
                          <m:sSupPr>
                            <m:ctrlPr>
                              <a:rPr kumimoji="0" lang="en-US" altLang="zh-CN" b="0" i="1" smtClean="0">
                                <a:solidFill>
                                  <a:srgbClr val="FF0000"/>
                                </a:solidFill>
                                <a:latin typeface="Cambria Math" panose="02040503050406030204" pitchFamily="18" charset="0"/>
                                <a:ea typeface="Cambria Math" panose="02040503050406030204" pitchFamily="18" charset="0"/>
                              </a:rPr>
                            </m:ctrlPr>
                          </m:sSupPr>
                          <m:e>
                            <m:r>
                              <a:rPr kumimoji="0" lang="en-US" altLang="zh-CN" b="0" i="1" smtClean="0">
                                <a:solidFill>
                                  <a:srgbClr val="FF0000"/>
                                </a:solidFill>
                                <a:latin typeface="Cambria Math" panose="02040503050406030204" pitchFamily="18" charset="0"/>
                                <a:ea typeface="Cambria Math" panose="02040503050406030204" pitchFamily="18" charset="0"/>
                              </a:rPr>
                              <m:t>𝑓</m:t>
                            </m:r>
                          </m:e>
                          <m:sup>
                            <m:r>
                              <a:rPr kumimoji="0" lang="en-US" altLang="zh-CN" b="0" i="1" smtClean="0">
                                <a:solidFill>
                                  <a:srgbClr val="FF0000"/>
                                </a:solidFill>
                                <a:latin typeface="Cambria Math" panose="02040503050406030204" pitchFamily="18" charset="0"/>
                                <a:ea typeface="Cambria Math" panose="02040503050406030204" pitchFamily="18" charset="0"/>
                              </a:rPr>
                              <m:t>′</m:t>
                            </m:r>
                          </m:sup>
                        </m:sSup>
                      </m:e>
                      <m:sub>
                        <m:r>
                          <a:rPr kumimoji="0" lang="en-US" altLang="zh-CN" b="0" i="1" smtClean="0">
                            <a:solidFill>
                              <a:srgbClr val="FF0000"/>
                            </a:solidFill>
                            <a:latin typeface="Cambria Math" panose="02040503050406030204" pitchFamily="18" charset="0"/>
                            <a:ea typeface="Cambria Math" panose="02040503050406030204" pitchFamily="18" charset="0"/>
                          </a:rPr>
                          <m:t>𝑗</m:t>
                        </m:r>
                      </m:sub>
                    </m:sSub>
                    <m:d>
                      <m:dPr>
                        <m:ctrlPr>
                          <a:rPr kumimoji="0" lang="en-US" altLang="zh-CN" b="0" i="1" smtClean="0">
                            <a:solidFill>
                              <a:srgbClr val="FF0000"/>
                            </a:solidFill>
                            <a:latin typeface="Cambria Math" panose="02040503050406030204" pitchFamily="18" charset="0"/>
                            <a:ea typeface="Cambria Math" panose="02040503050406030204" pitchFamily="18" charset="0"/>
                          </a:rPr>
                        </m:ctrlPr>
                      </m:dPr>
                      <m:e>
                        <m:r>
                          <a:rPr kumimoji="0" lang="en-US" altLang="zh-CN" b="0" i="1" smtClean="0">
                            <a:solidFill>
                              <a:srgbClr val="FF0000"/>
                            </a:solidFill>
                            <a:latin typeface="Cambria Math" panose="02040503050406030204" pitchFamily="18" charset="0"/>
                            <a:ea typeface="Cambria Math" panose="02040503050406030204" pitchFamily="18" charset="0"/>
                          </a:rPr>
                          <m:t>∙</m:t>
                        </m:r>
                      </m:e>
                    </m:d>
                    <m:r>
                      <a:rPr kumimoji="0" lang="en-US" altLang="zh-CN" b="0" i="1" smtClean="0">
                        <a:solidFill>
                          <a:srgbClr val="FF0000"/>
                        </a:solidFill>
                        <a:latin typeface="Cambria Math" panose="02040503050406030204" pitchFamily="18" charset="0"/>
                        <a:ea typeface="Cambria Math" panose="02040503050406030204" pitchFamily="18" charset="0"/>
                      </a:rPr>
                      <m:t>{</m:t>
                    </m:r>
                    <m:sSub>
                      <m:sSubPr>
                        <m:ctrlPr>
                          <a:rPr kumimoji="0" lang="en-US" altLang="zh-CN" b="0" i="1" smtClean="0">
                            <a:solidFill>
                              <a:srgbClr val="FF0000"/>
                            </a:solidFill>
                            <a:latin typeface="Cambria Math" panose="02040503050406030204" pitchFamily="18" charset="0"/>
                            <a:ea typeface="Cambria Math" panose="02040503050406030204" pitchFamily="18" charset="0"/>
                          </a:rPr>
                        </m:ctrlPr>
                      </m:sSubPr>
                      <m:e>
                        <m:r>
                          <a:rPr kumimoji="0" lang="en-US" altLang="zh-CN" b="0" i="1" smtClean="0">
                            <a:solidFill>
                              <a:srgbClr val="FF0000"/>
                            </a:solidFill>
                            <a:latin typeface="Cambria Math" panose="02040503050406030204" pitchFamily="18" charset="0"/>
                            <a:ea typeface="Cambria Math" panose="02040503050406030204" pitchFamily="18" charset="0"/>
                          </a:rPr>
                          <m:t>𝑥</m:t>
                        </m:r>
                      </m:e>
                      <m:sub>
                        <m:r>
                          <a:rPr kumimoji="0" lang="en-US" altLang="zh-CN" b="0" i="1" smtClean="0">
                            <a:solidFill>
                              <a:srgbClr val="FF0000"/>
                            </a:solidFill>
                            <a:latin typeface="Cambria Math" panose="02040503050406030204" pitchFamily="18" charset="0"/>
                            <a:ea typeface="Cambria Math" panose="02040503050406030204" pitchFamily="18" charset="0"/>
                          </a:rPr>
                          <m:t>𝑙</m:t>
                        </m:r>
                      </m:sub>
                    </m:sSub>
                    <m:d>
                      <m:dPr>
                        <m:ctrlPr>
                          <a:rPr kumimoji="0" lang="en-US" altLang="zh-CN" b="0" i="1" smtClean="0">
                            <a:solidFill>
                              <a:srgbClr val="FF0000"/>
                            </a:solidFill>
                            <a:latin typeface="Cambria Math" panose="02040503050406030204" pitchFamily="18" charset="0"/>
                            <a:ea typeface="Cambria Math" panose="02040503050406030204" pitchFamily="18" charset="0"/>
                          </a:rPr>
                        </m:ctrlPr>
                      </m:dPr>
                      <m:e>
                        <m:r>
                          <a:rPr kumimoji="0" lang="en-US" altLang="zh-CN" b="0" i="1" smtClean="0">
                            <a:solidFill>
                              <a:srgbClr val="FF0000"/>
                            </a:solidFill>
                            <a:latin typeface="Cambria Math" panose="02040503050406030204" pitchFamily="18" charset="0"/>
                            <a:ea typeface="Cambria Math" panose="02040503050406030204" pitchFamily="18" charset="0"/>
                          </a:rPr>
                          <m:t>𝑘</m:t>
                        </m:r>
                        <m:r>
                          <a:rPr kumimoji="0" lang="en-US" altLang="zh-CN" b="0" i="1" smtClean="0">
                            <a:solidFill>
                              <a:srgbClr val="FF0000"/>
                            </a:solidFill>
                            <a:latin typeface="Cambria Math" panose="02040503050406030204" pitchFamily="18" charset="0"/>
                            <a:ea typeface="Cambria Math" panose="02040503050406030204" pitchFamily="18" charset="0"/>
                          </a:rPr>
                          <m:t>−1</m:t>
                        </m:r>
                      </m:e>
                    </m:d>
                    <m:r>
                      <a:rPr kumimoji="0" lang="en-US" altLang="zh-CN" b="0" i="1" smtClean="0">
                        <a:solidFill>
                          <a:srgbClr val="FF0000"/>
                        </a:solidFill>
                        <a:latin typeface="Cambria Math" panose="02040503050406030204" pitchFamily="18" charset="0"/>
                        <a:ea typeface="Cambria Math" panose="02040503050406030204" pitchFamily="18" charset="0"/>
                      </a:rPr>
                      <m:t>+</m:t>
                    </m:r>
                    <m:nary>
                      <m:naryPr>
                        <m:chr m:val="∑"/>
                        <m:limLoc m:val="subSup"/>
                        <m:ctrlPr>
                          <a:rPr kumimoji="0" lang="en-US" altLang="zh-CN" b="0" i="1" smtClean="0">
                            <a:solidFill>
                              <a:srgbClr val="FF0000"/>
                            </a:solidFill>
                            <a:latin typeface="Cambria Math" panose="02040503050406030204" pitchFamily="18" charset="0"/>
                            <a:ea typeface="Cambria Math" panose="02040503050406030204" pitchFamily="18" charset="0"/>
                          </a:rPr>
                        </m:ctrlPr>
                      </m:naryPr>
                      <m:sub>
                        <m:r>
                          <m:rPr>
                            <m:brk m:alnAt="25"/>
                          </m:rPr>
                          <a:rPr kumimoji="0" lang="en-US" altLang="zh-CN" b="0" i="1" smtClean="0">
                            <a:solidFill>
                              <a:srgbClr val="FF0000"/>
                            </a:solidFill>
                            <a:latin typeface="Cambria Math" panose="02040503050406030204" pitchFamily="18" charset="0"/>
                            <a:ea typeface="Cambria Math" panose="02040503050406030204" pitchFamily="18" charset="0"/>
                          </a:rPr>
                          <m:t>𝑖</m:t>
                        </m:r>
                        <m:r>
                          <a:rPr kumimoji="0" lang="en-US" altLang="zh-CN" b="0" i="1" smtClean="0">
                            <a:solidFill>
                              <a:srgbClr val="FF0000"/>
                            </a:solidFill>
                            <a:latin typeface="Cambria Math" panose="02040503050406030204" pitchFamily="18" charset="0"/>
                            <a:ea typeface="Cambria Math" panose="02040503050406030204" pitchFamily="18" charset="0"/>
                          </a:rPr>
                          <m:t>=1</m:t>
                        </m:r>
                      </m:sub>
                      <m:sup>
                        <m:r>
                          <a:rPr kumimoji="0" lang="en-US" altLang="zh-CN" b="0" i="1" smtClean="0">
                            <a:solidFill>
                              <a:srgbClr val="FF0000"/>
                            </a:solidFill>
                            <a:latin typeface="Cambria Math" panose="02040503050406030204" pitchFamily="18" charset="0"/>
                            <a:ea typeface="Cambria Math" panose="02040503050406030204" pitchFamily="18" charset="0"/>
                          </a:rPr>
                          <m:t>𝑛</m:t>
                        </m:r>
                      </m:sup>
                      <m:e>
                        <m:sSubSup>
                          <m:sSubSupPr>
                            <m:ctrlPr>
                              <a:rPr kumimoji="0" lang="en-US" altLang="zh-CN" b="0" i="1" smtClean="0">
                                <a:solidFill>
                                  <a:srgbClr val="FF0000"/>
                                </a:solidFill>
                                <a:latin typeface="Cambria Math" panose="02040503050406030204" pitchFamily="18" charset="0"/>
                                <a:ea typeface="Cambria Math" panose="02040503050406030204" pitchFamily="18" charset="0"/>
                              </a:rPr>
                            </m:ctrlPr>
                          </m:sSubSupPr>
                          <m:e>
                            <m:r>
                              <a:rPr kumimoji="0" lang="en-US" altLang="zh-CN" b="0" i="1" smtClean="0">
                                <a:solidFill>
                                  <a:srgbClr val="FF0000"/>
                                </a:solidFill>
                                <a:latin typeface="Cambria Math" panose="02040503050406030204" pitchFamily="18" charset="0"/>
                                <a:ea typeface="Cambria Math" panose="02040503050406030204" pitchFamily="18" charset="0"/>
                              </a:rPr>
                              <m:t>𝑤</m:t>
                            </m:r>
                          </m:e>
                          <m:sub>
                            <m:r>
                              <a:rPr kumimoji="0" lang="en-US" altLang="zh-CN" b="0" i="1" smtClean="0">
                                <a:solidFill>
                                  <a:srgbClr val="FF0000"/>
                                </a:solidFill>
                                <a:latin typeface="Cambria Math" panose="02040503050406030204" pitchFamily="18" charset="0"/>
                                <a:ea typeface="Cambria Math" panose="02040503050406030204" pitchFamily="18" charset="0"/>
                              </a:rPr>
                              <m:t>𝑗𝑖</m:t>
                            </m:r>
                          </m:sub>
                          <m:sup>
                            <m:r>
                              <a:rPr kumimoji="0" lang="en-US" altLang="zh-CN" b="0" i="1" smtClean="0">
                                <a:solidFill>
                                  <a:srgbClr val="FF0000"/>
                                </a:solidFill>
                                <a:latin typeface="Cambria Math" panose="02040503050406030204" pitchFamily="18" charset="0"/>
                                <a:ea typeface="Cambria Math" panose="02040503050406030204" pitchFamily="18" charset="0"/>
                              </a:rPr>
                              <m:t>1</m:t>
                            </m:r>
                          </m:sup>
                        </m:sSubSup>
                      </m:e>
                    </m:nary>
                    <m:f>
                      <m:fPr>
                        <m:ctrlPr>
                          <a:rPr kumimoji="0" lang="en-US" altLang="zh-CN" b="0" i="1">
                            <a:solidFill>
                              <a:srgbClr val="FF0000"/>
                            </a:solidFill>
                            <a:latin typeface="Cambria Math" panose="02040503050406030204" pitchFamily="18" charset="0"/>
                            <a:ea typeface="Cambria Math" panose="02040503050406030204" pitchFamily="18" charset="0"/>
                          </a:rPr>
                        </m:ctrlPr>
                      </m:fPr>
                      <m:num>
                        <m:r>
                          <a:rPr kumimoji="0" lang="zh-CN" altLang="en-US" b="0" i="1">
                            <a:solidFill>
                              <a:srgbClr val="FF0000"/>
                            </a:solidFill>
                            <a:latin typeface="Cambria Math" panose="02040503050406030204" pitchFamily="18" charset="0"/>
                            <a:ea typeface="Cambria Math" panose="02040503050406030204" pitchFamily="18" charset="0"/>
                          </a:rPr>
                          <m:t>𝜕</m:t>
                        </m:r>
                        <m:sSub>
                          <m:sSubPr>
                            <m:ctrlPr>
                              <a:rPr kumimoji="0" lang="en-US" altLang="zh-CN" b="0" i="1">
                                <a:solidFill>
                                  <a:srgbClr val="FF0000"/>
                                </a:solidFill>
                                <a:latin typeface="Cambria Math" panose="02040503050406030204" pitchFamily="18" charset="0"/>
                                <a:ea typeface="Cambria Math" panose="02040503050406030204" pitchFamily="18" charset="0"/>
                              </a:rPr>
                            </m:ctrlPr>
                          </m:sSubPr>
                          <m:e>
                            <m:r>
                              <a:rPr kumimoji="0" lang="en-US" altLang="zh-CN" b="0" i="1">
                                <a:solidFill>
                                  <a:srgbClr val="FF0000"/>
                                </a:solidFill>
                                <a:latin typeface="Cambria Math" panose="02040503050406030204" pitchFamily="18" charset="0"/>
                                <a:ea typeface="Cambria Math" panose="02040503050406030204" pitchFamily="18" charset="0"/>
                              </a:rPr>
                              <m:t>𝑥</m:t>
                            </m:r>
                          </m:e>
                          <m:sub>
                            <m:r>
                              <a:rPr kumimoji="0" lang="en-US" altLang="zh-CN" b="0" i="1">
                                <a:solidFill>
                                  <a:srgbClr val="FF0000"/>
                                </a:solidFill>
                                <a:latin typeface="Cambria Math" panose="02040503050406030204" pitchFamily="18" charset="0"/>
                                <a:ea typeface="Cambria Math" panose="02040503050406030204" pitchFamily="18" charset="0"/>
                              </a:rPr>
                              <m:t>𝑗</m:t>
                            </m:r>
                          </m:sub>
                        </m:sSub>
                        <m:r>
                          <a:rPr kumimoji="0" lang="en-US" altLang="zh-CN" b="0" i="1">
                            <a:solidFill>
                              <a:srgbClr val="FF0000"/>
                            </a:solidFill>
                            <a:latin typeface="Cambria Math" panose="02040503050406030204" pitchFamily="18" charset="0"/>
                            <a:ea typeface="Cambria Math" panose="02040503050406030204" pitchFamily="18" charset="0"/>
                          </a:rPr>
                          <m:t>(</m:t>
                        </m:r>
                        <m:r>
                          <a:rPr kumimoji="0" lang="en-US" altLang="zh-CN" b="0" i="1">
                            <a:solidFill>
                              <a:srgbClr val="FF0000"/>
                            </a:solidFill>
                            <a:latin typeface="Cambria Math" panose="02040503050406030204" pitchFamily="18" charset="0"/>
                            <a:ea typeface="Cambria Math" panose="02040503050406030204" pitchFamily="18" charset="0"/>
                          </a:rPr>
                          <m:t>𝑘</m:t>
                        </m:r>
                        <m:r>
                          <a:rPr kumimoji="0" lang="en-US" altLang="zh-CN" b="0" i="1" smtClean="0">
                            <a:solidFill>
                              <a:srgbClr val="FF0000"/>
                            </a:solidFill>
                            <a:latin typeface="Cambria Math" panose="02040503050406030204" pitchFamily="18" charset="0"/>
                            <a:ea typeface="Cambria Math" panose="02040503050406030204" pitchFamily="18" charset="0"/>
                          </a:rPr>
                          <m:t>−1</m:t>
                        </m:r>
                        <m:r>
                          <a:rPr kumimoji="0" lang="en-US" altLang="zh-CN" b="0" i="1">
                            <a:solidFill>
                              <a:srgbClr val="FF0000"/>
                            </a:solidFill>
                            <a:latin typeface="Cambria Math" panose="02040503050406030204" pitchFamily="18" charset="0"/>
                            <a:ea typeface="Cambria Math" panose="02040503050406030204" pitchFamily="18" charset="0"/>
                          </a:rPr>
                          <m:t>)</m:t>
                        </m:r>
                      </m:num>
                      <m:den>
                        <m:r>
                          <a:rPr kumimoji="0" lang="zh-CN" altLang="en-US" b="0" i="1">
                            <a:solidFill>
                              <a:srgbClr val="FF0000"/>
                            </a:solidFill>
                            <a:latin typeface="Cambria Math" panose="02040503050406030204" pitchFamily="18" charset="0"/>
                            <a:ea typeface="Cambria Math" panose="02040503050406030204" pitchFamily="18" charset="0"/>
                          </a:rPr>
                          <m:t>𝜕</m:t>
                        </m:r>
                        <m:sSubSup>
                          <m:sSubSupPr>
                            <m:ctrlPr>
                              <a:rPr kumimoji="0" lang="en-US" altLang="zh-CN" b="0" i="1">
                                <a:solidFill>
                                  <a:srgbClr val="FF0000"/>
                                </a:solidFill>
                                <a:latin typeface="Cambria Math" panose="02040503050406030204" pitchFamily="18" charset="0"/>
                                <a:ea typeface="Cambria Math" panose="02040503050406030204" pitchFamily="18" charset="0"/>
                              </a:rPr>
                            </m:ctrlPr>
                          </m:sSubSupPr>
                          <m:e>
                            <m:r>
                              <a:rPr kumimoji="0" lang="en-US" altLang="zh-CN" b="0" i="1">
                                <a:solidFill>
                                  <a:srgbClr val="FF0000"/>
                                </a:solidFill>
                                <a:latin typeface="Cambria Math" panose="02040503050406030204" pitchFamily="18" charset="0"/>
                                <a:ea typeface="Cambria Math" panose="02040503050406030204" pitchFamily="18" charset="0"/>
                              </a:rPr>
                              <m:t>𝑤</m:t>
                            </m:r>
                          </m:e>
                          <m:sub>
                            <m:r>
                              <a:rPr kumimoji="0" lang="en-US" altLang="zh-CN" b="0" i="1">
                                <a:solidFill>
                                  <a:srgbClr val="FF0000"/>
                                </a:solidFill>
                                <a:latin typeface="Cambria Math" panose="02040503050406030204" pitchFamily="18" charset="0"/>
                                <a:ea typeface="Cambria Math" panose="02040503050406030204" pitchFamily="18" charset="0"/>
                              </a:rPr>
                              <m:t>𝑗𝑙</m:t>
                            </m:r>
                          </m:sub>
                          <m:sup>
                            <m:r>
                              <a:rPr kumimoji="0" lang="en-US" altLang="zh-CN" b="0" i="1">
                                <a:solidFill>
                                  <a:srgbClr val="FF0000"/>
                                </a:solidFill>
                                <a:latin typeface="Cambria Math" panose="02040503050406030204" pitchFamily="18" charset="0"/>
                                <a:ea typeface="Cambria Math" panose="02040503050406030204" pitchFamily="18" charset="0"/>
                              </a:rPr>
                              <m:t>1</m:t>
                            </m:r>
                          </m:sup>
                        </m:sSubSup>
                      </m:den>
                    </m:f>
                    <m:r>
                      <a:rPr kumimoji="0" lang="en-US" altLang="zh-CN" b="0" i="1" smtClean="0">
                        <a:solidFill>
                          <a:srgbClr val="FF0000"/>
                        </a:solidFill>
                        <a:latin typeface="Cambria Math" panose="02040503050406030204" pitchFamily="18" charset="0"/>
                        <a:ea typeface="Cambria Math" panose="02040503050406030204" pitchFamily="18" charset="0"/>
                      </a:rPr>
                      <m:t>}</m:t>
                    </m:r>
                  </m:oMath>
                </a14:m>
                <a:endParaRPr kumimoji="0" lang="en-US" altLang="zh-CN" b="0" dirty="0">
                  <a:solidFill>
                    <a:srgbClr val="0000FF"/>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b="0" i="1" smtClean="0">
                              <a:solidFill>
                                <a:srgbClr val="0000FF"/>
                              </a:solidFill>
                              <a:latin typeface="Cambria Math" panose="02040503050406030204" pitchFamily="18" charset="0"/>
                            </a:rPr>
                          </m:ctrlPr>
                        </m:sSubSupPr>
                        <m:e>
                          <m:r>
                            <a:rPr kumimoji="0" lang="zh-CN" altLang="en-US" b="0" i="1" smtClean="0">
                              <a:solidFill>
                                <a:srgbClr val="0000FF"/>
                              </a:solidFill>
                              <a:latin typeface="Cambria Math" panose="02040503050406030204" pitchFamily="18" charset="0"/>
                            </a:rPr>
                            <m:t>𝛿</m:t>
                          </m:r>
                        </m:e>
                        <m:sub>
                          <m:r>
                            <a:rPr kumimoji="0" lang="en-US" altLang="zh-CN" b="0" i="1" smtClean="0">
                              <a:solidFill>
                                <a:srgbClr val="0000FF"/>
                              </a:solidFill>
                              <a:latin typeface="Cambria Math" panose="02040503050406030204" pitchFamily="18" charset="0"/>
                            </a:rPr>
                            <m:t>𝑖</m:t>
                          </m:r>
                        </m:sub>
                        <m:sup>
                          <m:r>
                            <a:rPr kumimoji="0" lang="en-US" altLang="zh-CN" b="0" i="1" smtClean="0">
                              <a:solidFill>
                                <a:srgbClr val="0000FF"/>
                              </a:solidFill>
                              <a:latin typeface="Cambria Math" panose="02040503050406030204" pitchFamily="18" charset="0"/>
                            </a:rPr>
                            <m:t>0</m:t>
                          </m:r>
                        </m:sup>
                      </m:sSubSup>
                      <m:r>
                        <a:rPr kumimoji="0" lang="en-US" altLang="zh-CN" b="0" i="1" smtClean="0">
                          <a:solidFill>
                            <a:srgbClr val="0000FF"/>
                          </a:solidFill>
                          <a:latin typeface="Cambria Math" panose="02040503050406030204" pitchFamily="18" charset="0"/>
                        </a:rPr>
                        <m:t>=(</m:t>
                      </m:r>
                      <m:sSub>
                        <m:sSubPr>
                          <m:ctrlPr>
                            <a:rPr kumimoji="0" lang="en-US" altLang="zh-CN" b="0" i="1" smtClean="0">
                              <a:solidFill>
                                <a:srgbClr val="0000FF"/>
                              </a:solidFill>
                              <a:latin typeface="Cambria Math" panose="02040503050406030204" pitchFamily="18" charset="0"/>
                            </a:rPr>
                          </m:ctrlPr>
                        </m:sSubPr>
                        <m:e>
                          <m:r>
                            <a:rPr kumimoji="0" lang="en-US" altLang="zh-CN" b="0" i="1" smtClean="0">
                              <a:solidFill>
                                <a:srgbClr val="0000FF"/>
                              </a:solidFill>
                              <a:latin typeface="Cambria Math" panose="02040503050406030204" pitchFamily="18" charset="0"/>
                            </a:rPr>
                            <m:t>𝑦</m:t>
                          </m:r>
                        </m:e>
                        <m:sub>
                          <m:r>
                            <a:rPr kumimoji="0" lang="en-US" altLang="zh-CN" b="0" i="1" smtClean="0">
                              <a:solidFill>
                                <a:srgbClr val="0000FF"/>
                              </a:solidFill>
                              <a:latin typeface="Cambria Math" panose="02040503050406030204" pitchFamily="18" charset="0"/>
                            </a:rPr>
                            <m:t>𝑑</m:t>
                          </m:r>
                          <m:r>
                            <a:rPr kumimoji="0" lang="en-US" altLang="zh-CN" b="0" i="1" smtClean="0">
                              <a:solidFill>
                                <a:srgbClr val="0000FF"/>
                              </a:solidFill>
                              <a:latin typeface="Cambria Math" panose="02040503050406030204" pitchFamily="18" charset="0"/>
                            </a:rPr>
                            <m:t>,</m:t>
                          </m:r>
                          <m:r>
                            <a:rPr kumimoji="0" lang="en-US" altLang="zh-CN" b="0" i="1" smtClean="0">
                              <a:solidFill>
                                <a:srgbClr val="0000FF"/>
                              </a:solidFill>
                              <a:latin typeface="Cambria Math" panose="02040503050406030204" pitchFamily="18" charset="0"/>
                            </a:rPr>
                            <m:t>𝑖</m:t>
                          </m:r>
                        </m:sub>
                      </m:sSub>
                      <m:d>
                        <m:dPr>
                          <m:ctrlPr>
                            <a:rPr kumimoji="0" lang="en-US" altLang="zh-CN" b="0" i="1" smtClean="0">
                              <a:solidFill>
                                <a:srgbClr val="0000FF"/>
                              </a:solidFill>
                              <a:latin typeface="Cambria Math" panose="02040503050406030204" pitchFamily="18" charset="0"/>
                            </a:rPr>
                          </m:ctrlPr>
                        </m:dPr>
                        <m:e>
                          <m:r>
                            <a:rPr kumimoji="0" lang="en-US" altLang="zh-CN" b="0" i="1" smtClean="0">
                              <a:solidFill>
                                <a:srgbClr val="0000FF"/>
                              </a:solidFill>
                              <a:latin typeface="Cambria Math" panose="02040503050406030204" pitchFamily="18" charset="0"/>
                            </a:rPr>
                            <m:t>𝑘</m:t>
                          </m:r>
                        </m:e>
                      </m:d>
                      <m:r>
                        <a:rPr kumimoji="0" lang="en-US" altLang="zh-CN" b="0" i="1" smtClean="0">
                          <a:solidFill>
                            <a:srgbClr val="0000FF"/>
                          </a:solidFill>
                          <a:latin typeface="Cambria Math" panose="02040503050406030204" pitchFamily="18" charset="0"/>
                        </a:rPr>
                        <m:t>−</m:t>
                      </m:r>
                      <m:sSub>
                        <m:sSubPr>
                          <m:ctrlPr>
                            <a:rPr kumimoji="0" lang="en-US" altLang="zh-CN" b="0" i="1" smtClean="0">
                              <a:solidFill>
                                <a:srgbClr val="0000FF"/>
                              </a:solidFill>
                              <a:latin typeface="Cambria Math" panose="02040503050406030204" pitchFamily="18" charset="0"/>
                            </a:rPr>
                          </m:ctrlPr>
                        </m:sSubPr>
                        <m:e>
                          <m:r>
                            <a:rPr kumimoji="0" lang="en-US" altLang="zh-CN" b="0" i="1" smtClean="0">
                              <a:solidFill>
                                <a:srgbClr val="0000FF"/>
                              </a:solidFill>
                              <a:latin typeface="Cambria Math" panose="02040503050406030204" pitchFamily="18" charset="0"/>
                            </a:rPr>
                            <m:t>𝑦</m:t>
                          </m:r>
                        </m:e>
                        <m:sub>
                          <m:r>
                            <a:rPr kumimoji="0" lang="en-US" altLang="zh-CN" b="0" i="1" smtClean="0">
                              <a:solidFill>
                                <a:srgbClr val="0000FF"/>
                              </a:solidFill>
                              <a:latin typeface="Cambria Math" panose="02040503050406030204" pitchFamily="18" charset="0"/>
                            </a:rPr>
                            <m:t>𝑖</m:t>
                          </m:r>
                        </m:sub>
                      </m:sSub>
                      <m:r>
                        <a:rPr kumimoji="0" lang="en-US" altLang="zh-CN" b="0" i="1" smtClean="0">
                          <a:solidFill>
                            <a:srgbClr val="0000FF"/>
                          </a:solidFill>
                          <a:latin typeface="Cambria Math" panose="02040503050406030204" pitchFamily="18" charset="0"/>
                        </a:rPr>
                        <m:t>(</m:t>
                      </m:r>
                      <m:r>
                        <a:rPr kumimoji="0" lang="en-US" altLang="zh-CN" b="0" i="1" smtClean="0">
                          <a:solidFill>
                            <a:srgbClr val="0000FF"/>
                          </a:solidFill>
                          <a:latin typeface="Cambria Math" panose="02040503050406030204" pitchFamily="18" charset="0"/>
                        </a:rPr>
                        <m:t>𝑘</m:t>
                      </m:r>
                      <m:r>
                        <a:rPr kumimoji="0" lang="en-US" altLang="zh-CN" b="0" i="1" smtClean="0">
                          <a:solidFill>
                            <a:srgbClr val="0000FF"/>
                          </a:solidFill>
                          <a:latin typeface="Cambria Math" panose="02040503050406030204" pitchFamily="18" charset="0"/>
                        </a:rPr>
                        <m:t>))</m:t>
                      </m:r>
                      <m:sSub>
                        <m:sSubPr>
                          <m:ctrlPr>
                            <a:rPr kumimoji="0" lang="en-US" altLang="zh-CN" b="0" i="1">
                              <a:solidFill>
                                <a:srgbClr val="0000FF"/>
                              </a:solidFill>
                              <a:latin typeface="Cambria Math" panose="02040503050406030204" pitchFamily="18" charset="0"/>
                              <a:ea typeface="Cambria Math" panose="02040503050406030204" pitchFamily="18" charset="0"/>
                            </a:rPr>
                          </m:ctrlPr>
                        </m:sSubPr>
                        <m:e>
                          <m:r>
                            <a:rPr kumimoji="0" lang="en-US" altLang="zh-CN" b="0" i="1" smtClean="0">
                              <a:solidFill>
                                <a:srgbClr val="0000FF"/>
                              </a:solidFill>
                              <a:latin typeface="Cambria Math" panose="02040503050406030204" pitchFamily="18" charset="0"/>
                              <a:ea typeface="Cambria Math" panose="02040503050406030204" pitchFamily="18" charset="0"/>
                            </a:rPr>
                            <m:t>𝑔</m:t>
                          </m:r>
                          <m:r>
                            <a:rPr kumimoji="0" lang="en-US" altLang="zh-CN" b="0" i="1" smtClean="0">
                              <a:solidFill>
                                <a:srgbClr val="0000FF"/>
                              </a:solidFill>
                              <a:latin typeface="Cambria Math" panose="02040503050406030204" pitchFamily="18" charset="0"/>
                              <a:ea typeface="Cambria Math" panose="02040503050406030204" pitchFamily="18" charset="0"/>
                            </a:rPr>
                            <m:t>′</m:t>
                          </m:r>
                        </m:e>
                        <m:sub>
                          <m:r>
                            <a:rPr kumimoji="0" lang="en-US" altLang="zh-CN" b="0" i="1">
                              <a:solidFill>
                                <a:srgbClr val="0000FF"/>
                              </a:solidFill>
                              <a:latin typeface="Cambria Math" panose="02040503050406030204" pitchFamily="18" charset="0"/>
                              <a:ea typeface="Cambria Math" panose="02040503050406030204" pitchFamily="18" charset="0"/>
                            </a:rPr>
                            <m:t>𝑗</m:t>
                          </m:r>
                        </m:sub>
                      </m:sSub>
                      <m:d>
                        <m:dPr>
                          <m:ctrlPr>
                            <a:rPr kumimoji="0" lang="en-US" altLang="zh-CN" b="0" i="1">
                              <a:solidFill>
                                <a:srgbClr val="0000FF"/>
                              </a:solidFill>
                              <a:latin typeface="Cambria Math" panose="02040503050406030204" pitchFamily="18" charset="0"/>
                              <a:ea typeface="Cambria Math" panose="02040503050406030204" pitchFamily="18" charset="0"/>
                            </a:rPr>
                          </m:ctrlPr>
                        </m:dPr>
                        <m:e>
                          <m:r>
                            <a:rPr kumimoji="0" lang="en-US" altLang="zh-CN" b="0" i="1">
                              <a:solidFill>
                                <a:srgbClr val="0000FF"/>
                              </a:solidFill>
                              <a:latin typeface="Cambria Math" panose="02040503050406030204" pitchFamily="18" charset="0"/>
                              <a:ea typeface="Cambria Math" panose="02040503050406030204" pitchFamily="18" charset="0"/>
                            </a:rPr>
                            <m:t>∙</m:t>
                          </m:r>
                        </m:e>
                      </m:d>
                    </m:oMath>
                  </m:oMathPara>
                </a14:m>
                <a:endParaRPr kumimoji="0" lang="en-US" altLang="zh-CN" b="0" dirty="0">
                  <a:solidFill>
                    <a:srgbClr val="0000FF"/>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b="0" i="1" smtClean="0">
                              <a:solidFill>
                                <a:srgbClr val="0000FF"/>
                              </a:solidFill>
                              <a:latin typeface="Cambria Math" panose="02040503050406030204" pitchFamily="18" charset="0"/>
                            </a:rPr>
                          </m:ctrlPr>
                        </m:sSubSupPr>
                        <m:e>
                          <m:r>
                            <a:rPr kumimoji="0" lang="zh-CN" altLang="en-US" b="0" i="1" smtClean="0">
                              <a:solidFill>
                                <a:srgbClr val="0000FF"/>
                              </a:solidFill>
                              <a:latin typeface="Cambria Math" panose="02040503050406030204" pitchFamily="18" charset="0"/>
                            </a:rPr>
                            <m:t>𝛿</m:t>
                          </m:r>
                        </m:e>
                        <m:sub>
                          <m:r>
                            <a:rPr kumimoji="0" lang="en-US" altLang="zh-CN" b="0" i="1" smtClean="0">
                              <a:solidFill>
                                <a:srgbClr val="0000FF"/>
                              </a:solidFill>
                              <a:latin typeface="Cambria Math" panose="02040503050406030204" pitchFamily="18" charset="0"/>
                            </a:rPr>
                            <m:t>𝑗</m:t>
                          </m:r>
                        </m:sub>
                        <m:sup>
                          <m:r>
                            <a:rPr kumimoji="0" lang="en-US" altLang="zh-CN" b="0" i="1" smtClean="0">
                              <a:solidFill>
                                <a:srgbClr val="0000FF"/>
                              </a:solidFill>
                              <a:latin typeface="Cambria Math" panose="02040503050406030204" pitchFamily="18" charset="0"/>
                            </a:rPr>
                            <m:t>h</m:t>
                          </m:r>
                        </m:sup>
                      </m:sSubSup>
                      <m:r>
                        <a:rPr kumimoji="0" lang="en-US" altLang="zh-CN" b="0" i="1" smtClean="0">
                          <a:solidFill>
                            <a:srgbClr val="0000FF"/>
                          </a:solidFill>
                          <a:latin typeface="Cambria Math" panose="02040503050406030204" pitchFamily="18" charset="0"/>
                        </a:rPr>
                        <m:t>=</m:t>
                      </m:r>
                      <m:nary>
                        <m:naryPr>
                          <m:chr m:val="∑"/>
                          <m:limLoc m:val="subSup"/>
                          <m:ctrlPr>
                            <a:rPr kumimoji="0" lang="en-US" altLang="zh-CN" b="0" i="1" smtClean="0">
                              <a:solidFill>
                                <a:srgbClr val="0000FF"/>
                              </a:solidFill>
                              <a:latin typeface="Cambria Math" panose="02040503050406030204" pitchFamily="18" charset="0"/>
                            </a:rPr>
                          </m:ctrlPr>
                        </m:naryPr>
                        <m:sub>
                          <m:r>
                            <m:rPr>
                              <m:brk m:alnAt="25"/>
                            </m:rPr>
                            <a:rPr kumimoji="0" lang="en-US" altLang="zh-CN" b="0" i="1" smtClean="0">
                              <a:solidFill>
                                <a:srgbClr val="0000FF"/>
                              </a:solidFill>
                              <a:latin typeface="Cambria Math" panose="02040503050406030204" pitchFamily="18" charset="0"/>
                            </a:rPr>
                            <m:t>𝑖</m:t>
                          </m:r>
                          <m:r>
                            <a:rPr kumimoji="0" lang="en-US" altLang="zh-CN" b="0" i="1" smtClean="0">
                              <a:solidFill>
                                <a:srgbClr val="0000FF"/>
                              </a:solidFill>
                              <a:latin typeface="Cambria Math" panose="02040503050406030204" pitchFamily="18" charset="0"/>
                            </a:rPr>
                            <m:t>=1</m:t>
                          </m:r>
                        </m:sub>
                        <m:sup>
                          <m:r>
                            <a:rPr kumimoji="0" lang="en-US" altLang="zh-CN" b="0" i="1" smtClean="0">
                              <a:solidFill>
                                <a:srgbClr val="0000FF"/>
                              </a:solidFill>
                              <a:latin typeface="Cambria Math" panose="02040503050406030204" pitchFamily="18" charset="0"/>
                            </a:rPr>
                            <m:t>𝑚</m:t>
                          </m:r>
                        </m:sup>
                        <m:e>
                          <m:r>
                            <a:rPr kumimoji="0" lang="en-US" altLang="zh-CN" b="0" i="1" smtClean="0">
                              <a:solidFill>
                                <a:srgbClr val="0000FF"/>
                              </a:solidFill>
                              <a:latin typeface="Cambria Math" panose="02040503050406030204" pitchFamily="18" charset="0"/>
                            </a:rPr>
                            <m:t>(</m:t>
                          </m:r>
                          <m:sSubSup>
                            <m:sSubSupPr>
                              <m:ctrlPr>
                                <a:rPr kumimoji="0" lang="en-US" altLang="zh-CN" b="0" i="1">
                                  <a:solidFill>
                                    <a:srgbClr val="0000FF"/>
                                  </a:solidFill>
                                  <a:latin typeface="Cambria Math" panose="02040503050406030204" pitchFamily="18" charset="0"/>
                                  <a:ea typeface="Cambria Math" panose="02040503050406030204" pitchFamily="18" charset="0"/>
                                </a:rPr>
                              </m:ctrlPr>
                            </m:sSubSupPr>
                            <m:e>
                              <m:r>
                                <a:rPr kumimoji="0" lang="zh-CN" altLang="en-US" b="0" i="1">
                                  <a:solidFill>
                                    <a:srgbClr val="0000FF"/>
                                  </a:solidFill>
                                  <a:latin typeface="Cambria Math" panose="02040503050406030204" pitchFamily="18" charset="0"/>
                                  <a:ea typeface="Cambria Math" panose="02040503050406030204" pitchFamily="18" charset="0"/>
                                </a:rPr>
                                <m:t>𝛿</m:t>
                              </m:r>
                            </m:e>
                            <m:sub>
                              <m:r>
                                <a:rPr kumimoji="0" lang="en-US" altLang="zh-CN" b="0" i="1">
                                  <a:solidFill>
                                    <a:srgbClr val="0000FF"/>
                                  </a:solidFill>
                                  <a:latin typeface="Cambria Math" panose="02040503050406030204" pitchFamily="18" charset="0"/>
                                  <a:ea typeface="Cambria Math" panose="02040503050406030204" pitchFamily="18" charset="0"/>
                                </a:rPr>
                                <m:t>𝑖</m:t>
                              </m:r>
                            </m:sub>
                            <m:sup>
                              <m:r>
                                <a:rPr kumimoji="0" lang="en-US" altLang="zh-CN" b="0" i="1">
                                  <a:solidFill>
                                    <a:srgbClr val="0000FF"/>
                                  </a:solidFill>
                                  <a:latin typeface="Cambria Math" panose="02040503050406030204" pitchFamily="18" charset="0"/>
                                  <a:ea typeface="Cambria Math" panose="02040503050406030204" pitchFamily="18" charset="0"/>
                                </a:rPr>
                                <m:t>0</m:t>
                              </m:r>
                            </m:sup>
                          </m:sSubSup>
                          <m:sSubSup>
                            <m:sSubSupPr>
                              <m:ctrlPr>
                                <a:rPr kumimoji="0" lang="en-US" altLang="zh-CN" b="0" i="1">
                                  <a:solidFill>
                                    <a:srgbClr val="0000FF"/>
                                  </a:solidFill>
                                  <a:latin typeface="Cambria Math" panose="02040503050406030204" pitchFamily="18" charset="0"/>
                                  <a:ea typeface="Cambria Math" panose="02040503050406030204" pitchFamily="18" charset="0"/>
                                </a:rPr>
                              </m:ctrlPr>
                            </m:sSubSupPr>
                            <m:e>
                              <m:r>
                                <a:rPr kumimoji="0" lang="en-US" altLang="zh-CN" b="0" i="1">
                                  <a:solidFill>
                                    <a:srgbClr val="0000FF"/>
                                  </a:solidFill>
                                  <a:latin typeface="Cambria Math" panose="02040503050406030204" pitchFamily="18" charset="0"/>
                                  <a:ea typeface="Cambria Math" panose="02040503050406030204" pitchFamily="18" charset="0"/>
                                </a:rPr>
                                <m:t>𝑤</m:t>
                              </m:r>
                            </m:e>
                            <m:sub>
                              <m:r>
                                <a:rPr kumimoji="0" lang="en-US" altLang="zh-CN" b="0" i="1">
                                  <a:solidFill>
                                    <a:srgbClr val="0000FF"/>
                                  </a:solidFill>
                                  <a:latin typeface="Cambria Math" panose="02040503050406030204" pitchFamily="18" charset="0"/>
                                  <a:ea typeface="Cambria Math" panose="02040503050406030204" pitchFamily="18" charset="0"/>
                                </a:rPr>
                                <m:t>𝑖𝑗</m:t>
                              </m:r>
                            </m:sub>
                            <m:sup>
                              <m:r>
                                <a:rPr kumimoji="0" lang="en-US" altLang="zh-CN" b="0" i="1">
                                  <a:solidFill>
                                    <a:srgbClr val="0000FF"/>
                                  </a:solidFill>
                                  <a:latin typeface="Cambria Math" panose="02040503050406030204" pitchFamily="18" charset="0"/>
                                  <a:ea typeface="Cambria Math" panose="02040503050406030204" pitchFamily="18" charset="0"/>
                                </a:rPr>
                                <m:t>3</m:t>
                              </m:r>
                            </m:sup>
                          </m:sSubSup>
                          <m:r>
                            <a:rPr kumimoji="0" lang="en-US" altLang="zh-CN" b="0" i="1" smtClean="0">
                              <a:solidFill>
                                <a:srgbClr val="0000FF"/>
                              </a:solidFill>
                              <a:latin typeface="Cambria Math" panose="02040503050406030204" pitchFamily="18" charset="0"/>
                            </a:rPr>
                            <m:t>)</m:t>
                          </m:r>
                          <m:sSub>
                            <m:sSubPr>
                              <m:ctrlPr>
                                <a:rPr kumimoji="0" lang="en-US" altLang="zh-CN" b="0" i="1">
                                  <a:solidFill>
                                    <a:srgbClr val="0000FF"/>
                                  </a:solidFill>
                                  <a:latin typeface="Cambria Math" panose="02040503050406030204" pitchFamily="18" charset="0"/>
                                  <a:ea typeface="Cambria Math" panose="02040503050406030204" pitchFamily="18" charset="0"/>
                                </a:rPr>
                              </m:ctrlPr>
                            </m:sSubPr>
                            <m:e>
                              <m:sSup>
                                <m:sSupPr>
                                  <m:ctrlPr>
                                    <a:rPr kumimoji="0" lang="en-US" altLang="zh-CN" b="0" i="1">
                                      <a:solidFill>
                                        <a:srgbClr val="0000FF"/>
                                      </a:solidFill>
                                      <a:latin typeface="Cambria Math" panose="02040503050406030204" pitchFamily="18" charset="0"/>
                                      <a:ea typeface="Cambria Math" panose="02040503050406030204" pitchFamily="18" charset="0"/>
                                    </a:rPr>
                                  </m:ctrlPr>
                                </m:sSupPr>
                                <m:e>
                                  <m:r>
                                    <a:rPr kumimoji="0" lang="en-US" altLang="zh-CN" b="0" i="1">
                                      <a:solidFill>
                                        <a:srgbClr val="0000FF"/>
                                      </a:solidFill>
                                      <a:latin typeface="Cambria Math" panose="02040503050406030204" pitchFamily="18" charset="0"/>
                                      <a:ea typeface="Cambria Math" panose="02040503050406030204" pitchFamily="18" charset="0"/>
                                    </a:rPr>
                                    <m:t>𝑓</m:t>
                                  </m:r>
                                </m:e>
                                <m:sup>
                                  <m:r>
                                    <a:rPr kumimoji="0" lang="en-US" altLang="zh-CN" b="0" i="1">
                                      <a:solidFill>
                                        <a:srgbClr val="0000FF"/>
                                      </a:solidFill>
                                      <a:latin typeface="Cambria Math" panose="02040503050406030204" pitchFamily="18" charset="0"/>
                                      <a:ea typeface="Cambria Math" panose="02040503050406030204" pitchFamily="18" charset="0"/>
                                    </a:rPr>
                                    <m:t>′</m:t>
                                  </m:r>
                                </m:sup>
                              </m:sSup>
                            </m:e>
                            <m:sub>
                              <m:r>
                                <a:rPr kumimoji="0" lang="en-US" altLang="zh-CN" b="0" i="1">
                                  <a:solidFill>
                                    <a:srgbClr val="0000FF"/>
                                  </a:solidFill>
                                  <a:latin typeface="Cambria Math" panose="02040503050406030204" pitchFamily="18" charset="0"/>
                                  <a:ea typeface="Cambria Math" panose="02040503050406030204" pitchFamily="18" charset="0"/>
                                </a:rPr>
                                <m:t>𝑗</m:t>
                              </m:r>
                            </m:sub>
                          </m:sSub>
                          <m:d>
                            <m:dPr>
                              <m:ctrlPr>
                                <a:rPr kumimoji="0" lang="en-US" altLang="zh-CN" b="0" i="1">
                                  <a:solidFill>
                                    <a:srgbClr val="0000FF"/>
                                  </a:solidFill>
                                  <a:latin typeface="Cambria Math" panose="02040503050406030204" pitchFamily="18" charset="0"/>
                                  <a:ea typeface="Cambria Math" panose="02040503050406030204" pitchFamily="18" charset="0"/>
                                </a:rPr>
                              </m:ctrlPr>
                            </m:dPr>
                            <m:e>
                              <m:r>
                                <a:rPr kumimoji="0" lang="en-US" altLang="zh-CN" b="0" i="1">
                                  <a:solidFill>
                                    <a:srgbClr val="0000FF"/>
                                  </a:solidFill>
                                  <a:latin typeface="Cambria Math" panose="02040503050406030204" pitchFamily="18" charset="0"/>
                                  <a:ea typeface="Cambria Math" panose="02040503050406030204" pitchFamily="18" charset="0"/>
                                </a:rPr>
                                <m:t>∙</m:t>
                              </m:r>
                            </m:e>
                          </m:d>
                        </m:e>
                      </m:nary>
                    </m:oMath>
                  </m:oMathPara>
                </a14:m>
                <a:endParaRPr kumimoji="0" lang="zh-CN" altLang="en-US" b="0" dirty="0"/>
              </a:p>
            </p:txBody>
          </p:sp>
        </mc:Choice>
        <mc:Fallback xmlns="">
          <p:sp>
            <p:nvSpPr>
              <p:cNvPr id="7" name="内容占位符 2"/>
              <p:cNvSpPr txBox="1">
                <a:spLocks noRot="1" noChangeAspect="1" noMove="1" noResize="1" noEditPoints="1" noAdjustHandles="1" noChangeArrowheads="1" noChangeShapeType="1" noTextEdit="1"/>
              </p:cNvSpPr>
              <p:nvPr/>
            </p:nvSpPr>
            <p:spPr>
              <a:xfrm>
                <a:off x="107950" y="1700214"/>
                <a:ext cx="8784530" cy="5058806"/>
              </a:xfrm>
              <a:prstGeom prst="rect">
                <a:avLst/>
              </a:prstGeom>
              <a:blipFill rotWithShape="0">
                <a:blip r:embed="rId3"/>
                <a:stretch>
                  <a:fillRect/>
                </a:stretch>
              </a:blipFill>
            </p:spPr>
            <p:txBody>
              <a:bodyPr/>
              <a:lstStyle/>
              <a:p>
                <a:r>
                  <a:rPr lang="zh-CN" altLang="en-US">
                    <a:noFill/>
                  </a:rPr>
                  <a:t> </a:t>
                </a:r>
              </a:p>
            </p:txBody>
          </p:sp>
        </mc:Fallback>
      </mc:AlternateContent>
      <p:sp>
        <p:nvSpPr>
          <p:cNvPr id="3" name="椭圆形标注 2"/>
          <p:cNvSpPr/>
          <p:nvPr/>
        </p:nvSpPr>
        <p:spPr>
          <a:xfrm>
            <a:off x="6156176" y="3365521"/>
            <a:ext cx="2304156" cy="86409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t>梯度动态递推</a:t>
            </a:r>
          </a:p>
        </p:txBody>
      </p:sp>
      <p:sp>
        <p:nvSpPr>
          <p:cNvPr id="4" name="TextBox 3"/>
          <p:cNvSpPr txBox="1"/>
          <p:nvPr/>
        </p:nvSpPr>
        <p:spPr>
          <a:xfrm>
            <a:off x="65529" y="6125517"/>
            <a:ext cx="8621271" cy="461665"/>
          </a:xfrm>
          <a:prstGeom prst="rect">
            <a:avLst/>
          </a:prstGeom>
          <a:noFill/>
        </p:spPr>
        <p:txBody>
          <a:bodyPr wrap="none" rtlCol="0">
            <a:spAutoFit/>
          </a:bodyPr>
          <a:lstStyle/>
          <a:p>
            <a:r>
              <a:rPr lang="zh-CN" altLang="en-US" sz="2400" dirty="0"/>
              <a:t>采用标准</a:t>
            </a:r>
            <a:r>
              <a:rPr lang="en-US" altLang="zh-CN" sz="2400" dirty="0"/>
              <a:t>BP</a:t>
            </a:r>
            <a:r>
              <a:rPr lang="zh-CN" altLang="en-US" sz="2400" dirty="0"/>
              <a:t>算法，辨识一阶动态系统效果好、高阶系统效果差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 calcmode="lin" valueType="num">
                                      <p:cBhvr additive="base">
                                        <p:cTn id="2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 calcmode="lin" valueType="num">
                                      <p:cBhvr additive="base">
                                        <p:cTn id="27"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 calcmode="lin" valueType="num">
                                      <p:cBhvr additive="base">
                                        <p:cTn id="31"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 calcmode="lin" valueType="num">
                                      <p:cBhvr additive="base">
                                        <p:cTn id="3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anim calcmode="lin" valueType="num">
                                      <p:cBhvr additive="base">
                                        <p:cTn id="43"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5" end="5"/>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
                                            <p:txEl>
                                              <p:pRg st="6" end="6"/>
                                            </p:txEl>
                                          </p:spTgt>
                                        </p:tgtEl>
                                        <p:attrNameLst>
                                          <p:attrName>style.visibility</p:attrName>
                                        </p:attrNameLst>
                                      </p:cBhvr>
                                      <p:to>
                                        <p:strVal val="visible"/>
                                      </p:to>
                                    </p:set>
                                    <p:anim calcmode="lin" valueType="num">
                                      <p:cBhvr additive="base">
                                        <p:cTn id="4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500" fill="hold"/>
                                        <p:tgtEl>
                                          <p:spTgt spid="3"/>
                                        </p:tgtEl>
                                        <p:attrNameLst>
                                          <p:attrName>ppt_x</p:attrName>
                                        </p:attrNameLst>
                                      </p:cBhvr>
                                      <p:tavLst>
                                        <p:tav tm="0">
                                          <p:val>
                                            <p:strVal val="#ppt_x"/>
                                          </p:val>
                                        </p:tav>
                                        <p:tav tm="100000">
                                          <p:val>
                                            <p:strVal val="#ppt_x"/>
                                          </p:val>
                                        </p:tav>
                                      </p:tavLst>
                                    </p:anim>
                                    <p:anim calcmode="lin" valueType="num">
                                      <p:cBhvr additive="base">
                                        <p:cTn id="5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修改的</a:t>
            </a:r>
            <a:r>
              <a:rPr lang="en-US" altLang="zh-CN" dirty="0"/>
              <a:t>Elman</a:t>
            </a:r>
            <a:r>
              <a:rPr lang="zh-CN" altLang="en-US" dirty="0"/>
              <a:t>网络</a:t>
            </a:r>
          </a:p>
        </p:txBody>
      </p:sp>
      <p:sp>
        <p:nvSpPr>
          <p:cNvPr id="48131"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48132" name="文本占位符 3"/>
          <p:cNvSpPr>
            <a:spLocks noGrp="1"/>
          </p:cNvSpPr>
          <p:nvPr>
            <p:ph type="body" sz="quarter" idx="14"/>
          </p:nvPr>
        </p:nvSpPr>
        <p:spPr>
          <a:xfrm>
            <a:off x="7164388" y="50800"/>
            <a:ext cx="1800225" cy="433388"/>
          </a:xfrm>
        </p:spPr>
        <p:txBody>
          <a:bodyPr/>
          <a:lstStyle/>
          <a:p>
            <a:r>
              <a:rPr lang="zh-CN" altLang="en-US"/>
              <a:t>动态网络辨识</a:t>
            </a:r>
          </a:p>
        </p:txBody>
      </p:sp>
      <p:sp>
        <p:nvSpPr>
          <p:cNvPr id="48133"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61835B24-F4A8-4E50-886A-29B59318EF7E}" type="slidenum">
              <a:rPr lang="zh-CN" altLang="en-US" sz="1200">
                <a:solidFill>
                  <a:srgbClr val="898989"/>
                </a:solidFill>
              </a:rPr>
              <a:pPr algn="r"/>
              <a:t>77</a:t>
            </a:fld>
            <a:endParaRPr lang="en-US" altLang="zh-CN" sz="1200">
              <a:solidFill>
                <a:srgbClr val="898989"/>
              </a:solidFill>
            </a:endParaRPr>
          </a:p>
        </p:txBody>
      </p:sp>
      <p:pic>
        <p:nvPicPr>
          <p:cNvPr id="4813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12765" y="2564904"/>
            <a:ext cx="5451847" cy="410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8" name="内容占位符 2"/>
              <p:cNvSpPr txBox="1">
                <a:spLocks/>
              </p:cNvSpPr>
              <p:nvPr/>
            </p:nvSpPr>
            <p:spPr>
              <a:xfrm>
                <a:off x="75415" y="1825625"/>
                <a:ext cx="5288673" cy="1675383"/>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600" b="0" i="1">
                          <a:latin typeface="Cambria Math" panose="02040503050406030204" pitchFamily="18" charset="0"/>
                        </a:rPr>
                        <m:t>𝑥</m:t>
                      </m:r>
                      <m:d>
                        <m:dPr>
                          <m:ctrlPr>
                            <a:rPr kumimoji="0" lang="en-US" altLang="zh-CN" sz="2600" b="0" i="1">
                              <a:latin typeface="Cambria Math" panose="02040503050406030204" pitchFamily="18" charset="0"/>
                            </a:rPr>
                          </m:ctrlPr>
                        </m:dPr>
                        <m:e>
                          <m:r>
                            <a:rPr kumimoji="0" lang="en-US" altLang="zh-CN" sz="2600" b="0" i="1">
                              <a:latin typeface="Cambria Math" panose="02040503050406030204" pitchFamily="18" charset="0"/>
                            </a:rPr>
                            <m:t>𝑘</m:t>
                          </m:r>
                        </m:e>
                      </m:d>
                      <m:r>
                        <a:rPr kumimoji="0" lang="en-US" altLang="zh-CN" sz="2600" b="0" i="1">
                          <a:latin typeface="Cambria Math" panose="02040503050406030204" pitchFamily="18" charset="0"/>
                        </a:rPr>
                        <m:t>=</m:t>
                      </m:r>
                      <m:r>
                        <a:rPr kumimoji="0" lang="en-US" altLang="zh-CN" sz="2600" b="0" i="1">
                          <a:latin typeface="Cambria Math" panose="02040503050406030204" pitchFamily="18" charset="0"/>
                        </a:rPr>
                        <m:t>𝑓</m:t>
                      </m:r>
                      <m:d>
                        <m:dPr>
                          <m:ctrlPr>
                            <a:rPr kumimoji="0" lang="en-US" altLang="zh-CN" sz="2600" b="0" i="1">
                              <a:latin typeface="Cambria Math" panose="02040503050406030204" pitchFamily="18" charset="0"/>
                            </a:rPr>
                          </m:ctrlPr>
                        </m:dPr>
                        <m:e>
                          <m:sSup>
                            <m:sSupPr>
                              <m:ctrlPr>
                                <a:rPr kumimoji="0" lang="en-US" altLang="zh-CN" sz="2600" b="0" i="1">
                                  <a:latin typeface="Cambria Math" panose="02040503050406030204" pitchFamily="18" charset="0"/>
                                </a:rPr>
                              </m:ctrlPr>
                            </m:sSupPr>
                            <m:e>
                              <m:r>
                                <a:rPr kumimoji="0" lang="en-US" altLang="zh-CN" sz="2600" b="0" i="1">
                                  <a:latin typeface="Cambria Math" panose="02040503050406030204" pitchFamily="18" charset="0"/>
                                </a:rPr>
                                <m:t>𝑊</m:t>
                              </m:r>
                            </m:e>
                            <m:sup>
                              <m:r>
                                <a:rPr kumimoji="0" lang="en-US" altLang="zh-CN" sz="2600" b="0" i="1">
                                  <a:latin typeface="Cambria Math" panose="02040503050406030204" pitchFamily="18" charset="0"/>
                                </a:rPr>
                                <m:t>1</m:t>
                              </m:r>
                            </m:sup>
                          </m:sSup>
                          <m:sSub>
                            <m:sSubPr>
                              <m:ctrlPr>
                                <a:rPr kumimoji="0" lang="en-US" altLang="zh-CN" sz="2600" b="0" i="1">
                                  <a:latin typeface="Cambria Math" panose="02040503050406030204" pitchFamily="18" charset="0"/>
                                </a:rPr>
                              </m:ctrlPr>
                            </m:sSubPr>
                            <m:e>
                              <m:r>
                                <a:rPr kumimoji="0" lang="en-US" altLang="zh-CN" sz="2600" b="0" i="1">
                                  <a:latin typeface="Cambria Math" panose="02040503050406030204" pitchFamily="18" charset="0"/>
                                </a:rPr>
                                <m:t>𝑥</m:t>
                              </m:r>
                            </m:e>
                            <m:sub>
                              <m:r>
                                <a:rPr kumimoji="0" lang="en-US" altLang="zh-CN" sz="2600" b="0" i="1">
                                  <a:latin typeface="Cambria Math" panose="02040503050406030204" pitchFamily="18" charset="0"/>
                                </a:rPr>
                                <m:t>𝑐</m:t>
                              </m:r>
                            </m:sub>
                          </m:sSub>
                          <m:d>
                            <m:dPr>
                              <m:ctrlPr>
                                <a:rPr kumimoji="0" lang="en-US" altLang="zh-CN" sz="2600" b="0" i="1">
                                  <a:latin typeface="Cambria Math" panose="02040503050406030204" pitchFamily="18" charset="0"/>
                                </a:rPr>
                              </m:ctrlPr>
                            </m:dPr>
                            <m:e>
                              <m:r>
                                <a:rPr kumimoji="0" lang="en-US" altLang="zh-CN" sz="2600" b="0" i="1">
                                  <a:latin typeface="Cambria Math" panose="02040503050406030204" pitchFamily="18" charset="0"/>
                                </a:rPr>
                                <m:t>𝑘</m:t>
                              </m:r>
                            </m:e>
                          </m:d>
                          <m:r>
                            <a:rPr kumimoji="0" lang="en-US" altLang="zh-CN" sz="2600" b="0" i="1">
                              <a:latin typeface="Cambria Math" panose="02040503050406030204" pitchFamily="18" charset="0"/>
                            </a:rPr>
                            <m:t>+</m:t>
                          </m:r>
                          <m:sSup>
                            <m:sSupPr>
                              <m:ctrlPr>
                                <a:rPr kumimoji="0" lang="en-US" altLang="zh-CN" sz="2600" b="0" i="1">
                                  <a:latin typeface="Cambria Math" panose="02040503050406030204" pitchFamily="18" charset="0"/>
                                </a:rPr>
                              </m:ctrlPr>
                            </m:sSupPr>
                            <m:e>
                              <m:r>
                                <a:rPr kumimoji="0" lang="en-US" altLang="zh-CN" sz="2600" b="0" i="1">
                                  <a:latin typeface="Cambria Math" panose="02040503050406030204" pitchFamily="18" charset="0"/>
                                </a:rPr>
                                <m:t>𝑊</m:t>
                              </m:r>
                            </m:e>
                            <m:sup>
                              <m:r>
                                <a:rPr kumimoji="0" lang="en-US" altLang="zh-CN" sz="2600" b="0" i="1">
                                  <a:latin typeface="Cambria Math" panose="02040503050406030204" pitchFamily="18" charset="0"/>
                                </a:rPr>
                                <m:t>2</m:t>
                              </m:r>
                            </m:sup>
                          </m:sSup>
                          <m:r>
                            <a:rPr kumimoji="0" lang="en-US" altLang="zh-CN" sz="2600" b="0" i="1">
                              <a:latin typeface="Cambria Math" panose="02040503050406030204" pitchFamily="18" charset="0"/>
                            </a:rPr>
                            <m:t>𝑢</m:t>
                          </m:r>
                          <m:d>
                            <m:dPr>
                              <m:ctrlPr>
                                <a:rPr kumimoji="0" lang="en-US" altLang="zh-CN" sz="2600" b="0" i="1">
                                  <a:latin typeface="Cambria Math" panose="02040503050406030204" pitchFamily="18" charset="0"/>
                                </a:rPr>
                              </m:ctrlPr>
                            </m:dPr>
                            <m:e>
                              <m:r>
                                <a:rPr kumimoji="0" lang="en-US" altLang="zh-CN" sz="2600" b="0" i="1">
                                  <a:latin typeface="Cambria Math" panose="02040503050406030204" pitchFamily="18" charset="0"/>
                                </a:rPr>
                                <m:t>𝑘</m:t>
                              </m:r>
                              <m:r>
                                <a:rPr kumimoji="0" lang="en-US" altLang="zh-CN" sz="2600" b="0" i="1">
                                  <a:latin typeface="Cambria Math" panose="02040503050406030204" pitchFamily="18" charset="0"/>
                                </a:rPr>
                                <m:t>−1</m:t>
                              </m:r>
                            </m:e>
                          </m:d>
                        </m:e>
                      </m:d>
                    </m:oMath>
                  </m:oMathPara>
                </a14:m>
                <a:endParaRPr kumimoji="0" lang="en-US" altLang="zh-CN" sz="2600"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600" b="0" i="1" smtClean="0">
                              <a:solidFill>
                                <a:srgbClr val="FF0000"/>
                              </a:solidFill>
                              <a:latin typeface="Cambria Math" panose="02040503050406030204" pitchFamily="18" charset="0"/>
                            </a:rPr>
                          </m:ctrlPr>
                        </m:sSubPr>
                        <m:e>
                          <m:r>
                            <a:rPr kumimoji="0" lang="en-US" altLang="zh-CN" sz="2600" b="0" i="1">
                              <a:solidFill>
                                <a:srgbClr val="FF0000"/>
                              </a:solidFill>
                              <a:latin typeface="Cambria Math" panose="02040503050406030204" pitchFamily="18" charset="0"/>
                            </a:rPr>
                            <m:t>𝑥</m:t>
                          </m:r>
                        </m:e>
                        <m:sub>
                          <m:r>
                            <a:rPr kumimoji="0" lang="en-US" altLang="zh-CN" sz="2600" b="0" i="1">
                              <a:solidFill>
                                <a:srgbClr val="FF0000"/>
                              </a:solidFill>
                              <a:latin typeface="Cambria Math" panose="02040503050406030204" pitchFamily="18" charset="0"/>
                            </a:rPr>
                            <m:t>𝑐</m:t>
                          </m:r>
                        </m:sub>
                      </m:sSub>
                      <m:d>
                        <m:dPr>
                          <m:ctrlPr>
                            <a:rPr kumimoji="0" lang="en-US" altLang="zh-CN" sz="2600" b="0" i="1">
                              <a:solidFill>
                                <a:srgbClr val="FF0000"/>
                              </a:solidFill>
                              <a:latin typeface="Cambria Math" panose="02040503050406030204" pitchFamily="18" charset="0"/>
                            </a:rPr>
                          </m:ctrlPr>
                        </m:dPr>
                        <m:e>
                          <m:r>
                            <a:rPr kumimoji="0" lang="en-US" altLang="zh-CN" sz="2600" b="0" i="1">
                              <a:solidFill>
                                <a:srgbClr val="FF0000"/>
                              </a:solidFill>
                              <a:latin typeface="Cambria Math" panose="02040503050406030204" pitchFamily="18" charset="0"/>
                            </a:rPr>
                            <m:t>𝑘</m:t>
                          </m:r>
                        </m:e>
                      </m:d>
                      <m:r>
                        <a:rPr kumimoji="0" lang="en-US" altLang="zh-CN" sz="2600" b="0" i="1">
                          <a:solidFill>
                            <a:srgbClr val="FF0000"/>
                          </a:solidFill>
                          <a:latin typeface="Cambria Math" panose="02040503050406030204" pitchFamily="18" charset="0"/>
                        </a:rPr>
                        <m:t>=</m:t>
                      </m:r>
                      <m:r>
                        <a:rPr kumimoji="0" lang="zh-CN" altLang="en-US" sz="2600" b="0" i="1">
                          <a:solidFill>
                            <a:srgbClr val="FF0000"/>
                          </a:solidFill>
                          <a:latin typeface="Cambria Math" panose="02040503050406030204" pitchFamily="18" charset="0"/>
                        </a:rPr>
                        <m:t>𝛼</m:t>
                      </m:r>
                      <m:sSub>
                        <m:sSubPr>
                          <m:ctrlPr>
                            <a:rPr kumimoji="0" lang="en-US" altLang="zh-CN" sz="2600" b="0" i="1">
                              <a:solidFill>
                                <a:srgbClr val="FF0000"/>
                              </a:solidFill>
                              <a:latin typeface="Cambria Math" panose="02040503050406030204" pitchFamily="18" charset="0"/>
                            </a:rPr>
                          </m:ctrlPr>
                        </m:sSubPr>
                        <m:e>
                          <m:r>
                            <a:rPr kumimoji="0" lang="en-US" altLang="zh-CN" sz="2600" b="0" i="1">
                              <a:solidFill>
                                <a:srgbClr val="FF0000"/>
                              </a:solidFill>
                              <a:latin typeface="Cambria Math" panose="02040503050406030204" pitchFamily="18" charset="0"/>
                            </a:rPr>
                            <m:t>𝑥</m:t>
                          </m:r>
                        </m:e>
                        <m:sub>
                          <m:r>
                            <a:rPr kumimoji="0" lang="en-US" altLang="zh-CN" sz="2600" b="0" i="1">
                              <a:solidFill>
                                <a:srgbClr val="FF0000"/>
                              </a:solidFill>
                              <a:latin typeface="Cambria Math" panose="02040503050406030204" pitchFamily="18" charset="0"/>
                            </a:rPr>
                            <m:t>𝑐</m:t>
                          </m:r>
                        </m:sub>
                      </m:sSub>
                      <m:d>
                        <m:dPr>
                          <m:ctrlPr>
                            <a:rPr kumimoji="0" lang="en-US" altLang="zh-CN" sz="2600" b="0" i="1">
                              <a:solidFill>
                                <a:srgbClr val="FF0000"/>
                              </a:solidFill>
                              <a:latin typeface="Cambria Math" panose="02040503050406030204" pitchFamily="18" charset="0"/>
                            </a:rPr>
                          </m:ctrlPr>
                        </m:dPr>
                        <m:e>
                          <m:r>
                            <a:rPr kumimoji="0" lang="en-US" altLang="zh-CN" sz="2600" b="0" i="1">
                              <a:solidFill>
                                <a:srgbClr val="FF0000"/>
                              </a:solidFill>
                              <a:latin typeface="Cambria Math" panose="02040503050406030204" pitchFamily="18" charset="0"/>
                            </a:rPr>
                            <m:t>𝑘</m:t>
                          </m:r>
                          <m:r>
                            <a:rPr kumimoji="0" lang="en-US" altLang="zh-CN" sz="2600" b="0" i="1">
                              <a:solidFill>
                                <a:srgbClr val="FF0000"/>
                              </a:solidFill>
                              <a:latin typeface="Cambria Math" panose="02040503050406030204" pitchFamily="18" charset="0"/>
                            </a:rPr>
                            <m:t>−1</m:t>
                          </m:r>
                        </m:e>
                      </m:d>
                      <m:r>
                        <a:rPr kumimoji="0" lang="en-US" altLang="zh-CN" sz="2600" b="0" i="1">
                          <a:solidFill>
                            <a:srgbClr val="FF0000"/>
                          </a:solidFill>
                          <a:latin typeface="Cambria Math" panose="02040503050406030204" pitchFamily="18" charset="0"/>
                        </a:rPr>
                        <m:t>+</m:t>
                      </m:r>
                      <m:sSub>
                        <m:sSubPr>
                          <m:ctrlPr>
                            <a:rPr kumimoji="0" lang="en-US" altLang="zh-CN" sz="2600" b="0" i="1">
                              <a:solidFill>
                                <a:srgbClr val="FF0000"/>
                              </a:solidFill>
                              <a:latin typeface="Cambria Math" panose="02040503050406030204" pitchFamily="18" charset="0"/>
                            </a:rPr>
                          </m:ctrlPr>
                        </m:sSubPr>
                        <m:e>
                          <m:r>
                            <a:rPr kumimoji="0" lang="en-US" altLang="zh-CN" sz="2600" b="0" i="1">
                              <a:solidFill>
                                <a:srgbClr val="FF0000"/>
                              </a:solidFill>
                              <a:latin typeface="Cambria Math" panose="02040503050406030204" pitchFamily="18" charset="0"/>
                            </a:rPr>
                            <m:t>𝑥</m:t>
                          </m:r>
                        </m:e>
                        <m:sub>
                          <m:r>
                            <a:rPr kumimoji="0" lang="en-US" altLang="zh-CN" sz="2600" b="0" i="1">
                              <a:solidFill>
                                <a:srgbClr val="FF0000"/>
                              </a:solidFill>
                              <a:latin typeface="Cambria Math" panose="02040503050406030204" pitchFamily="18" charset="0"/>
                            </a:rPr>
                            <m:t>𝑙</m:t>
                          </m:r>
                        </m:sub>
                      </m:sSub>
                      <m:d>
                        <m:dPr>
                          <m:ctrlPr>
                            <a:rPr kumimoji="0" lang="en-US" altLang="zh-CN" sz="2600" b="0" i="1">
                              <a:solidFill>
                                <a:srgbClr val="FF0000"/>
                              </a:solidFill>
                              <a:latin typeface="Cambria Math" panose="02040503050406030204" pitchFamily="18" charset="0"/>
                            </a:rPr>
                          </m:ctrlPr>
                        </m:dPr>
                        <m:e>
                          <m:r>
                            <a:rPr kumimoji="0" lang="en-US" altLang="zh-CN" sz="2600" b="0" i="1">
                              <a:solidFill>
                                <a:srgbClr val="FF0000"/>
                              </a:solidFill>
                              <a:latin typeface="Cambria Math" panose="02040503050406030204" pitchFamily="18" charset="0"/>
                            </a:rPr>
                            <m:t>𝑘</m:t>
                          </m:r>
                          <m:r>
                            <a:rPr kumimoji="0" lang="en-US" altLang="zh-CN" sz="2600" b="0" i="1">
                              <a:solidFill>
                                <a:srgbClr val="FF0000"/>
                              </a:solidFill>
                              <a:latin typeface="Cambria Math" panose="02040503050406030204" pitchFamily="18" charset="0"/>
                            </a:rPr>
                            <m:t>−1</m:t>
                          </m:r>
                        </m:e>
                      </m:d>
                    </m:oMath>
                  </m:oMathPara>
                </a14:m>
                <a:endParaRPr kumimoji="0" lang="en-US" altLang="zh-CN" sz="2600" b="0" i="1"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sz="2600" b="0" i="1">
                          <a:latin typeface="Cambria Math" panose="02040503050406030204" pitchFamily="18" charset="0"/>
                        </a:rPr>
                        <m:t>𝑦</m:t>
                      </m:r>
                      <m:d>
                        <m:dPr>
                          <m:ctrlPr>
                            <a:rPr kumimoji="0" lang="en-US" altLang="zh-CN" sz="2600" b="0" i="1">
                              <a:latin typeface="Cambria Math" panose="02040503050406030204" pitchFamily="18" charset="0"/>
                            </a:rPr>
                          </m:ctrlPr>
                        </m:dPr>
                        <m:e>
                          <m:r>
                            <a:rPr kumimoji="0" lang="en-US" altLang="zh-CN" sz="2600" b="0" i="1">
                              <a:latin typeface="Cambria Math" panose="02040503050406030204" pitchFamily="18" charset="0"/>
                            </a:rPr>
                            <m:t>𝑘</m:t>
                          </m:r>
                        </m:e>
                      </m:d>
                      <m:r>
                        <a:rPr kumimoji="0" lang="en-US" altLang="zh-CN" sz="2600" b="0" i="1">
                          <a:latin typeface="Cambria Math" panose="02040503050406030204" pitchFamily="18" charset="0"/>
                        </a:rPr>
                        <m:t>=</m:t>
                      </m:r>
                      <m:r>
                        <a:rPr kumimoji="0" lang="en-US" altLang="zh-CN" sz="2600" b="0" i="1">
                          <a:latin typeface="Cambria Math" panose="02040503050406030204" pitchFamily="18" charset="0"/>
                        </a:rPr>
                        <m:t>𝑔</m:t>
                      </m:r>
                      <m:d>
                        <m:dPr>
                          <m:ctrlPr>
                            <a:rPr kumimoji="0" lang="en-US" altLang="zh-CN" sz="2600" b="0" i="1">
                              <a:latin typeface="Cambria Math" panose="02040503050406030204" pitchFamily="18" charset="0"/>
                            </a:rPr>
                          </m:ctrlPr>
                        </m:dPr>
                        <m:e>
                          <m:sSup>
                            <m:sSupPr>
                              <m:ctrlPr>
                                <a:rPr kumimoji="0" lang="en-US" altLang="zh-CN" sz="2600" b="0" i="1">
                                  <a:latin typeface="Cambria Math" panose="02040503050406030204" pitchFamily="18" charset="0"/>
                                </a:rPr>
                              </m:ctrlPr>
                            </m:sSupPr>
                            <m:e>
                              <m:r>
                                <a:rPr kumimoji="0" lang="en-US" altLang="zh-CN" sz="2600" b="0" i="1">
                                  <a:latin typeface="Cambria Math" panose="02040503050406030204" pitchFamily="18" charset="0"/>
                                </a:rPr>
                                <m:t>𝑊</m:t>
                              </m:r>
                            </m:e>
                            <m:sup>
                              <m:r>
                                <a:rPr kumimoji="0" lang="en-US" altLang="zh-CN" sz="2600" b="0" i="1">
                                  <a:latin typeface="Cambria Math" panose="02040503050406030204" pitchFamily="18" charset="0"/>
                                </a:rPr>
                                <m:t>3</m:t>
                              </m:r>
                            </m:sup>
                          </m:sSup>
                          <m:r>
                            <a:rPr kumimoji="0" lang="en-US" altLang="zh-CN" sz="2600" b="0" i="1">
                              <a:latin typeface="Cambria Math" panose="02040503050406030204" pitchFamily="18" charset="0"/>
                            </a:rPr>
                            <m:t>𝑥</m:t>
                          </m:r>
                          <m:d>
                            <m:dPr>
                              <m:ctrlPr>
                                <a:rPr kumimoji="0" lang="en-US" altLang="zh-CN" sz="2600" b="0" i="1">
                                  <a:latin typeface="Cambria Math" panose="02040503050406030204" pitchFamily="18" charset="0"/>
                                </a:rPr>
                              </m:ctrlPr>
                            </m:dPr>
                            <m:e>
                              <m:r>
                                <a:rPr kumimoji="0" lang="en-US" altLang="zh-CN" sz="2600" b="0" i="1">
                                  <a:latin typeface="Cambria Math" panose="02040503050406030204" pitchFamily="18" charset="0"/>
                                </a:rPr>
                                <m:t>𝑘</m:t>
                              </m:r>
                            </m:e>
                          </m:d>
                        </m:e>
                      </m:d>
                    </m:oMath>
                  </m:oMathPara>
                </a14:m>
                <a:endParaRPr kumimoji="0" lang="en-US" altLang="zh-CN" b="0" dirty="0"/>
              </a:p>
              <a:p>
                <a:pPr marL="0" indent="0">
                  <a:buFont typeface="Arial" panose="020B0604020202020204" pitchFamily="34" charset="0"/>
                  <a:buNone/>
                </a:pPr>
                <a:endParaRPr kumimoji="0" lang="en-US" altLang="zh-CN" b="0" dirty="0"/>
              </a:p>
            </p:txBody>
          </p:sp>
        </mc:Choice>
        <mc:Fallback xmlns="">
          <p:sp>
            <p:nvSpPr>
              <p:cNvPr id="8" name="内容占位符 2"/>
              <p:cNvSpPr txBox="1">
                <a:spLocks noRot="1" noChangeAspect="1" noMove="1" noResize="1" noEditPoints="1" noAdjustHandles="1" noChangeArrowheads="1" noChangeShapeType="1" noTextEdit="1"/>
              </p:cNvSpPr>
              <p:nvPr/>
            </p:nvSpPr>
            <p:spPr>
              <a:xfrm>
                <a:off x="75415" y="1825625"/>
                <a:ext cx="5288673" cy="1675383"/>
              </a:xfrm>
              <a:prstGeom prst="rect">
                <a:avLst/>
              </a:prstGeom>
              <a:blipFill>
                <a:blip r:embed="rId3"/>
                <a:stretch>
                  <a:fillRect/>
                </a:stretch>
              </a:blipFill>
            </p:spPr>
            <p:txBody>
              <a:bodyPr/>
              <a:lstStyle/>
              <a:p>
                <a:r>
                  <a:rPr lang="zh-CN" altLang="en-US">
                    <a:noFill/>
                  </a:rPr>
                  <a:t> </a:t>
                </a:r>
              </a:p>
            </p:txBody>
          </p:sp>
        </mc:Fallback>
      </mc:AlternateContent>
      <p:sp>
        <p:nvSpPr>
          <p:cNvPr id="3" name="Rectangle 2"/>
          <p:cNvSpPr/>
          <p:nvPr/>
        </p:nvSpPr>
        <p:spPr>
          <a:xfrm>
            <a:off x="107949" y="3662949"/>
            <a:ext cx="3404815" cy="1815882"/>
          </a:xfrm>
          <a:prstGeom prst="rect">
            <a:avLst/>
          </a:prstGeom>
        </p:spPr>
        <p:txBody>
          <a:bodyPr wrap="square">
            <a:spAutoFit/>
          </a:bodyPr>
          <a:lstStyle/>
          <a:p>
            <a:pPr marL="0" indent="0">
              <a:buFont typeface="Arial" panose="020B0604020202020204" pitchFamily="34" charset="0"/>
              <a:buNone/>
            </a:pPr>
            <a:r>
              <a:rPr kumimoji="0" lang="zh-CN" altLang="en-US" b="0" dirty="0">
                <a:latin typeface="隶书" panose="02010509060101010101" pitchFamily="49" charset="-122"/>
              </a:rPr>
              <a:t>结构单元增加自反馈</a:t>
            </a:r>
            <a:endParaRPr kumimoji="0" lang="en-US" altLang="zh-CN" b="0" dirty="0">
              <a:latin typeface="隶书" panose="02010509060101010101" pitchFamily="49" charset="-122"/>
            </a:endParaRPr>
          </a:p>
          <a:p>
            <a:pPr marL="0" indent="0">
              <a:buFont typeface="Arial" panose="020B0604020202020204" pitchFamily="34" charset="0"/>
              <a:buNone/>
            </a:pPr>
            <a:r>
              <a:rPr kumimoji="0" lang="zh-CN" altLang="en-US" b="0" dirty="0">
                <a:latin typeface="隶书" panose="02010509060101010101" pitchFamily="49" charset="-122"/>
              </a:rPr>
              <a:t>模拟高阶系统，</a:t>
            </a:r>
            <a:endParaRPr kumimoji="0" lang="en-US" altLang="zh-CN" b="0" dirty="0">
              <a:latin typeface="隶书" panose="02010509060101010101" pitchFamily="49" charset="-122"/>
            </a:endParaRPr>
          </a:p>
          <a:p>
            <a:pPr marL="0" indent="0">
              <a:buFont typeface="Arial" panose="020B0604020202020204" pitchFamily="34" charset="0"/>
              <a:buNone/>
            </a:pPr>
            <a:r>
              <a:rPr kumimoji="0" lang="zh-CN" altLang="en-US" b="0" dirty="0">
                <a:latin typeface="隶书" panose="02010509060101010101" pitchFamily="49" charset="-122"/>
              </a:rPr>
              <a:t>解决高阶系统辨识</a:t>
            </a:r>
            <a:endParaRPr kumimoji="0" lang="en-US" altLang="zh-CN" b="0" dirty="0">
              <a:latin typeface="隶书" panose="02010509060101010101" pitchFamily="49" charset="-122"/>
            </a:endParaRPr>
          </a:p>
          <a:p>
            <a:pPr marL="0" indent="0">
              <a:buFont typeface="Arial" panose="020B0604020202020204" pitchFamily="34" charset="0"/>
              <a:buNone/>
            </a:pPr>
            <a:r>
              <a:rPr kumimoji="0" lang="zh-CN" altLang="en-US" b="0" dirty="0">
                <a:latin typeface="隶书" panose="02010509060101010101" pitchFamily="49" charset="-122"/>
              </a:rPr>
              <a:t>采用</a:t>
            </a:r>
            <a:r>
              <a:rPr kumimoji="0" lang="en-US" altLang="zh-CN" b="0" dirty="0">
                <a:latin typeface="隶书" panose="02010509060101010101" pitchFamily="49" charset="-122"/>
              </a:rPr>
              <a:t>BP</a:t>
            </a:r>
            <a:r>
              <a:rPr kumimoji="0" lang="zh-CN" altLang="en-US" b="0" dirty="0">
                <a:latin typeface="隶书" panose="02010509060101010101" pitchFamily="49" charset="-122"/>
              </a:rPr>
              <a:t>学习算法</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修改的</a:t>
            </a:r>
            <a:r>
              <a:rPr lang="en-US" altLang="zh-CN" dirty="0"/>
              <a:t>Elman</a:t>
            </a:r>
            <a:r>
              <a:rPr lang="zh-CN" altLang="en-US" dirty="0"/>
              <a:t>网络</a:t>
            </a:r>
          </a:p>
        </p:txBody>
      </p:sp>
      <p:sp>
        <p:nvSpPr>
          <p:cNvPr id="49155"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49156" name="文本占位符 3"/>
          <p:cNvSpPr>
            <a:spLocks noGrp="1"/>
          </p:cNvSpPr>
          <p:nvPr>
            <p:ph type="body" sz="quarter" idx="14"/>
          </p:nvPr>
        </p:nvSpPr>
        <p:spPr>
          <a:xfrm>
            <a:off x="7164388" y="50800"/>
            <a:ext cx="1800225" cy="433388"/>
          </a:xfrm>
        </p:spPr>
        <p:txBody>
          <a:bodyPr/>
          <a:lstStyle/>
          <a:p>
            <a:r>
              <a:rPr lang="zh-CN" altLang="en-US"/>
              <a:t>动态网络辨识</a:t>
            </a:r>
          </a:p>
        </p:txBody>
      </p:sp>
      <p:sp>
        <p:nvSpPr>
          <p:cNvPr id="49157"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1C86809B-82DA-4CFC-B9C3-6FC99F2CE228}" type="slidenum">
              <a:rPr lang="zh-CN" altLang="en-US" sz="1200">
                <a:solidFill>
                  <a:srgbClr val="898989"/>
                </a:solidFill>
              </a:rPr>
              <a:pPr algn="r"/>
              <a:t>78</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7" name="内容占位符 2"/>
              <p:cNvSpPr txBox="1">
                <a:spLocks/>
              </p:cNvSpPr>
              <p:nvPr/>
            </p:nvSpPr>
            <p:spPr>
              <a:xfrm>
                <a:off x="-108520" y="1556792"/>
                <a:ext cx="9252520" cy="5164683"/>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kumimoji="0" lang="zh-CN" altLang="en-US" sz="2000" b="0" dirty="0"/>
                  <a:t>                          </a:t>
                </a:r>
                <a14:m>
                  <m:oMath xmlns:m="http://schemas.openxmlformats.org/officeDocument/2006/math">
                    <m:r>
                      <a:rPr kumimoji="0" lang="zh-CN" altLang="en-US" sz="2400" b="0" i="1">
                        <a:latin typeface="Cambria Math" panose="02040503050406030204" pitchFamily="18" charset="0"/>
                      </a:rPr>
                      <m:t>∆</m:t>
                    </m:r>
                    <m:sSubSup>
                      <m:sSubSupPr>
                        <m:ctrlPr>
                          <a:rPr kumimoji="0" lang="en-US" altLang="zh-CN" sz="2400" b="0" i="1">
                            <a:latin typeface="Cambria Math" panose="02040503050406030204" pitchFamily="18" charset="0"/>
                          </a:rPr>
                        </m:ctrlPr>
                      </m:sSubSupPr>
                      <m:e>
                        <m:r>
                          <a:rPr kumimoji="0" lang="en-US" altLang="zh-CN" sz="2400" b="0" i="1">
                            <a:latin typeface="Cambria Math" panose="02040503050406030204" pitchFamily="18" charset="0"/>
                          </a:rPr>
                          <m:t>𝑤</m:t>
                        </m:r>
                      </m:e>
                      <m:sub>
                        <m:r>
                          <a:rPr kumimoji="0" lang="en-US" altLang="zh-CN" sz="2400" b="0" i="1">
                            <a:latin typeface="Cambria Math" panose="02040503050406030204" pitchFamily="18" charset="0"/>
                          </a:rPr>
                          <m:t>𝑖𝑗</m:t>
                        </m:r>
                      </m:sub>
                      <m:sup>
                        <m:r>
                          <a:rPr kumimoji="0" lang="en-US" altLang="zh-CN" sz="2400" b="0" i="1">
                            <a:latin typeface="Cambria Math" panose="02040503050406030204" pitchFamily="18" charset="0"/>
                          </a:rPr>
                          <m:t>3</m:t>
                        </m:r>
                      </m:sup>
                    </m:sSubSup>
                    <m:r>
                      <a:rPr kumimoji="0" lang="en-US" altLang="zh-CN" sz="2400" b="0" i="1">
                        <a:latin typeface="Cambria Math" panose="02040503050406030204" pitchFamily="18" charset="0"/>
                      </a:rPr>
                      <m:t>=</m:t>
                    </m:r>
                    <m:r>
                      <a:rPr kumimoji="0" lang="zh-CN" altLang="en-US" sz="2400" b="0" i="1">
                        <a:latin typeface="Cambria Math" panose="02040503050406030204" pitchFamily="18" charset="0"/>
                      </a:rPr>
                      <m:t>𝜂</m:t>
                    </m:r>
                    <m:sSubSup>
                      <m:sSubSupPr>
                        <m:ctrlPr>
                          <a:rPr kumimoji="0" lang="en-US" altLang="zh-CN" sz="2400" b="0" i="1">
                            <a:latin typeface="Cambria Math" panose="02040503050406030204" pitchFamily="18" charset="0"/>
                          </a:rPr>
                        </m:ctrlPr>
                      </m:sSubSupPr>
                      <m:e>
                        <m:r>
                          <a:rPr kumimoji="0" lang="zh-CN" altLang="en-US" sz="2400" b="0" i="1">
                            <a:latin typeface="Cambria Math" panose="02040503050406030204" pitchFamily="18" charset="0"/>
                          </a:rPr>
                          <m:t>𝛿</m:t>
                        </m:r>
                      </m:e>
                      <m:sub>
                        <m:r>
                          <a:rPr kumimoji="0" lang="en-US" altLang="zh-CN" sz="2400" b="0" i="1">
                            <a:latin typeface="Cambria Math" panose="02040503050406030204" pitchFamily="18" charset="0"/>
                          </a:rPr>
                          <m:t>𝑖</m:t>
                        </m:r>
                      </m:sub>
                      <m:sup>
                        <m:r>
                          <a:rPr kumimoji="0" lang="en-US" altLang="zh-CN" sz="2400" b="0" i="1">
                            <a:latin typeface="Cambria Math" panose="02040503050406030204" pitchFamily="18" charset="0"/>
                          </a:rPr>
                          <m:t>0</m:t>
                        </m:r>
                      </m:sup>
                    </m:sSubSup>
                    <m:sSub>
                      <m:sSubPr>
                        <m:ctrlPr>
                          <a:rPr kumimoji="0" lang="en-US" altLang="zh-CN" sz="2400" b="0" i="1">
                            <a:latin typeface="Cambria Math" panose="02040503050406030204" pitchFamily="18" charset="0"/>
                          </a:rPr>
                        </m:ctrlPr>
                      </m:sSubPr>
                      <m:e>
                        <m:r>
                          <a:rPr kumimoji="0" lang="en-US" altLang="zh-CN" sz="2400" b="0" i="1">
                            <a:latin typeface="Cambria Math" panose="02040503050406030204" pitchFamily="18" charset="0"/>
                          </a:rPr>
                          <m:t>𝑥</m:t>
                        </m:r>
                      </m:e>
                      <m:sub>
                        <m:r>
                          <a:rPr kumimoji="0" lang="en-US" altLang="zh-CN" sz="2400" b="0" i="1">
                            <a:latin typeface="Cambria Math" panose="02040503050406030204" pitchFamily="18" charset="0"/>
                          </a:rPr>
                          <m:t>𝑗</m:t>
                        </m:r>
                      </m:sub>
                    </m:sSub>
                    <m:d>
                      <m:dPr>
                        <m:ctrlPr>
                          <a:rPr kumimoji="0" lang="en-US" altLang="zh-CN" sz="2400" b="0" i="1">
                            <a:latin typeface="Cambria Math" panose="02040503050406030204" pitchFamily="18" charset="0"/>
                          </a:rPr>
                        </m:ctrlPr>
                      </m:dPr>
                      <m:e>
                        <m:r>
                          <a:rPr kumimoji="0" lang="en-US" altLang="zh-CN" sz="2400" b="0" i="1">
                            <a:latin typeface="Cambria Math" panose="02040503050406030204" pitchFamily="18" charset="0"/>
                          </a:rPr>
                          <m:t>𝑘</m:t>
                        </m:r>
                      </m:e>
                    </m:d>
                  </m:oMath>
                </a14:m>
                <a:r>
                  <a:rPr kumimoji="0" lang="en-US" altLang="zh-CN" sz="2400" b="0" dirty="0"/>
                  <a:t>   </a:t>
                </a:r>
                <a14:m>
                  <m:oMath xmlns:m="http://schemas.openxmlformats.org/officeDocument/2006/math">
                    <m:r>
                      <a:rPr kumimoji="0" lang="en-US" altLang="zh-CN" sz="2400" b="0" i="1" dirty="0">
                        <a:latin typeface="Cambria Math" panose="02040503050406030204" pitchFamily="18" charset="0"/>
                      </a:rPr>
                      <m:t>𝑖</m:t>
                    </m:r>
                    <m:r>
                      <a:rPr kumimoji="0" lang="en-US" altLang="zh-CN" sz="2400" b="0" i="1" dirty="0">
                        <a:latin typeface="Cambria Math" panose="02040503050406030204" pitchFamily="18" charset="0"/>
                      </a:rPr>
                      <m:t>=1,2,⋯,</m:t>
                    </m:r>
                    <m:r>
                      <a:rPr kumimoji="0" lang="en-US" altLang="zh-CN" sz="2400" b="0" i="1" dirty="0">
                        <a:latin typeface="Cambria Math" panose="02040503050406030204" pitchFamily="18" charset="0"/>
                        <a:ea typeface="Cambria Math" panose="02040503050406030204" pitchFamily="18" charset="0"/>
                      </a:rPr>
                      <m:t>𝑚</m:t>
                    </m:r>
                  </m:oMath>
                </a14:m>
                <a:r>
                  <a:rPr kumimoji="0" lang="en-US" altLang="zh-CN" sz="2400" b="0" dirty="0"/>
                  <a:t>;</a:t>
                </a:r>
                <a14:m>
                  <m:oMath xmlns:m="http://schemas.openxmlformats.org/officeDocument/2006/math">
                    <m:r>
                      <a:rPr kumimoji="0" lang="en-US" altLang="zh-CN" sz="2400" b="0" i="1" dirty="0">
                        <a:latin typeface="Cambria Math" panose="02040503050406030204" pitchFamily="18" charset="0"/>
                      </a:rPr>
                      <m:t>𝑗</m:t>
                    </m:r>
                    <m:r>
                      <a:rPr kumimoji="0" lang="en-US" altLang="zh-CN" sz="2400" b="0" i="1" dirty="0">
                        <a:latin typeface="Cambria Math" panose="02040503050406030204" pitchFamily="18" charset="0"/>
                      </a:rPr>
                      <m:t>=1,2,⋯,</m:t>
                    </m:r>
                    <m:r>
                      <a:rPr kumimoji="0" lang="en-US" altLang="zh-CN" sz="2400" b="0" i="1" dirty="0">
                        <a:latin typeface="Cambria Math" panose="02040503050406030204" pitchFamily="18" charset="0"/>
                        <a:ea typeface="Cambria Math" panose="02040503050406030204" pitchFamily="18" charset="0"/>
                      </a:rPr>
                      <m:t>𝑛</m:t>
                    </m:r>
                  </m:oMath>
                </a14:m>
                <a:endParaRPr kumimoji="0" lang="en-US" altLang="zh-CN" sz="2400" b="0" dirty="0"/>
              </a:p>
              <a:p>
                <a:pPr marL="0" indent="0">
                  <a:buFont typeface="Arial" panose="020B0604020202020204" pitchFamily="34" charset="0"/>
                  <a:buNone/>
                </a:pPr>
                <a:r>
                  <a:rPr kumimoji="0" lang="en-US" altLang="zh-CN" sz="2400" b="0" dirty="0">
                    <a:ea typeface="Cambria Math" panose="02040503050406030204" pitchFamily="18" charset="0"/>
                  </a:rPr>
                  <a:t>                           </a:t>
                </a:r>
                <a14:m>
                  <m:oMath xmlns:m="http://schemas.openxmlformats.org/officeDocument/2006/math">
                    <m:r>
                      <m:rPr>
                        <m:sty m:val="p"/>
                      </m:rPr>
                      <a:rPr kumimoji="0" lang="el-GR" altLang="zh-CN" sz="2400" b="0" i="1">
                        <a:latin typeface="Cambria Math" panose="02040503050406030204" pitchFamily="18" charset="0"/>
                        <a:ea typeface="Cambria Math" panose="02040503050406030204" pitchFamily="18" charset="0"/>
                      </a:rPr>
                      <m:t>Δ</m:t>
                    </m:r>
                    <m:sSubSup>
                      <m:sSubSupPr>
                        <m:ctrlPr>
                          <a:rPr kumimoji="0" lang="el-GR" altLang="zh-CN" sz="2400" b="0" i="1">
                            <a:latin typeface="Cambria Math" panose="02040503050406030204" pitchFamily="18" charset="0"/>
                            <a:ea typeface="Cambria Math" panose="02040503050406030204" pitchFamily="18" charset="0"/>
                          </a:rPr>
                        </m:ctrlPr>
                      </m:sSubSupPr>
                      <m:e>
                        <m:r>
                          <a:rPr kumimoji="0" lang="en-US" altLang="zh-CN" sz="2400" b="0" i="1">
                            <a:latin typeface="Cambria Math" panose="02040503050406030204" pitchFamily="18" charset="0"/>
                            <a:ea typeface="Cambria Math" panose="02040503050406030204" pitchFamily="18" charset="0"/>
                          </a:rPr>
                          <m:t>𝑤</m:t>
                        </m:r>
                      </m:e>
                      <m:sub>
                        <m:r>
                          <a:rPr kumimoji="0" lang="en-US" altLang="zh-CN" sz="2400" b="0" i="1">
                            <a:latin typeface="Cambria Math" panose="02040503050406030204" pitchFamily="18" charset="0"/>
                            <a:ea typeface="Cambria Math" panose="02040503050406030204" pitchFamily="18" charset="0"/>
                          </a:rPr>
                          <m:t>𝑗𝑞</m:t>
                        </m:r>
                      </m:sub>
                      <m:sup>
                        <m:r>
                          <a:rPr kumimoji="0" lang="en-US" altLang="zh-CN" sz="2400" b="0" i="1">
                            <a:latin typeface="Cambria Math" panose="02040503050406030204" pitchFamily="18" charset="0"/>
                            <a:ea typeface="Cambria Math" panose="02040503050406030204" pitchFamily="18" charset="0"/>
                          </a:rPr>
                          <m:t>2</m:t>
                        </m:r>
                      </m:sup>
                    </m:sSubSup>
                    <m:r>
                      <a:rPr kumimoji="0" lang="en-US" altLang="zh-CN" sz="2400" b="0" i="1">
                        <a:latin typeface="Cambria Math" panose="02040503050406030204" pitchFamily="18" charset="0"/>
                        <a:ea typeface="Cambria Math" panose="02040503050406030204" pitchFamily="18" charset="0"/>
                      </a:rPr>
                      <m:t>=</m:t>
                    </m:r>
                    <m:r>
                      <a:rPr kumimoji="0" lang="zh-CN" altLang="en-US" sz="2400" b="0" i="1">
                        <a:latin typeface="Cambria Math" panose="02040503050406030204" pitchFamily="18" charset="0"/>
                        <a:ea typeface="Cambria Math" panose="02040503050406030204" pitchFamily="18" charset="0"/>
                      </a:rPr>
                      <m:t>𝜂</m:t>
                    </m:r>
                    <m:sSubSup>
                      <m:sSubSupPr>
                        <m:ctrlPr>
                          <a:rPr kumimoji="0" lang="en-US" altLang="zh-CN" sz="2400" b="0" i="1">
                            <a:latin typeface="Cambria Math" panose="02040503050406030204" pitchFamily="18" charset="0"/>
                            <a:ea typeface="Cambria Math" panose="02040503050406030204" pitchFamily="18" charset="0"/>
                          </a:rPr>
                        </m:ctrlPr>
                      </m:sSubSupPr>
                      <m:e>
                        <m:r>
                          <a:rPr kumimoji="0" lang="zh-CN" altLang="en-US" sz="2400" b="0" i="1">
                            <a:latin typeface="Cambria Math" panose="02040503050406030204" pitchFamily="18" charset="0"/>
                            <a:ea typeface="Cambria Math" panose="02040503050406030204" pitchFamily="18" charset="0"/>
                          </a:rPr>
                          <m:t>𝛿</m:t>
                        </m:r>
                      </m:e>
                      <m:sub>
                        <m:r>
                          <a:rPr kumimoji="0" lang="en-US" altLang="zh-CN" sz="2400" b="0" i="1">
                            <a:latin typeface="Cambria Math" panose="02040503050406030204" pitchFamily="18" charset="0"/>
                            <a:ea typeface="Cambria Math" panose="02040503050406030204" pitchFamily="18" charset="0"/>
                          </a:rPr>
                          <m:t>𝑗</m:t>
                        </m:r>
                      </m:sub>
                      <m:sup>
                        <m:r>
                          <a:rPr kumimoji="0" lang="en-US" altLang="zh-CN" sz="2400" b="0" i="1">
                            <a:latin typeface="Cambria Math" panose="02040503050406030204" pitchFamily="18" charset="0"/>
                            <a:ea typeface="Cambria Math" panose="02040503050406030204" pitchFamily="18" charset="0"/>
                          </a:rPr>
                          <m:t>h</m:t>
                        </m:r>
                      </m:sup>
                    </m:sSubSup>
                    <m:sSub>
                      <m:sSubPr>
                        <m:ctrlPr>
                          <a:rPr kumimoji="0" lang="en-US" altLang="zh-CN" sz="2400" b="0" i="1">
                            <a:latin typeface="Cambria Math" panose="02040503050406030204" pitchFamily="18" charset="0"/>
                            <a:ea typeface="Cambria Math" panose="02040503050406030204" pitchFamily="18" charset="0"/>
                          </a:rPr>
                        </m:ctrlPr>
                      </m:sSubPr>
                      <m:e>
                        <m:r>
                          <a:rPr kumimoji="0" lang="en-US" altLang="zh-CN" sz="2400" b="0" i="1">
                            <a:latin typeface="Cambria Math" panose="02040503050406030204" pitchFamily="18" charset="0"/>
                            <a:ea typeface="Cambria Math" panose="02040503050406030204" pitchFamily="18" charset="0"/>
                          </a:rPr>
                          <m:t>𝑢</m:t>
                        </m:r>
                      </m:e>
                      <m:sub>
                        <m:r>
                          <a:rPr kumimoji="0" lang="en-US" altLang="zh-CN" sz="2400" b="0" i="1">
                            <a:latin typeface="Cambria Math" panose="02040503050406030204" pitchFamily="18" charset="0"/>
                            <a:ea typeface="Cambria Math" panose="02040503050406030204" pitchFamily="18" charset="0"/>
                          </a:rPr>
                          <m:t>𝑞</m:t>
                        </m:r>
                      </m:sub>
                    </m:sSub>
                    <m:d>
                      <m:dPr>
                        <m:ctrlPr>
                          <a:rPr kumimoji="0" lang="en-US" altLang="zh-CN" sz="2400" b="0" i="1">
                            <a:latin typeface="Cambria Math" panose="02040503050406030204" pitchFamily="18" charset="0"/>
                            <a:ea typeface="Cambria Math" panose="02040503050406030204" pitchFamily="18" charset="0"/>
                          </a:rPr>
                        </m:ctrlPr>
                      </m:dPr>
                      <m:e>
                        <m:r>
                          <a:rPr kumimoji="0" lang="en-US" altLang="zh-CN" sz="2400" b="0" i="1">
                            <a:latin typeface="Cambria Math" panose="02040503050406030204" pitchFamily="18" charset="0"/>
                            <a:ea typeface="Cambria Math" panose="02040503050406030204" pitchFamily="18" charset="0"/>
                          </a:rPr>
                          <m:t>𝑘</m:t>
                        </m:r>
                        <m:r>
                          <a:rPr kumimoji="0" lang="en-US" altLang="zh-CN" sz="2400" b="0" i="1">
                            <a:latin typeface="Cambria Math" panose="02040503050406030204" pitchFamily="18" charset="0"/>
                            <a:ea typeface="Cambria Math" panose="02040503050406030204" pitchFamily="18" charset="0"/>
                          </a:rPr>
                          <m:t>−1</m:t>
                        </m:r>
                      </m:e>
                    </m:d>
                  </m:oMath>
                </a14:m>
                <a:r>
                  <a:rPr kumimoji="0" lang="en-US" altLang="zh-CN" sz="2400" b="0" dirty="0">
                    <a:ea typeface="Cambria Math" panose="02040503050406030204" pitchFamily="18" charset="0"/>
                  </a:rPr>
                  <a:t>  </a:t>
                </a:r>
                <a14:m>
                  <m:oMath xmlns:m="http://schemas.openxmlformats.org/officeDocument/2006/math">
                    <m:r>
                      <a:rPr kumimoji="0" lang="en-US" altLang="zh-CN" sz="2400" b="0" i="1" dirty="0">
                        <a:latin typeface="Cambria Math" panose="02040503050406030204" pitchFamily="18" charset="0"/>
                      </a:rPr>
                      <m:t>𝑗</m:t>
                    </m:r>
                    <m:r>
                      <a:rPr kumimoji="0" lang="en-US" altLang="zh-CN" sz="2400" b="0" i="1" dirty="0">
                        <a:latin typeface="Cambria Math" panose="02040503050406030204" pitchFamily="18" charset="0"/>
                      </a:rPr>
                      <m:t>=1,2,⋯,</m:t>
                    </m:r>
                    <m:r>
                      <a:rPr kumimoji="0" lang="en-US" altLang="zh-CN" sz="2400" b="0" i="1" dirty="0">
                        <a:latin typeface="Cambria Math" panose="02040503050406030204" pitchFamily="18" charset="0"/>
                        <a:ea typeface="Cambria Math" panose="02040503050406030204" pitchFamily="18" charset="0"/>
                      </a:rPr>
                      <m:t>𝑛</m:t>
                    </m:r>
                  </m:oMath>
                </a14:m>
                <a:r>
                  <a:rPr kumimoji="0" lang="en-US" altLang="zh-CN" sz="2400" b="0" dirty="0"/>
                  <a:t>; </a:t>
                </a:r>
                <a14:m>
                  <m:oMath xmlns:m="http://schemas.openxmlformats.org/officeDocument/2006/math">
                    <m:r>
                      <a:rPr kumimoji="0" lang="en-US" altLang="zh-CN" sz="2400" b="0" i="1" dirty="0">
                        <a:latin typeface="Cambria Math" panose="02040503050406030204" pitchFamily="18" charset="0"/>
                      </a:rPr>
                      <m:t>𝑞</m:t>
                    </m:r>
                    <m:r>
                      <a:rPr kumimoji="0" lang="en-US" altLang="zh-CN" sz="2400" b="0" i="1" dirty="0">
                        <a:latin typeface="Cambria Math" panose="02040503050406030204" pitchFamily="18" charset="0"/>
                      </a:rPr>
                      <m:t>=1,2,⋯,</m:t>
                    </m:r>
                    <m:r>
                      <a:rPr kumimoji="0" lang="en-US" altLang="zh-CN" sz="2400" b="0" i="1" dirty="0">
                        <a:latin typeface="Cambria Math" panose="02040503050406030204" pitchFamily="18" charset="0"/>
                        <a:ea typeface="Cambria Math" panose="02040503050406030204" pitchFamily="18" charset="0"/>
                      </a:rPr>
                      <m:t>𝑟</m:t>
                    </m:r>
                  </m:oMath>
                </a14:m>
                <a:r>
                  <a:rPr kumimoji="0" lang="en-US" altLang="zh-CN" sz="2400" b="0" dirty="0"/>
                  <a:t>;</a:t>
                </a:r>
                <a:endParaRPr kumimoji="0" lang="en-US" altLang="zh-CN" sz="2400" b="0" dirty="0">
                  <a:ea typeface="Cambria Math" panose="02040503050406030204" pitchFamily="18" charset="0"/>
                </a:endParaRPr>
              </a:p>
              <a:p>
                <a:pPr marL="0" indent="0">
                  <a:buFont typeface="Arial" panose="020B0604020202020204" pitchFamily="34" charset="0"/>
                  <a:buNone/>
                </a:pPr>
                <a:r>
                  <a:rPr kumimoji="0" lang="en-US" altLang="zh-CN" sz="2400" b="0" dirty="0">
                    <a:ea typeface="Cambria Math" panose="02040503050406030204" pitchFamily="18" charset="0"/>
                  </a:rPr>
                  <a:t>                         </a:t>
                </a:r>
                <a14:m>
                  <m:oMath xmlns:m="http://schemas.openxmlformats.org/officeDocument/2006/math">
                    <m:r>
                      <m:rPr>
                        <m:sty m:val="p"/>
                      </m:rPr>
                      <a:rPr kumimoji="0" lang="el-GR" altLang="zh-CN" sz="2400" b="0" i="1">
                        <a:latin typeface="Cambria Math" panose="02040503050406030204" pitchFamily="18" charset="0"/>
                        <a:ea typeface="Cambria Math" panose="02040503050406030204" pitchFamily="18" charset="0"/>
                      </a:rPr>
                      <m:t>Δ</m:t>
                    </m:r>
                    <m:sSubSup>
                      <m:sSubSupPr>
                        <m:ctrlPr>
                          <a:rPr kumimoji="0" lang="el-GR" altLang="zh-CN" sz="2400" b="0" i="1">
                            <a:latin typeface="Cambria Math" panose="02040503050406030204" pitchFamily="18" charset="0"/>
                            <a:ea typeface="Cambria Math" panose="02040503050406030204" pitchFamily="18" charset="0"/>
                          </a:rPr>
                        </m:ctrlPr>
                      </m:sSubSupPr>
                      <m:e>
                        <m:r>
                          <a:rPr kumimoji="0" lang="en-US" altLang="zh-CN" sz="2400" b="0" i="1">
                            <a:latin typeface="Cambria Math" panose="02040503050406030204" pitchFamily="18" charset="0"/>
                            <a:ea typeface="Cambria Math" panose="02040503050406030204" pitchFamily="18" charset="0"/>
                          </a:rPr>
                          <m:t>𝑤</m:t>
                        </m:r>
                      </m:e>
                      <m:sub>
                        <m:r>
                          <a:rPr kumimoji="0" lang="en-US" altLang="zh-CN" sz="2400" b="0" i="1">
                            <a:latin typeface="Cambria Math" panose="02040503050406030204" pitchFamily="18" charset="0"/>
                            <a:ea typeface="Cambria Math" panose="02040503050406030204" pitchFamily="18" charset="0"/>
                          </a:rPr>
                          <m:t>𝑗𝑙</m:t>
                        </m:r>
                      </m:sub>
                      <m:sup>
                        <m:r>
                          <a:rPr kumimoji="0" lang="en-US" altLang="zh-CN" sz="2400" b="0" i="1">
                            <a:latin typeface="Cambria Math" panose="02040503050406030204" pitchFamily="18" charset="0"/>
                            <a:ea typeface="Cambria Math" panose="02040503050406030204" pitchFamily="18" charset="0"/>
                          </a:rPr>
                          <m:t>1</m:t>
                        </m:r>
                      </m:sup>
                    </m:sSubSup>
                    <m:r>
                      <a:rPr kumimoji="0" lang="en-US" altLang="zh-CN" sz="2400" b="0" i="1">
                        <a:latin typeface="Cambria Math" panose="02040503050406030204" pitchFamily="18" charset="0"/>
                        <a:ea typeface="Cambria Math" panose="02040503050406030204" pitchFamily="18" charset="0"/>
                      </a:rPr>
                      <m:t>=</m:t>
                    </m:r>
                    <m:r>
                      <a:rPr kumimoji="0" lang="zh-CN" altLang="en-US" sz="2400" b="0" i="1">
                        <a:latin typeface="Cambria Math" panose="02040503050406030204" pitchFamily="18" charset="0"/>
                        <a:ea typeface="Cambria Math" panose="02040503050406030204" pitchFamily="18" charset="0"/>
                      </a:rPr>
                      <m:t>𝜂</m:t>
                    </m:r>
                    <m:nary>
                      <m:naryPr>
                        <m:chr m:val="∑"/>
                        <m:limLoc m:val="subSup"/>
                        <m:ctrlPr>
                          <a:rPr kumimoji="0" lang="zh-CN" altLang="en-US" sz="2400" b="0" i="1">
                            <a:latin typeface="Cambria Math" panose="02040503050406030204" pitchFamily="18" charset="0"/>
                            <a:ea typeface="Cambria Math" panose="02040503050406030204" pitchFamily="18" charset="0"/>
                          </a:rPr>
                        </m:ctrlPr>
                      </m:naryPr>
                      <m:sub>
                        <m:r>
                          <m:rPr>
                            <m:brk m:alnAt="25"/>
                          </m:rPr>
                          <a:rPr kumimoji="0" lang="en-US" altLang="zh-CN" sz="2400" b="0" i="1">
                            <a:latin typeface="Cambria Math" panose="02040503050406030204" pitchFamily="18" charset="0"/>
                            <a:ea typeface="Cambria Math" panose="02040503050406030204" pitchFamily="18" charset="0"/>
                          </a:rPr>
                          <m:t>𝑖</m:t>
                        </m:r>
                        <m:r>
                          <a:rPr kumimoji="0" lang="en-US" altLang="zh-CN" sz="2400" b="0" i="1">
                            <a:latin typeface="Cambria Math" panose="02040503050406030204" pitchFamily="18" charset="0"/>
                            <a:ea typeface="Cambria Math" panose="02040503050406030204" pitchFamily="18" charset="0"/>
                          </a:rPr>
                          <m:t>=1</m:t>
                        </m:r>
                      </m:sub>
                      <m:sup>
                        <m:r>
                          <a:rPr kumimoji="0" lang="en-US" altLang="zh-CN" sz="2400" b="0" i="1">
                            <a:latin typeface="Cambria Math" panose="02040503050406030204" pitchFamily="18" charset="0"/>
                            <a:ea typeface="Cambria Math" panose="02040503050406030204" pitchFamily="18" charset="0"/>
                          </a:rPr>
                          <m:t>𝑚</m:t>
                        </m:r>
                      </m:sup>
                      <m:e>
                        <m:sSubSup>
                          <m:sSubSupPr>
                            <m:ctrlPr>
                              <a:rPr kumimoji="0" lang="en-US" altLang="zh-CN" sz="2400" b="0" i="1">
                                <a:latin typeface="Cambria Math" panose="02040503050406030204" pitchFamily="18" charset="0"/>
                                <a:ea typeface="Cambria Math" panose="02040503050406030204" pitchFamily="18" charset="0"/>
                              </a:rPr>
                            </m:ctrlPr>
                          </m:sSubSupPr>
                          <m:e>
                            <m:r>
                              <a:rPr kumimoji="0" lang="en-US" altLang="zh-CN" sz="2400" b="0" i="1">
                                <a:latin typeface="Cambria Math" panose="02040503050406030204" pitchFamily="18" charset="0"/>
                                <a:ea typeface="Cambria Math" panose="02040503050406030204" pitchFamily="18" charset="0"/>
                              </a:rPr>
                              <m:t>(</m:t>
                            </m:r>
                            <m:r>
                              <a:rPr kumimoji="0" lang="zh-CN" altLang="en-US" sz="2400" b="0" i="1">
                                <a:latin typeface="Cambria Math" panose="02040503050406030204" pitchFamily="18" charset="0"/>
                                <a:ea typeface="Cambria Math" panose="02040503050406030204" pitchFamily="18" charset="0"/>
                              </a:rPr>
                              <m:t>𝛿</m:t>
                            </m:r>
                          </m:e>
                          <m:sub>
                            <m:r>
                              <a:rPr kumimoji="0" lang="en-US" altLang="zh-CN" sz="2400" b="0" i="1">
                                <a:latin typeface="Cambria Math" panose="02040503050406030204" pitchFamily="18" charset="0"/>
                                <a:ea typeface="Cambria Math" panose="02040503050406030204" pitchFamily="18" charset="0"/>
                              </a:rPr>
                              <m:t>𝑖</m:t>
                            </m:r>
                          </m:sub>
                          <m:sup>
                            <m:r>
                              <a:rPr kumimoji="0" lang="en-US" altLang="zh-CN" sz="2400" b="0" i="1">
                                <a:latin typeface="Cambria Math" panose="02040503050406030204" pitchFamily="18" charset="0"/>
                                <a:ea typeface="Cambria Math" panose="02040503050406030204" pitchFamily="18" charset="0"/>
                              </a:rPr>
                              <m:t>0</m:t>
                            </m:r>
                          </m:sup>
                        </m:sSubSup>
                        <m:sSubSup>
                          <m:sSubSupPr>
                            <m:ctrlPr>
                              <a:rPr kumimoji="0" lang="en-US" altLang="zh-CN" sz="2400" b="0" i="1">
                                <a:latin typeface="Cambria Math" panose="02040503050406030204" pitchFamily="18" charset="0"/>
                                <a:ea typeface="Cambria Math" panose="02040503050406030204" pitchFamily="18" charset="0"/>
                              </a:rPr>
                            </m:ctrlPr>
                          </m:sSubSupPr>
                          <m:e>
                            <m:r>
                              <a:rPr kumimoji="0" lang="en-US" altLang="zh-CN" sz="2400" b="0" i="1">
                                <a:latin typeface="Cambria Math" panose="02040503050406030204" pitchFamily="18" charset="0"/>
                                <a:ea typeface="Cambria Math" panose="02040503050406030204" pitchFamily="18" charset="0"/>
                              </a:rPr>
                              <m:t>𝑤</m:t>
                            </m:r>
                          </m:e>
                          <m:sub>
                            <m:r>
                              <a:rPr kumimoji="0" lang="en-US" altLang="zh-CN" sz="2400" b="0" i="1">
                                <a:latin typeface="Cambria Math" panose="02040503050406030204" pitchFamily="18" charset="0"/>
                                <a:ea typeface="Cambria Math" panose="02040503050406030204" pitchFamily="18" charset="0"/>
                              </a:rPr>
                              <m:t>𝑖𝑗</m:t>
                            </m:r>
                          </m:sub>
                          <m:sup>
                            <m:r>
                              <a:rPr kumimoji="0" lang="en-US" altLang="zh-CN" sz="2400" b="0" i="1">
                                <a:latin typeface="Cambria Math" panose="02040503050406030204" pitchFamily="18" charset="0"/>
                                <a:ea typeface="Cambria Math" panose="02040503050406030204" pitchFamily="18" charset="0"/>
                              </a:rPr>
                              <m:t>3</m:t>
                            </m:r>
                          </m:sup>
                        </m:sSubSup>
                        <m:r>
                          <a:rPr kumimoji="0" lang="en-US" altLang="zh-CN" sz="2400" b="0" i="1">
                            <a:latin typeface="Cambria Math" panose="02040503050406030204" pitchFamily="18" charset="0"/>
                            <a:ea typeface="Cambria Math" panose="02040503050406030204" pitchFamily="18" charset="0"/>
                          </a:rPr>
                          <m:t>)</m:t>
                        </m:r>
                      </m:e>
                    </m:nary>
                    <m:f>
                      <m:fPr>
                        <m:ctrlPr>
                          <a:rPr kumimoji="0" lang="en-US" altLang="zh-CN" sz="2400" b="0" i="1">
                            <a:latin typeface="Cambria Math" panose="02040503050406030204" pitchFamily="18" charset="0"/>
                            <a:ea typeface="Cambria Math" panose="02040503050406030204" pitchFamily="18" charset="0"/>
                          </a:rPr>
                        </m:ctrlPr>
                      </m:fPr>
                      <m:num>
                        <m:r>
                          <a:rPr kumimoji="0" lang="zh-CN" altLang="en-US" sz="2400" b="0" i="1">
                            <a:latin typeface="Cambria Math" panose="02040503050406030204" pitchFamily="18" charset="0"/>
                            <a:ea typeface="Cambria Math" panose="02040503050406030204" pitchFamily="18" charset="0"/>
                          </a:rPr>
                          <m:t>𝜕</m:t>
                        </m:r>
                        <m:sSub>
                          <m:sSubPr>
                            <m:ctrlPr>
                              <a:rPr kumimoji="0" lang="en-US" altLang="zh-CN" sz="2400" b="0" i="1">
                                <a:latin typeface="Cambria Math" panose="02040503050406030204" pitchFamily="18" charset="0"/>
                                <a:ea typeface="Cambria Math" panose="02040503050406030204" pitchFamily="18" charset="0"/>
                              </a:rPr>
                            </m:ctrlPr>
                          </m:sSubPr>
                          <m:e>
                            <m:r>
                              <a:rPr kumimoji="0" lang="en-US" altLang="zh-CN" sz="2400" b="0" i="1">
                                <a:latin typeface="Cambria Math" panose="02040503050406030204" pitchFamily="18" charset="0"/>
                                <a:ea typeface="Cambria Math" panose="02040503050406030204" pitchFamily="18" charset="0"/>
                              </a:rPr>
                              <m:t>𝑥</m:t>
                            </m:r>
                          </m:e>
                          <m:sub>
                            <m:r>
                              <a:rPr kumimoji="0" lang="en-US" altLang="zh-CN" sz="2400" b="0" i="1">
                                <a:latin typeface="Cambria Math" panose="02040503050406030204" pitchFamily="18" charset="0"/>
                                <a:ea typeface="Cambria Math" panose="02040503050406030204" pitchFamily="18" charset="0"/>
                              </a:rPr>
                              <m:t>𝑗</m:t>
                            </m:r>
                          </m:sub>
                        </m:sSub>
                        <m:r>
                          <a:rPr kumimoji="0" lang="en-US" altLang="zh-CN" sz="2400" b="0" i="1">
                            <a:latin typeface="Cambria Math" panose="02040503050406030204" pitchFamily="18" charset="0"/>
                            <a:ea typeface="Cambria Math" panose="02040503050406030204" pitchFamily="18" charset="0"/>
                          </a:rPr>
                          <m:t>(</m:t>
                        </m:r>
                        <m:r>
                          <a:rPr kumimoji="0" lang="en-US" altLang="zh-CN" sz="2400" b="0" i="1">
                            <a:latin typeface="Cambria Math" panose="02040503050406030204" pitchFamily="18" charset="0"/>
                            <a:ea typeface="Cambria Math" panose="02040503050406030204" pitchFamily="18" charset="0"/>
                          </a:rPr>
                          <m:t>𝑘</m:t>
                        </m:r>
                        <m:r>
                          <a:rPr kumimoji="0" lang="en-US" altLang="zh-CN" sz="2400" b="0" i="1">
                            <a:latin typeface="Cambria Math" panose="02040503050406030204" pitchFamily="18" charset="0"/>
                            <a:ea typeface="Cambria Math" panose="02040503050406030204" pitchFamily="18" charset="0"/>
                          </a:rPr>
                          <m:t>)</m:t>
                        </m:r>
                      </m:num>
                      <m:den>
                        <m:r>
                          <a:rPr kumimoji="0" lang="zh-CN" altLang="en-US" sz="2400" b="0" i="1">
                            <a:latin typeface="Cambria Math" panose="02040503050406030204" pitchFamily="18" charset="0"/>
                            <a:ea typeface="Cambria Math" panose="02040503050406030204" pitchFamily="18" charset="0"/>
                          </a:rPr>
                          <m:t>𝜕</m:t>
                        </m:r>
                        <m:sSubSup>
                          <m:sSubSupPr>
                            <m:ctrlPr>
                              <a:rPr kumimoji="0" lang="en-US" altLang="zh-CN" sz="2400" b="0" i="1">
                                <a:latin typeface="Cambria Math" panose="02040503050406030204" pitchFamily="18" charset="0"/>
                                <a:ea typeface="Cambria Math" panose="02040503050406030204" pitchFamily="18" charset="0"/>
                              </a:rPr>
                            </m:ctrlPr>
                          </m:sSubSupPr>
                          <m:e>
                            <m:r>
                              <a:rPr kumimoji="0" lang="en-US" altLang="zh-CN" sz="2400" b="0" i="1">
                                <a:latin typeface="Cambria Math" panose="02040503050406030204" pitchFamily="18" charset="0"/>
                                <a:ea typeface="Cambria Math" panose="02040503050406030204" pitchFamily="18" charset="0"/>
                              </a:rPr>
                              <m:t>𝑤</m:t>
                            </m:r>
                          </m:e>
                          <m:sub>
                            <m:r>
                              <a:rPr kumimoji="0" lang="en-US" altLang="zh-CN" sz="2400" b="0" i="1">
                                <a:latin typeface="Cambria Math" panose="02040503050406030204" pitchFamily="18" charset="0"/>
                                <a:ea typeface="Cambria Math" panose="02040503050406030204" pitchFamily="18" charset="0"/>
                              </a:rPr>
                              <m:t>𝑗𝑙</m:t>
                            </m:r>
                          </m:sub>
                          <m:sup>
                            <m:r>
                              <a:rPr kumimoji="0" lang="en-US" altLang="zh-CN" sz="2400" b="0" i="1">
                                <a:latin typeface="Cambria Math" panose="02040503050406030204" pitchFamily="18" charset="0"/>
                                <a:ea typeface="Cambria Math" panose="02040503050406030204" pitchFamily="18" charset="0"/>
                              </a:rPr>
                              <m:t>1</m:t>
                            </m:r>
                          </m:sup>
                        </m:sSubSup>
                      </m:den>
                    </m:f>
                  </m:oMath>
                </a14:m>
                <a:r>
                  <a:rPr kumimoji="0" lang="zh-CN" altLang="en-US" sz="2400" b="0" dirty="0"/>
                  <a:t> </a:t>
                </a:r>
                <a14:m>
                  <m:oMath xmlns:m="http://schemas.openxmlformats.org/officeDocument/2006/math">
                    <m:r>
                      <a:rPr kumimoji="0" lang="en-US" altLang="zh-CN" sz="2400" b="0" i="1" dirty="0">
                        <a:latin typeface="Cambria Math" panose="02040503050406030204" pitchFamily="18" charset="0"/>
                      </a:rPr>
                      <m:t>𝑗</m:t>
                    </m:r>
                    <m:r>
                      <a:rPr kumimoji="0" lang="en-US" altLang="zh-CN" sz="2400" b="0" i="1" dirty="0">
                        <a:latin typeface="Cambria Math" panose="02040503050406030204" pitchFamily="18" charset="0"/>
                      </a:rPr>
                      <m:t>=1,2,⋯,</m:t>
                    </m:r>
                    <m:r>
                      <a:rPr kumimoji="0" lang="en-US" altLang="zh-CN" sz="2400" b="0" i="1" dirty="0">
                        <a:latin typeface="Cambria Math" panose="02040503050406030204" pitchFamily="18" charset="0"/>
                        <a:ea typeface="Cambria Math" panose="02040503050406030204" pitchFamily="18" charset="0"/>
                      </a:rPr>
                      <m:t>𝑛</m:t>
                    </m:r>
                  </m:oMath>
                </a14:m>
                <a:r>
                  <a:rPr kumimoji="0" lang="en-US" altLang="zh-CN" sz="2400" b="0" dirty="0"/>
                  <a:t>; </a:t>
                </a:r>
                <a14:m>
                  <m:oMath xmlns:m="http://schemas.openxmlformats.org/officeDocument/2006/math">
                    <m:r>
                      <a:rPr kumimoji="0" lang="en-US" altLang="zh-CN" sz="2400" b="0" i="1" dirty="0">
                        <a:latin typeface="Cambria Math" panose="02040503050406030204" pitchFamily="18" charset="0"/>
                      </a:rPr>
                      <m:t>𝑙</m:t>
                    </m:r>
                    <m:r>
                      <a:rPr kumimoji="0" lang="en-US" altLang="zh-CN" sz="2400" b="0" i="1" dirty="0">
                        <a:latin typeface="Cambria Math" panose="02040503050406030204" pitchFamily="18" charset="0"/>
                      </a:rPr>
                      <m:t>=1,2,⋯,</m:t>
                    </m:r>
                    <m:r>
                      <a:rPr kumimoji="0" lang="en-US" altLang="zh-CN" sz="2400" b="0" i="1" dirty="0">
                        <a:latin typeface="Cambria Math" panose="02040503050406030204" pitchFamily="18" charset="0"/>
                        <a:ea typeface="Cambria Math" panose="02040503050406030204" pitchFamily="18" charset="0"/>
                      </a:rPr>
                      <m:t>𝑛</m:t>
                    </m:r>
                  </m:oMath>
                </a14:m>
                <a:r>
                  <a:rPr kumimoji="0" lang="en-US" altLang="zh-CN" sz="2400" b="0" dirty="0"/>
                  <a:t>;</a:t>
                </a:r>
              </a:p>
              <a:p>
                <a:pPr marL="0" indent="0">
                  <a:buFont typeface="Arial" panose="020B0604020202020204" pitchFamily="34" charset="0"/>
                  <a:buNone/>
                </a:pPr>
                <a:r>
                  <a:rPr kumimoji="0" lang="en-US" altLang="zh-CN" sz="2400" b="0" dirty="0"/>
                  <a:t>                       </a:t>
                </a:r>
                <a14:m>
                  <m:oMath xmlns:m="http://schemas.openxmlformats.org/officeDocument/2006/math">
                    <m:f>
                      <m:fPr>
                        <m:ctrlPr>
                          <a:rPr kumimoji="0" lang="en-US" altLang="zh-CN" sz="2400" b="0" i="1" smtClean="0">
                            <a:solidFill>
                              <a:srgbClr val="FF0000"/>
                            </a:solidFill>
                            <a:latin typeface="Cambria Math" panose="02040503050406030204" pitchFamily="18" charset="0"/>
                            <a:ea typeface="Cambria Math" panose="02040503050406030204" pitchFamily="18" charset="0"/>
                          </a:rPr>
                        </m:ctrlPr>
                      </m:fPr>
                      <m:num>
                        <m:r>
                          <a:rPr kumimoji="0" lang="zh-CN" altLang="en-US" sz="2400" b="0" i="1">
                            <a:solidFill>
                              <a:srgbClr val="FF0000"/>
                            </a:solidFill>
                            <a:latin typeface="Cambria Math" panose="02040503050406030204" pitchFamily="18" charset="0"/>
                            <a:ea typeface="Cambria Math" panose="02040503050406030204" pitchFamily="18" charset="0"/>
                          </a:rPr>
                          <m:t>𝜕</m:t>
                        </m:r>
                        <m:sSub>
                          <m:sSubPr>
                            <m:ctrlPr>
                              <a:rPr kumimoji="0" lang="en-US" altLang="zh-CN" sz="2400" b="0" i="1">
                                <a:solidFill>
                                  <a:srgbClr val="FF0000"/>
                                </a:solidFill>
                                <a:latin typeface="Cambria Math" panose="02040503050406030204" pitchFamily="18" charset="0"/>
                                <a:ea typeface="Cambria Math" panose="02040503050406030204" pitchFamily="18" charset="0"/>
                              </a:rPr>
                            </m:ctrlPr>
                          </m:sSubPr>
                          <m:e>
                            <m:r>
                              <a:rPr kumimoji="0" lang="en-US" altLang="zh-CN" sz="2400" b="0" i="1">
                                <a:solidFill>
                                  <a:srgbClr val="FF0000"/>
                                </a:solidFill>
                                <a:latin typeface="Cambria Math" panose="02040503050406030204" pitchFamily="18" charset="0"/>
                                <a:ea typeface="Cambria Math" panose="02040503050406030204" pitchFamily="18" charset="0"/>
                              </a:rPr>
                              <m:t>𝑥</m:t>
                            </m:r>
                          </m:e>
                          <m:sub>
                            <m:r>
                              <a:rPr kumimoji="0" lang="en-US" altLang="zh-CN" sz="2400" b="0" i="1">
                                <a:solidFill>
                                  <a:srgbClr val="FF0000"/>
                                </a:solidFill>
                                <a:latin typeface="Cambria Math" panose="02040503050406030204" pitchFamily="18" charset="0"/>
                                <a:ea typeface="Cambria Math" panose="02040503050406030204" pitchFamily="18" charset="0"/>
                              </a:rPr>
                              <m:t>𝑗</m:t>
                            </m:r>
                          </m:sub>
                        </m:sSub>
                        <m:r>
                          <a:rPr kumimoji="0" lang="en-US" altLang="zh-CN" sz="2400" b="0" i="1">
                            <a:solidFill>
                              <a:srgbClr val="FF0000"/>
                            </a:solidFill>
                            <a:latin typeface="Cambria Math" panose="02040503050406030204" pitchFamily="18" charset="0"/>
                            <a:ea typeface="Cambria Math" panose="02040503050406030204" pitchFamily="18" charset="0"/>
                          </a:rPr>
                          <m:t>(</m:t>
                        </m:r>
                        <m:r>
                          <a:rPr kumimoji="0" lang="en-US" altLang="zh-CN" sz="2400" b="0" i="1">
                            <a:solidFill>
                              <a:srgbClr val="FF0000"/>
                            </a:solidFill>
                            <a:latin typeface="Cambria Math" panose="02040503050406030204" pitchFamily="18" charset="0"/>
                            <a:ea typeface="Cambria Math" panose="02040503050406030204" pitchFamily="18" charset="0"/>
                          </a:rPr>
                          <m:t>𝑘</m:t>
                        </m:r>
                        <m:r>
                          <a:rPr kumimoji="0" lang="en-US" altLang="zh-CN" sz="2400" b="0" i="1">
                            <a:solidFill>
                              <a:srgbClr val="FF0000"/>
                            </a:solidFill>
                            <a:latin typeface="Cambria Math" panose="02040503050406030204" pitchFamily="18" charset="0"/>
                            <a:ea typeface="Cambria Math" panose="02040503050406030204" pitchFamily="18" charset="0"/>
                          </a:rPr>
                          <m:t>)</m:t>
                        </m:r>
                      </m:num>
                      <m:den>
                        <m:r>
                          <a:rPr kumimoji="0" lang="zh-CN" altLang="en-US" sz="2400" b="0" i="1">
                            <a:solidFill>
                              <a:srgbClr val="FF0000"/>
                            </a:solidFill>
                            <a:latin typeface="Cambria Math" panose="02040503050406030204" pitchFamily="18" charset="0"/>
                            <a:ea typeface="Cambria Math" panose="02040503050406030204" pitchFamily="18" charset="0"/>
                          </a:rPr>
                          <m:t>𝜕</m:t>
                        </m:r>
                        <m:sSubSup>
                          <m:sSubSupPr>
                            <m:ctrlPr>
                              <a:rPr kumimoji="0" lang="en-US" altLang="zh-CN" sz="2400" b="0" i="1">
                                <a:solidFill>
                                  <a:srgbClr val="FF0000"/>
                                </a:solidFill>
                                <a:latin typeface="Cambria Math" panose="02040503050406030204" pitchFamily="18" charset="0"/>
                                <a:ea typeface="Cambria Math" panose="02040503050406030204" pitchFamily="18" charset="0"/>
                              </a:rPr>
                            </m:ctrlPr>
                          </m:sSubSupPr>
                          <m:e>
                            <m:r>
                              <a:rPr kumimoji="0" lang="en-US" altLang="zh-CN" sz="2400" b="0" i="1">
                                <a:solidFill>
                                  <a:srgbClr val="FF0000"/>
                                </a:solidFill>
                                <a:latin typeface="Cambria Math" panose="02040503050406030204" pitchFamily="18" charset="0"/>
                                <a:ea typeface="Cambria Math" panose="02040503050406030204" pitchFamily="18" charset="0"/>
                              </a:rPr>
                              <m:t>𝑤</m:t>
                            </m:r>
                          </m:e>
                          <m:sub>
                            <m:r>
                              <a:rPr kumimoji="0" lang="en-US" altLang="zh-CN" sz="2400" b="0" i="1">
                                <a:solidFill>
                                  <a:srgbClr val="FF0000"/>
                                </a:solidFill>
                                <a:latin typeface="Cambria Math" panose="02040503050406030204" pitchFamily="18" charset="0"/>
                                <a:ea typeface="Cambria Math" panose="02040503050406030204" pitchFamily="18" charset="0"/>
                              </a:rPr>
                              <m:t>𝑗𝑙</m:t>
                            </m:r>
                          </m:sub>
                          <m:sup>
                            <m:r>
                              <a:rPr kumimoji="0" lang="en-US" altLang="zh-CN" sz="2400" b="0" i="1">
                                <a:solidFill>
                                  <a:srgbClr val="FF0000"/>
                                </a:solidFill>
                                <a:latin typeface="Cambria Math" panose="02040503050406030204" pitchFamily="18" charset="0"/>
                                <a:ea typeface="Cambria Math" panose="02040503050406030204" pitchFamily="18" charset="0"/>
                              </a:rPr>
                              <m:t>1</m:t>
                            </m:r>
                          </m:sup>
                        </m:sSubSup>
                      </m:den>
                    </m:f>
                    <m:r>
                      <a:rPr kumimoji="0" lang="en-US" altLang="zh-CN" sz="2400" b="0" i="1">
                        <a:solidFill>
                          <a:srgbClr val="FF0000"/>
                        </a:solidFill>
                        <a:latin typeface="Cambria Math" panose="02040503050406030204" pitchFamily="18" charset="0"/>
                        <a:ea typeface="Cambria Math" panose="02040503050406030204" pitchFamily="18" charset="0"/>
                      </a:rPr>
                      <m:t>=</m:t>
                    </m:r>
                    <m:sSub>
                      <m:sSubPr>
                        <m:ctrlPr>
                          <a:rPr kumimoji="0" lang="en-US" altLang="zh-CN" sz="2400" b="0" i="1">
                            <a:solidFill>
                              <a:srgbClr val="FF0000"/>
                            </a:solidFill>
                            <a:latin typeface="Cambria Math" panose="02040503050406030204" pitchFamily="18" charset="0"/>
                            <a:ea typeface="Cambria Math" panose="02040503050406030204" pitchFamily="18" charset="0"/>
                          </a:rPr>
                        </m:ctrlPr>
                      </m:sSubPr>
                      <m:e>
                        <m:sSup>
                          <m:sSupPr>
                            <m:ctrlPr>
                              <a:rPr kumimoji="0" lang="en-US" altLang="zh-CN" sz="2400" b="0" i="1">
                                <a:solidFill>
                                  <a:srgbClr val="FF0000"/>
                                </a:solidFill>
                                <a:latin typeface="Cambria Math" panose="02040503050406030204" pitchFamily="18" charset="0"/>
                                <a:ea typeface="Cambria Math" panose="02040503050406030204" pitchFamily="18" charset="0"/>
                              </a:rPr>
                            </m:ctrlPr>
                          </m:sSupPr>
                          <m:e>
                            <m:r>
                              <a:rPr kumimoji="0" lang="en-US" altLang="zh-CN" sz="2400" b="0" i="1">
                                <a:solidFill>
                                  <a:srgbClr val="FF0000"/>
                                </a:solidFill>
                                <a:latin typeface="Cambria Math" panose="02040503050406030204" pitchFamily="18" charset="0"/>
                                <a:ea typeface="Cambria Math" panose="02040503050406030204" pitchFamily="18" charset="0"/>
                              </a:rPr>
                              <m:t>𝑓</m:t>
                            </m:r>
                          </m:e>
                          <m:sup>
                            <m:r>
                              <a:rPr kumimoji="0" lang="en-US" altLang="zh-CN" sz="2400" b="0" i="1">
                                <a:solidFill>
                                  <a:srgbClr val="FF0000"/>
                                </a:solidFill>
                                <a:latin typeface="Cambria Math" panose="02040503050406030204" pitchFamily="18" charset="0"/>
                                <a:ea typeface="Cambria Math" panose="02040503050406030204" pitchFamily="18" charset="0"/>
                              </a:rPr>
                              <m:t>′</m:t>
                            </m:r>
                          </m:sup>
                        </m:sSup>
                      </m:e>
                      <m:sub>
                        <m:r>
                          <a:rPr kumimoji="0" lang="en-US" altLang="zh-CN" sz="2400" b="0" i="1">
                            <a:solidFill>
                              <a:srgbClr val="FF0000"/>
                            </a:solidFill>
                            <a:latin typeface="Cambria Math" panose="02040503050406030204" pitchFamily="18" charset="0"/>
                            <a:ea typeface="Cambria Math" panose="02040503050406030204" pitchFamily="18" charset="0"/>
                          </a:rPr>
                          <m:t>𝑗</m:t>
                        </m:r>
                      </m:sub>
                    </m:sSub>
                    <m:d>
                      <m:dPr>
                        <m:ctrlPr>
                          <a:rPr kumimoji="0" lang="en-US" altLang="zh-CN" sz="2400" b="0" i="1">
                            <a:solidFill>
                              <a:srgbClr val="FF0000"/>
                            </a:solidFill>
                            <a:latin typeface="Cambria Math" panose="02040503050406030204" pitchFamily="18" charset="0"/>
                            <a:ea typeface="Cambria Math" panose="02040503050406030204" pitchFamily="18" charset="0"/>
                          </a:rPr>
                        </m:ctrlPr>
                      </m:dPr>
                      <m:e>
                        <m:r>
                          <a:rPr kumimoji="0" lang="en-US" altLang="zh-CN" sz="2400" b="0" i="1">
                            <a:solidFill>
                              <a:srgbClr val="FF0000"/>
                            </a:solidFill>
                            <a:latin typeface="Cambria Math" panose="02040503050406030204" pitchFamily="18" charset="0"/>
                            <a:ea typeface="Cambria Math" panose="02040503050406030204" pitchFamily="18" charset="0"/>
                          </a:rPr>
                          <m:t>∙</m:t>
                        </m:r>
                      </m:e>
                    </m:d>
                    <m:sSub>
                      <m:sSubPr>
                        <m:ctrlPr>
                          <a:rPr kumimoji="0" lang="en-US" altLang="zh-CN" sz="2400" b="0" i="1">
                            <a:solidFill>
                              <a:srgbClr val="FF0000"/>
                            </a:solidFill>
                            <a:latin typeface="Cambria Math" panose="02040503050406030204" pitchFamily="18" charset="0"/>
                            <a:ea typeface="Cambria Math" panose="02040503050406030204" pitchFamily="18" charset="0"/>
                          </a:rPr>
                        </m:ctrlPr>
                      </m:sSubPr>
                      <m:e>
                        <m:r>
                          <a:rPr kumimoji="0" lang="en-US" altLang="zh-CN" sz="2400" b="0" i="1">
                            <a:solidFill>
                              <a:srgbClr val="FF0000"/>
                            </a:solidFill>
                            <a:latin typeface="Cambria Math" panose="02040503050406030204" pitchFamily="18" charset="0"/>
                            <a:ea typeface="Cambria Math" panose="02040503050406030204" pitchFamily="18" charset="0"/>
                          </a:rPr>
                          <m:t>𝑥</m:t>
                        </m:r>
                      </m:e>
                      <m:sub>
                        <m:r>
                          <a:rPr kumimoji="0" lang="en-US" altLang="zh-CN" sz="2400" b="0" i="1">
                            <a:solidFill>
                              <a:srgbClr val="FF0000"/>
                            </a:solidFill>
                            <a:latin typeface="Cambria Math" panose="02040503050406030204" pitchFamily="18" charset="0"/>
                            <a:ea typeface="Cambria Math" panose="02040503050406030204" pitchFamily="18" charset="0"/>
                          </a:rPr>
                          <m:t>𝑙</m:t>
                        </m:r>
                      </m:sub>
                    </m:sSub>
                    <m:d>
                      <m:dPr>
                        <m:ctrlPr>
                          <a:rPr kumimoji="0" lang="en-US" altLang="zh-CN" sz="2400" b="0" i="1">
                            <a:solidFill>
                              <a:srgbClr val="FF0000"/>
                            </a:solidFill>
                            <a:latin typeface="Cambria Math" panose="02040503050406030204" pitchFamily="18" charset="0"/>
                            <a:ea typeface="Cambria Math" panose="02040503050406030204" pitchFamily="18" charset="0"/>
                          </a:rPr>
                        </m:ctrlPr>
                      </m:dPr>
                      <m:e>
                        <m:r>
                          <a:rPr kumimoji="0" lang="en-US" altLang="zh-CN" sz="2400" b="0" i="1">
                            <a:solidFill>
                              <a:srgbClr val="FF0000"/>
                            </a:solidFill>
                            <a:latin typeface="Cambria Math" panose="02040503050406030204" pitchFamily="18" charset="0"/>
                            <a:ea typeface="Cambria Math" panose="02040503050406030204" pitchFamily="18" charset="0"/>
                          </a:rPr>
                          <m:t>𝑘</m:t>
                        </m:r>
                        <m:r>
                          <a:rPr kumimoji="0" lang="en-US" altLang="zh-CN" sz="2400" b="0" i="1">
                            <a:solidFill>
                              <a:srgbClr val="FF0000"/>
                            </a:solidFill>
                            <a:latin typeface="Cambria Math" panose="02040503050406030204" pitchFamily="18" charset="0"/>
                            <a:ea typeface="Cambria Math" panose="02040503050406030204" pitchFamily="18" charset="0"/>
                          </a:rPr>
                          <m:t>−1</m:t>
                        </m:r>
                      </m:e>
                    </m:d>
                    <m:r>
                      <a:rPr kumimoji="0" lang="en-US" altLang="zh-CN" sz="2400" b="0" i="1">
                        <a:solidFill>
                          <a:srgbClr val="FF0000"/>
                        </a:solidFill>
                        <a:latin typeface="Cambria Math" panose="02040503050406030204" pitchFamily="18" charset="0"/>
                        <a:ea typeface="Cambria Math" panose="02040503050406030204" pitchFamily="18" charset="0"/>
                      </a:rPr>
                      <m:t>+</m:t>
                    </m:r>
                    <m:r>
                      <a:rPr kumimoji="0" lang="zh-CN" altLang="en-US" sz="2400" b="0" i="1" smtClean="0">
                        <a:solidFill>
                          <a:srgbClr val="FF0000"/>
                        </a:solidFill>
                        <a:latin typeface="Cambria Math" panose="02040503050406030204" pitchFamily="18" charset="0"/>
                        <a:ea typeface="Cambria Math" panose="02040503050406030204" pitchFamily="18" charset="0"/>
                      </a:rPr>
                      <m:t>𝛼</m:t>
                    </m:r>
                    <m:f>
                      <m:fPr>
                        <m:ctrlPr>
                          <a:rPr kumimoji="0" lang="en-US" altLang="zh-CN" sz="2400" b="0" i="1">
                            <a:solidFill>
                              <a:srgbClr val="FF0000"/>
                            </a:solidFill>
                            <a:latin typeface="Cambria Math" panose="02040503050406030204" pitchFamily="18" charset="0"/>
                            <a:ea typeface="Cambria Math" panose="02040503050406030204" pitchFamily="18" charset="0"/>
                          </a:rPr>
                        </m:ctrlPr>
                      </m:fPr>
                      <m:num>
                        <m:r>
                          <a:rPr kumimoji="0" lang="zh-CN" altLang="en-US" sz="2400" b="0" i="1">
                            <a:solidFill>
                              <a:srgbClr val="FF0000"/>
                            </a:solidFill>
                            <a:latin typeface="Cambria Math" panose="02040503050406030204" pitchFamily="18" charset="0"/>
                            <a:ea typeface="Cambria Math" panose="02040503050406030204" pitchFamily="18" charset="0"/>
                          </a:rPr>
                          <m:t>𝜕</m:t>
                        </m:r>
                        <m:sSub>
                          <m:sSubPr>
                            <m:ctrlPr>
                              <a:rPr kumimoji="0" lang="en-US" altLang="zh-CN" sz="2400" b="0" i="1">
                                <a:solidFill>
                                  <a:srgbClr val="FF0000"/>
                                </a:solidFill>
                                <a:latin typeface="Cambria Math" panose="02040503050406030204" pitchFamily="18" charset="0"/>
                                <a:ea typeface="Cambria Math" panose="02040503050406030204" pitchFamily="18" charset="0"/>
                              </a:rPr>
                            </m:ctrlPr>
                          </m:sSubPr>
                          <m:e>
                            <m:r>
                              <a:rPr kumimoji="0" lang="en-US" altLang="zh-CN" sz="2400" b="0" i="1">
                                <a:solidFill>
                                  <a:srgbClr val="FF0000"/>
                                </a:solidFill>
                                <a:latin typeface="Cambria Math" panose="02040503050406030204" pitchFamily="18" charset="0"/>
                                <a:ea typeface="Cambria Math" panose="02040503050406030204" pitchFamily="18" charset="0"/>
                              </a:rPr>
                              <m:t>𝑥</m:t>
                            </m:r>
                          </m:e>
                          <m:sub>
                            <m:r>
                              <a:rPr kumimoji="0" lang="en-US" altLang="zh-CN" sz="2400" b="0" i="1">
                                <a:solidFill>
                                  <a:srgbClr val="FF0000"/>
                                </a:solidFill>
                                <a:latin typeface="Cambria Math" panose="02040503050406030204" pitchFamily="18" charset="0"/>
                                <a:ea typeface="Cambria Math" panose="02040503050406030204" pitchFamily="18" charset="0"/>
                              </a:rPr>
                              <m:t>𝑗</m:t>
                            </m:r>
                          </m:sub>
                        </m:sSub>
                        <m:r>
                          <a:rPr kumimoji="0" lang="en-US" altLang="zh-CN" sz="2400" b="0" i="1">
                            <a:solidFill>
                              <a:srgbClr val="FF0000"/>
                            </a:solidFill>
                            <a:latin typeface="Cambria Math" panose="02040503050406030204" pitchFamily="18" charset="0"/>
                            <a:ea typeface="Cambria Math" panose="02040503050406030204" pitchFamily="18" charset="0"/>
                          </a:rPr>
                          <m:t>(</m:t>
                        </m:r>
                        <m:r>
                          <a:rPr kumimoji="0" lang="en-US" altLang="zh-CN" sz="2400" b="0" i="1">
                            <a:solidFill>
                              <a:srgbClr val="FF0000"/>
                            </a:solidFill>
                            <a:latin typeface="Cambria Math" panose="02040503050406030204" pitchFamily="18" charset="0"/>
                            <a:ea typeface="Cambria Math" panose="02040503050406030204" pitchFamily="18" charset="0"/>
                          </a:rPr>
                          <m:t>𝑘</m:t>
                        </m:r>
                        <m:r>
                          <a:rPr kumimoji="0" lang="en-US" altLang="zh-CN" sz="2400" b="0" i="1">
                            <a:solidFill>
                              <a:srgbClr val="FF0000"/>
                            </a:solidFill>
                            <a:latin typeface="Cambria Math" panose="02040503050406030204" pitchFamily="18" charset="0"/>
                            <a:ea typeface="Cambria Math" panose="02040503050406030204" pitchFamily="18" charset="0"/>
                          </a:rPr>
                          <m:t>−1)</m:t>
                        </m:r>
                      </m:num>
                      <m:den>
                        <m:r>
                          <a:rPr kumimoji="0" lang="zh-CN" altLang="en-US" sz="2400" b="0" i="1">
                            <a:solidFill>
                              <a:srgbClr val="FF0000"/>
                            </a:solidFill>
                            <a:latin typeface="Cambria Math" panose="02040503050406030204" pitchFamily="18" charset="0"/>
                            <a:ea typeface="Cambria Math" panose="02040503050406030204" pitchFamily="18" charset="0"/>
                          </a:rPr>
                          <m:t>𝜕</m:t>
                        </m:r>
                        <m:sSubSup>
                          <m:sSubSupPr>
                            <m:ctrlPr>
                              <a:rPr kumimoji="0" lang="en-US" altLang="zh-CN" sz="2400" b="0" i="1">
                                <a:solidFill>
                                  <a:srgbClr val="FF0000"/>
                                </a:solidFill>
                                <a:latin typeface="Cambria Math" panose="02040503050406030204" pitchFamily="18" charset="0"/>
                                <a:ea typeface="Cambria Math" panose="02040503050406030204" pitchFamily="18" charset="0"/>
                              </a:rPr>
                            </m:ctrlPr>
                          </m:sSubSupPr>
                          <m:e>
                            <m:r>
                              <a:rPr kumimoji="0" lang="en-US" altLang="zh-CN" sz="2400" b="0" i="1">
                                <a:solidFill>
                                  <a:srgbClr val="FF0000"/>
                                </a:solidFill>
                                <a:latin typeface="Cambria Math" panose="02040503050406030204" pitchFamily="18" charset="0"/>
                                <a:ea typeface="Cambria Math" panose="02040503050406030204" pitchFamily="18" charset="0"/>
                              </a:rPr>
                              <m:t>𝑤</m:t>
                            </m:r>
                          </m:e>
                          <m:sub>
                            <m:r>
                              <a:rPr kumimoji="0" lang="en-US" altLang="zh-CN" sz="2400" b="0" i="1">
                                <a:solidFill>
                                  <a:srgbClr val="FF0000"/>
                                </a:solidFill>
                                <a:latin typeface="Cambria Math" panose="02040503050406030204" pitchFamily="18" charset="0"/>
                                <a:ea typeface="Cambria Math" panose="02040503050406030204" pitchFamily="18" charset="0"/>
                              </a:rPr>
                              <m:t>𝑗𝑙</m:t>
                            </m:r>
                          </m:sub>
                          <m:sup>
                            <m:r>
                              <a:rPr kumimoji="0" lang="en-US" altLang="zh-CN" sz="2400" b="0" i="1">
                                <a:solidFill>
                                  <a:srgbClr val="FF0000"/>
                                </a:solidFill>
                                <a:latin typeface="Cambria Math" panose="02040503050406030204" pitchFamily="18" charset="0"/>
                                <a:ea typeface="Cambria Math" panose="02040503050406030204" pitchFamily="18" charset="0"/>
                              </a:rPr>
                              <m:t>1</m:t>
                            </m:r>
                          </m:sup>
                        </m:sSubSup>
                      </m:den>
                    </m:f>
                  </m:oMath>
                </a14:m>
                <a:endParaRPr kumimoji="0" lang="en-US" altLang="zh-CN" sz="2400" b="0" dirty="0">
                  <a:solidFill>
                    <a:srgbClr val="FF0000"/>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sz="2400" b="0" i="1">
                              <a:latin typeface="Cambria Math" panose="02040503050406030204" pitchFamily="18" charset="0"/>
                            </a:rPr>
                          </m:ctrlPr>
                        </m:sSubSupPr>
                        <m:e>
                          <m:r>
                            <a:rPr kumimoji="0" lang="zh-CN" altLang="en-US" sz="2400" b="0" i="1">
                              <a:latin typeface="Cambria Math" panose="02040503050406030204" pitchFamily="18" charset="0"/>
                            </a:rPr>
                            <m:t>𝛿</m:t>
                          </m:r>
                        </m:e>
                        <m:sub>
                          <m:r>
                            <a:rPr kumimoji="0" lang="en-US" altLang="zh-CN" sz="2400" b="0" i="1">
                              <a:latin typeface="Cambria Math" panose="02040503050406030204" pitchFamily="18" charset="0"/>
                            </a:rPr>
                            <m:t>𝑖</m:t>
                          </m:r>
                        </m:sub>
                        <m:sup>
                          <m:r>
                            <a:rPr kumimoji="0" lang="en-US" altLang="zh-CN" sz="2400" b="0" i="1">
                              <a:latin typeface="Cambria Math" panose="02040503050406030204" pitchFamily="18" charset="0"/>
                            </a:rPr>
                            <m:t>0</m:t>
                          </m:r>
                        </m:sup>
                      </m:sSubSup>
                      <m:r>
                        <a:rPr kumimoji="0" lang="en-US" altLang="zh-CN" sz="2400" b="0" i="1">
                          <a:latin typeface="Cambria Math" panose="02040503050406030204" pitchFamily="18" charset="0"/>
                        </a:rPr>
                        <m:t>=(</m:t>
                      </m:r>
                      <m:sSub>
                        <m:sSubPr>
                          <m:ctrlPr>
                            <a:rPr kumimoji="0" lang="en-US" altLang="zh-CN" sz="2400" b="0" i="1">
                              <a:latin typeface="Cambria Math" panose="02040503050406030204" pitchFamily="18" charset="0"/>
                            </a:rPr>
                          </m:ctrlPr>
                        </m:sSubPr>
                        <m:e>
                          <m:r>
                            <a:rPr kumimoji="0" lang="en-US" altLang="zh-CN" sz="2400" b="0" i="1">
                              <a:latin typeface="Cambria Math" panose="02040503050406030204" pitchFamily="18" charset="0"/>
                            </a:rPr>
                            <m:t>𝑦</m:t>
                          </m:r>
                        </m:e>
                        <m:sub>
                          <m:r>
                            <a:rPr kumimoji="0" lang="en-US" altLang="zh-CN" sz="2400" b="0" i="1">
                              <a:latin typeface="Cambria Math" panose="02040503050406030204" pitchFamily="18" charset="0"/>
                            </a:rPr>
                            <m:t>𝑑</m:t>
                          </m:r>
                          <m:r>
                            <a:rPr kumimoji="0" lang="en-US" altLang="zh-CN" sz="2400" b="0" i="1">
                              <a:latin typeface="Cambria Math" panose="02040503050406030204" pitchFamily="18" charset="0"/>
                            </a:rPr>
                            <m:t>,</m:t>
                          </m:r>
                          <m:r>
                            <a:rPr kumimoji="0" lang="en-US" altLang="zh-CN" sz="2400" b="0" i="1">
                              <a:latin typeface="Cambria Math" panose="02040503050406030204" pitchFamily="18" charset="0"/>
                            </a:rPr>
                            <m:t>𝑖</m:t>
                          </m:r>
                        </m:sub>
                      </m:sSub>
                      <m:d>
                        <m:dPr>
                          <m:ctrlPr>
                            <a:rPr kumimoji="0" lang="en-US" altLang="zh-CN" sz="2400" b="0" i="1">
                              <a:latin typeface="Cambria Math" panose="02040503050406030204" pitchFamily="18" charset="0"/>
                            </a:rPr>
                          </m:ctrlPr>
                        </m:dPr>
                        <m:e>
                          <m:r>
                            <a:rPr kumimoji="0" lang="en-US" altLang="zh-CN" sz="2400" b="0" i="1">
                              <a:latin typeface="Cambria Math" panose="02040503050406030204" pitchFamily="18" charset="0"/>
                            </a:rPr>
                            <m:t>𝑘</m:t>
                          </m:r>
                        </m:e>
                      </m:d>
                      <m:r>
                        <a:rPr kumimoji="0" lang="en-US" altLang="zh-CN" sz="2400" b="0" i="1">
                          <a:latin typeface="Cambria Math" panose="02040503050406030204" pitchFamily="18" charset="0"/>
                        </a:rPr>
                        <m:t>−</m:t>
                      </m:r>
                      <m:sSub>
                        <m:sSubPr>
                          <m:ctrlPr>
                            <a:rPr kumimoji="0" lang="en-US" altLang="zh-CN" sz="2400" b="0" i="1">
                              <a:latin typeface="Cambria Math" panose="02040503050406030204" pitchFamily="18" charset="0"/>
                            </a:rPr>
                          </m:ctrlPr>
                        </m:sSubPr>
                        <m:e>
                          <m:r>
                            <a:rPr kumimoji="0" lang="en-US" altLang="zh-CN" sz="2400" b="0" i="1">
                              <a:latin typeface="Cambria Math" panose="02040503050406030204" pitchFamily="18" charset="0"/>
                            </a:rPr>
                            <m:t>𝑦</m:t>
                          </m:r>
                        </m:e>
                        <m:sub>
                          <m:r>
                            <a:rPr kumimoji="0" lang="en-US" altLang="zh-CN" sz="2400" b="0" i="1">
                              <a:latin typeface="Cambria Math" panose="02040503050406030204" pitchFamily="18" charset="0"/>
                            </a:rPr>
                            <m:t>𝑖</m:t>
                          </m:r>
                        </m:sub>
                      </m:sSub>
                      <m:r>
                        <a:rPr kumimoji="0" lang="en-US" altLang="zh-CN" sz="2400" b="0" i="1">
                          <a:latin typeface="Cambria Math" panose="02040503050406030204" pitchFamily="18" charset="0"/>
                        </a:rPr>
                        <m:t>(</m:t>
                      </m:r>
                      <m:r>
                        <a:rPr kumimoji="0" lang="en-US" altLang="zh-CN" sz="2400" b="0" i="1">
                          <a:latin typeface="Cambria Math" panose="02040503050406030204" pitchFamily="18" charset="0"/>
                        </a:rPr>
                        <m:t>𝑘</m:t>
                      </m:r>
                      <m:r>
                        <a:rPr kumimoji="0" lang="en-US" altLang="zh-CN" sz="2400" b="0" i="1">
                          <a:latin typeface="Cambria Math" panose="02040503050406030204" pitchFamily="18" charset="0"/>
                        </a:rPr>
                        <m:t>))</m:t>
                      </m:r>
                      <m:sSub>
                        <m:sSubPr>
                          <m:ctrlPr>
                            <a:rPr kumimoji="0" lang="en-US" altLang="zh-CN" sz="2400" b="0" i="1">
                              <a:latin typeface="Cambria Math" panose="02040503050406030204" pitchFamily="18" charset="0"/>
                              <a:ea typeface="Cambria Math" panose="02040503050406030204" pitchFamily="18" charset="0"/>
                            </a:rPr>
                          </m:ctrlPr>
                        </m:sSubPr>
                        <m:e>
                          <m:r>
                            <a:rPr kumimoji="0" lang="en-US" altLang="zh-CN" sz="2400" b="0" i="1">
                              <a:latin typeface="Cambria Math" panose="02040503050406030204" pitchFamily="18" charset="0"/>
                              <a:ea typeface="Cambria Math" panose="02040503050406030204" pitchFamily="18" charset="0"/>
                            </a:rPr>
                            <m:t>𝑔</m:t>
                          </m:r>
                          <m:r>
                            <a:rPr kumimoji="0" lang="en-US" altLang="zh-CN" sz="2400" b="0" i="1">
                              <a:latin typeface="Cambria Math" panose="02040503050406030204" pitchFamily="18" charset="0"/>
                              <a:ea typeface="Cambria Math" panose="02040503050406030204" pitchFamily="18" charset="0"/>
                            </a:rPr>
                            <m:t>′</m:t>
                          </m:r>
                        </m:e>
                        <m:sub>
                          <m:r>
                            <a:rPr kumimoji="0" lang="en-US" altLang="zh-CN" sz="2400" b="0" i="1">
                              <a:latin typeface="Cambria Math" panose="02040503050406030204" pitchFamily="18" charset="0"/>
                              <a:ea typeface="Cambria Math" panose="02040503050406030204" pitchFamily="18" charset="0"/>
                            </a:rPr>
                            <m:t>𝑗</m:t>
                          </m:r>
                        </m:sub>
                      </m:sSub>
                      <m:d>
                        <m:dPr>
                          <m:ctrlPr>
                            <a:rPr kumimoji="0" lang="en-US" altLang="zh-CN" sz="2400" b="0" i="1">
                              <a:latin typeface="Cambria Math" panose="02040503050406030204" pitchFamily="18" charset="0"/>
                              <a:ea typeface="Cambria Math" panose="02040503050406030204" pitchFamily="18" charset="0"/>
                            </a:rPr>
                          </m:ctrlPr>
                        </m:dPr>
                        <m:e>
                          <m:r>
                            <a:rPr kumimoji="0" lang="en-US" altLang="zh-CN" sz="2400" b="0" i="1">
                              <a:latin typeface="Cambria Math" panose="02040503050406030204" pitchFamily="18" charset="0"/>
                              <a:ea typeface="Cambria Math" panose="02040503050406030204" pitchFamily="18" charset="0"/>
                            </a:rPr>
                            <m:t>∙</m:t>
                          </m:r>
                        </m:e>
                      </m:d>
                    </m:oMath>
                  </m:oMathPara>
                </a14:m>
                <a:endParaRPr kumimoji="0" lang="en-US" altLang="zh-CN" sz="2400"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kumimoji="0" lang="en-US" altLang="zh-CN" sz="2400" b="0" i="1">
                              <a:latin typeface="Cambria Math" panose="02040503050406030204" pitchFamily="18" charset="0"/>
                            </a:rPr>
                          </m:ctrlPr>
                        </m:sSubSupPr>
                        <m:e>
                          <m:r>
                            <a:rPr kumimoji="0" lang="zh-CN" altLang="en-US" sz="2400" b="0" i="1">
                              <a:latin typeface="Cambria Math" panose="02040503050406030204" pitchFamily="18" charset="0"/>
                            </a:rPr>
                            <m:t>𝛿</m:t>
                          </m:r>
                        </m:e>
                        <m:sub>
                          <m:r>
                            <a:rPr kumimoji="0" lang="en-US" altLang="zh-CN" sz="2400" b="0" i="1">
                              <a:latin typeface="Cambria Math" panose="02040503050406030204" pitchFamily="18" charset="0"/>
                            </a:rPr>
                            <m:t>𝑗</m:t>
                          </m:r>
                        </m:sub>
                        <m:sup>
                          <m:r>
                            <a:rPr kumimoji="0" lang="en-US" altLang="zh-CN" sz="2400" b="0" i="1">
                              <a:latin typeface="Cambria Math" panose="02040503050406030204" pitchFamily="18" charset="0"/>
                            </a:rPr>
                            <m:t>h</m:t>
                          </m:r>
                        </m:sup>
                      </m:sSubSup>
                      <m:r>
                        <a:rPr kumimoji="0" lang="en-US" altLang="zh-CN" sz="2400" b="0" i="1">
                          <a:latin typeface="Cambria Math" panose="02040503050406030204" pitchFamily="18" charset="0"/>
                        </a:rPr>
                        <m:t>=</m:t>
                      </m:r>
                      <m:nary>
                        <m:naryPr>
                          <m:chr m:val="∑"/>
                          <m:limLoc m:val="subSup"/>
                          <m:ctrlPr>
                            <a:rPr kumimoji="0" lang="en-US" altLang="zh-CN" sz="2400" b="0" i="1">
                              <a:latin typeface="Cambria Math" panose="02040503050406030204" pitchFamily="18" charset="0"/>
                            </a:rPr>
                          </m:ctrlPr>
                        </m:naryPr>
                        <m:sub>
                          <m:r>
                            <m:rPr>
                              <m:brk m:alnAt="25"/>
                            </m:rPr>
                            <a:rPr kumimoji="0" lang="en-US" altLang="zh-CN" sz="2400" b="0" i="1">
                              <a:latin typeface="Cambria Math" panose="02040503050406030204" pitchFamily="18" charset="0"/>
                            </a:rPr>
                            <m:t>𝑖</m:t>
                          </m:r>
                          <m:r>
                            <a:rPr kumimoji="0" lang="en-US" altLang="zh-CN" sz="2400" b="0" i="1">
                              <a:latin typeface="Cambria Math" panose="02040503050406030204" pitchFamily="18" charset="0"/>
                            </a:rPr>
                            <m:t>=1</m:t>
                          </m:r>
                        </m:sub>
                        <m:sup>
                          <m:r>
                            <a:rPr kumimoji="0" lang="en-US" altLang="zh-CN" sz="2400" b="0" i="1">
                              <a:latin typeface="Cambria Math" panose="02040503050406030204" pitchFamily="18" charset="0"/>
                            </a:rPr>
                            <m:t>𝑚</m:t>
                          </m:r>
                        </m:sup>
                        <m:e>
                          <m:r>
                            <a:rPr kumimoji="0" lang="en-US" altLang="zh-CN" sz="2400" b="0" i="1">
                              <a:latin typeface="Cambria Math" panose="02040503050406030204" pitchFamily="18" charset="0"/>
                            </a:rPr>
                            <m:t>(</m:t>
                          </m:r>
                          <m:sSubSup>
                            <m:sSubSupPr>
                              <m:ctrlPr>
                                <a:rPr kumimoji="0" lang="en-US" altLang="zh-CN" sz="2400" b="0" i="1">
                                  <a:latin typeface="Cambria Math" panose="02040503050406030204" pitchFamily="18" charset="0"/>
                                  <a:ea typeface="Cambria Math" panose="02040503050406030204" pitchFamily="18" charset="0"/>
                                </a:rPr>
                              </m:ctrlPr>
                            </m:sSubSupPr>
                            <m:e>
                              <m:r>
                                <a:rPr kumimoji="0" lang="zh-CN" altLang="en-US" sz="2400" b="0" i="1">
                                  <a:latin typeface="Cambria Math" panose="02040503050406030204" pitchFamily="18" charset="0"/>
                                  <a:ea typeface="Cambria Math" panose="02040503050406030204" pitchFamily="18" charset="0"/>
                                </a:rPr>
                                <m:t>𝛿</m:t>
                              </m:r>
                            </m:e>
                            <m:sub>
                              <m:r>
                                <a:rPr kumimoji="0" lang="en-US" altLang="zh-CN" sz="2400" b="0" i="1">
                                  <a:latin typeface="Cambria Math" panose="02040503050406030204" pitchFamily="18" charset="0"/>
                                  <a:ea typeface="Cambria Math" panose="02040503050406030204" pitchFamily="18" charset="0"/>
                                </a:rPr>
                                <m:t>𝑖</m:t>
                              </m:r>
                            </m:sub>
                            <m:sup>
                              <m:r>
                                <a:rPr kumimoji="0" lang="en-US" altLang="zh-CN" sz="2400" b="0" i="1">
                                  <a:latin typeface="Cambria Math" panose="02040503050406030204" pitchFamily="18" charset="0"/>
                                  <a:ea typeface="Cambria Math" panose="02040503050406030204" pitchFamily="18" charset="0"/>
                                </a:rPr>
                                <m:t>0</m:t>
                              </m:r>
                            </m:sup>
                          </m:sSubSup>
                          <m:sSubSup>
                            <m:sSubSupPr>
                              <m:ctrlPr>
                                <a:rPr kumimoji="0" lang="en-US" altLang="zh-CN" sz="2400" b="0" i="1">
                                  <a:latin typeface="Cambria Math" panose="02040503050406030204" pitchFamily="18" charset="0"/>
                                  <a:ea typeface="Cambria Math" panose="02040503050406030204" pitchFamily="18" charset="0"/>
                                </a:rPr>
                              </m:ctrlPr>
                            </m:sSubSupPr>
                            <m:e>
                              <m:r>
                                <a:rPr kumimoji="0" lang="en-US" altLang="zh-CN" sz="2400" b="0" i="1">
                                  <a:latin typeface="Cambria Math" panose="02040503050406030204" pitchFamily="18" charset="0"/>
                                  <a:ea typeface="Cambria Math" panose="02040503050406030204" pitchFamily="18" charset="0"/>
                                </a:rPr>
                                <m:t>𝑤</m:t>
                              </m:r>
                            </m:e>
                            <m:sub>
                              <m:r>
                                <a:rPr kumimoji="0" lang="en-US" altLang="zh-CN" sz="2400" b="0" i="1">
                                  <a:latin typeface="Cambria Math" panose="02040503050406030204" pitchFamily="18" charset="0"/>
                                  <a:ea typeface="Cambria Math" panose="02040503050406030204" pitchFamily="18" charset="0"/>
                                </a:rPr>
                                <m:t>𝑖𝑗</m:t>
                              </m:r>
                            </m:sub>
                            <m:sup>
                              <m:r>
                                <a:rPr kumimoji="0" lang="en-US" altLang="zh-CN" sz="2400" b="0" i="1">
                                  <a:latin typeface="Cambria Math" panose="02040503050406030204" pitchFamily="18" charset="0"/>
                                  <a:ea typeface="Cambria Math" panose="02040503050406030204" pitchFamily="18" charset="0"/>
                                </a:rPr>
                                <m:t>3</m:t>
                              </m:r>
                            </m:sup>
                          </m:sSubSup>
                          <m:r>
                            <a:rPr kumimoji="0" lang="en-US" altLang="zh-CN" sz="2400" b="0" i="1">
                              <a:latin typeface="Cambria Math" panose="02040503050406030204" pitchFamily="18" charset="0"/>
                            </a:rPr>
                            <m:t>)</m:t>
                          </m:r>
                          <m:sSub>
                            <m:sSubPr>
                              <m:ctrlPr>
                                <a:rPr kumimoji="0" lang="en-US" altLang="zh-CN" sz="2400" b="0" i="1">
                                  <a:latin typeface="Cambria Math" panose="02040503050406030204" pitchFamily="18" charset="0"/>
                                  <a:ea typeface="Cambria Math" panose="02040503050406030204" pitchFamily="18" charset="0"/>
                                </a:rPr>
                              </m:ctrlPr>
                            </m:sSubPr>
                            <m:e>
                              <m:sSup>
                                <m:sSupPr>
                                  <m:ctrlPr>
                                    <a:rPr kumimoji="0" lang="en-US" altLang="zh-CN" sz="2400" b="0" i="1">
                                      <a:latin typeface="Cambria Math" panose="02040503050406030204" pitchFamily="18" charset="0"/>
                                      <a:ea typeface="Cambria Math" panose="02040503050406030204" pitchFamily="18" charset="0"/>
                                    </a:rPr>
                                  </m:ctrlPr>
                                </m:sSupPr>
                                <m:e>
                                  <m:r>
                                    <a:rPr kumimoji="0" lang="en-US" altLang="zh-CN" sz="2400" b="0" i="1">
                                      <a:latin typeface="Cambria Math" panose="02040503050406030204" pitchFamily="18" charset="0"/>
                                      <a:ea typeface="Cambria Math" panose="02040503050406030204" pitchFamily="18" charset="0"/>
                                    </a:rPr>
                                    <m:t>𝑓</m:t>
                                  </m:r>
                                </m:e>
                                <m:sup>
                                  <m:r>
                                    <a:rPr kumimoji="0" lang="en-US" altLang="zh-CN" sz="2400" b="0" i="1">
                                      <a:latin typeface="Cambria Math" panose="02040503050406030204" pitchFamily="18" charset="0"/>
                                      <a:ea typeface="Cambria Math" panose="02040503050406030204" pitchFamily="18" charset="0"/>
                                    </a:rPr>
                                    <m:t>′</m:t>
                                  </m:r>
                                </m:sup>
                              </m:sSup>
                            </m:e>
                            <m:sub>
                              <m:r>
                                <a:rPr kumimoji="0" lang="en-US" altLang="zh-CN" sz="2400" b="0" i="1">
                                  <a:latin typeface="Cambria Math" panose="02040503050406030204" pitchFamily="18" charset="0"/>
                                  <a:ea typeface="Cambria Math" panose="02040503050406030204" pitchFamily="18" charset="0"/>
                                </a:rPr>
                                <m:t>𝑗</m:t>
                              </m:r>
                            </m:sub>
                          </m:sSub>
                          <m:d>
                            <m:dPr>
                              <m:ctrlPr>
                                <a:rPr kumimoji="0" lang="en-US" altLang="zh-CN" sz="2400" b="0" i="1">
                                  <a:latin typeface="Cambria Math" panose="02040503050406030204" pitchFamily="18" charset="0"/>
                                  <a:ea typeface="Cambria Math" panose="02040503050406030204" pitchFamily="18" charset="0"/>
                                </a:rPr>
                              </m:ctrlPr>
                            </m:dPr>
                            <m:e>
                              <m:r>
                                <a:rPr kumimoji="0" lang="en-US" altLang="zh-CN" sz="2400" b="0" i="1">
                                  <a:latin typeface="Cambria Math" panose="02040503050406030204" pitchFamily="18" charset="0"/>
                                  <a:ea typeface="Cambria Math" panose="02040503050406030204" pitchFamily="18" charset="0"/>
                                </a:rPr>
                                <m:t>∙</m:t>
                              </m:r>
                            </m:e>
                          </m:d>
                        </m:e>
                      </m:nary>
                    </m:oMath>
                  </m:oMathPara>
                </a14:m>
                <a:endParaRPr kumimoji="0" lang="zh-CN" altLang="en-US" b="0" dirty="0"/>
              </a:p>
            </p:txBody>
          </p:sp>
        </mc:Choice>
        <mc:Fallback xmlns="">
          <p:sp>
            <p:nvSpPr>
              <p:cNvPr id="7" name="内容占位符 2"/>
              <p:cNvSpPr txBox="1">
                <a:spLocks noRot="1" noChangeAspect="1" noMove="1" noResize="1" noEditPoints="1" noAdjustHandles="1" noChangeArrowheads="1" noChangeShapeType="1" noTextEdit="1"/>
              </p:cNvSpPr>
              <p:nvPr/>
            </p:nvSpPr>
            <p:spPr>
              <a:xfrm>
                <a:off x="-108520" y="1556792"/>
                <a:ext cx="9252520" cy="5164683"/>
              </a:xfrm>
              <a:prstGeom prst="rect">
                <a:avLst/>
              </a:prstGeom>
              <a:blipFill>
                <a:blip r:embed="rId3"/>
                <a:stretch>
                  <a:fillRect t="-472"/>
                </a:stretch>
              </a:blipFill>
            </p:spPr>
            <p:txBody>
              <a:bodyPr/>
              <a:lstStyle/>
              <a:p>
                <a:r>
                  <a:rPr lang="zh-CN" altLang="en-US">
                    <a:noFill/>
                  </a:rPr>
                  <a:t> </a:t>
                </a:r>
              </a:p>
            </p:txBody>
          </p:sp>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18771"/>
            <a:ext cx="8229600" cy="1143000"/>
          </a:xfrm>
        </p:spPr>
        <p:txBody>
          <a:bodyPr/>
          <a:lstStyle/>
          <a:p>
            <a:pPr>
              <a:defRPr/>
            </a:pPr>
            <a:r>
              <a:rPr lang="zh-CN" altLang="en-US" dirty="0">
                <a:latin typeface="隶书" panose="02010509060101010101" pitchFamily="49" charset="-122"/>
                <a:ea typeface="隶书" panose="02010509060101010101" pitchFamily="49" charset="-122"/>
              </a:rPr>
              <a:t>基本</a:t>
            </a:r>
            <a:r>
              <a:rPr lang="en-US" altLang="zh-CN" dirty="0"/>
              <a:t>Elman</a:t>
            </a:r>
            <a:r>
              <a:rPr lang="zh-CN" altLang="en-US" dirty="0"/>
              <a:t>动态递归网络</a:t>
            </a:r>
          </a:p>
        </p:txBody>
      </p:sp>
      <p:sp>
        <p:nvSpPr>
          <p:cNvPr id="47107"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47108" name="文本占位符 3"/>
          <p:cNvSpPr>
            <a:spLocks noGrp="1"/>
          </p:cNvSpPr>
          <p:nvPr>
            <p:ph type="body" sz="quarter" idx="14"/>
          </p:nvPr>
        </p:nvSpPr>
        <p:spPr>
          <a:xfrm>
            <a:off x="7164388" y="50800"/>
            <a:ext cx="1800225" cy="433388"/>
          </a:xfrm>
        </p:spPr>
        <p:txBody>
          <a:bodyPr/>
          <a:lstStyle/>
          <a:p>
            <a:r>
              <a:rPr lang="zh-CN" altLang="en-US"/>
              <a:t>动态网络辨识</a:t>
            </a:r>
          </a:p>
        </p:txBody>
      </p:sp>
      <p:sp>
        <p:nvSpPr>
          <p:cNvPr id="47109"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99CF7785-D414-4EF9-B526-C5C103AE7B7F}" type="slidenum">
              <a:rPr lang="zh-CN" altLang="en-US" sz="1200">
                <a:solidFill>
                  <a:srgbClr val="898989"/>
                </a:solidFill>
              </a:rPr>
              <a:pPr algn="r"/>
              <a:t>79</a:t>
            </a:fld>
            <a:endParaRPr lang="en-US" altLang="zh-CN" sz="1200">
              <a:solidFill>
                <a:srgbClr val="898989"/>
              </a:solidFill>
            </a:endParaRPr>
          </a:p>
        </p:txBody>
      </p:sp>
      <p:sp>
        <p:nvSpPr>
          <p:cNvPr id="7" name="内容占位符 2"/>
          <p:cNvSpPr txBox="1">
            <a:spLocks/>
          </p:cNvSpPr>
          <p:nvPr/>
        </p:nvSpPr>
        <p:spPr>
          <a:xfrm>
            <a:off x="107950" y="2348880"/>
            <a:ext cx="8784530" cy="4410139"/>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kumimoji="0" lang="zh-CN" altLang="en-US" b="0" dirty="0"/>
          </a:p>
        </p:txBody>
      </p:sp>
      <mc:AlternateContent xmlns:mc="http://schemas.openxmlformats.org/markup-compatibility/2006" xmlns:a14="http://schemas.microsoft.com/office/drawing/2010/main">
        <mc:Choice Requires="a14">
          <p:sp>
            <p:nvSpPr>
              <p:cNvPr id="3" name="文本框 2"/>
              <p:cNvSpPr txBox="1"/>
              <p:nvPr/>
            </p:nvSpPr>
            <p:spPr>
              <a:xfrm>
                <a:off x="611560" y="2271807"/>
                <a:ext cx="8840882" cy="954107"/>
              </a:xfrm>
              <a:prstGeom prst="rect">
                <a:avLst/>
              </a:prstGeom>
              <a:noFill/>
            </p:spPr>
            <p:txBody>
              <a:bodyPr wrap="none" rtlCol="0">
                <a:spAutoFit/>
              </a:bodyPr>
              <a:lstStyle/>
              <a:p>
                <a:r>
                  <a:rPr lang="zh-CN" altLang="en-US" dirty="0"/>
                  <a:t>用于单输入单输出系统，只需要一个输入和一个输出</a:t>
                </a:r>
                <a:endParaRPr lang="en-US" altLang="zh-CN" dirty="0"/>
              </a:p>
              <a:p>
                <a:r>
                  <a:rPr lang="zh-CN" altLang="en-US" dirty="0"/>
                  <a:t>单元，即使有</a:t>
                </a:r>
                <a14:m>
                  <m:oMath xmlns:m="http://schemas.openxmlformats.org/officeDocument/2006/math">
                    <m:r>
                      <a:rPr lang="en-US" altLang="zh-CN" b="1" i="1" smtClean="0">
                        <a:latin typeface="Cambria Math" panose="02040503050406030204" pitchFamily="18" charset="0"/>
                      </a:rPr>
                      <m:t>𝒏</m:t>
                    </m:r>
                  </m:oMath>
                </a14:m>
                <a:r>
                  <a:rPr lang="zh-CN" altLang="en-US" dirty="0"/>
                  <a:t>个结构单元，隐层输入也只有</a:t>
                </a:r>
                <a14:m>
                  <m:oMath xmlns:m="http://schemas.openxmlformats.org/officeDocument/2006/math">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zh-CN" altLang="en-US" i="1">
                        <a:latin typeface="Cambria Math" panose="02040503050406030204" pitchFamily="18" charset="0"/>
                      </a:rPr>
                      <m:t>个</m:t>
                    </m:r>
                  </m:oMath>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611560" y="2271807"/>
                <a:ext cx="8840882" cy="954107"/>
              </a:xfrm>
              <a:prstGeom prst="rect">
                <a:avLst/>
              </a:prstGeom>
              <a:blipFill rotWithShape="0">
                <a:blip r:embed="rId2"/>
                <a:stretch>
                  <a:fillRect l="-1378" t="-8974" b="-15385"/>
                </a:stretch>
              </a:blipFill>
            </p:spPr>
            <p:txBody>
              <a:bodyPr/>
              <a:lstStyle/>
              <a:p>
                <a:r>
                  <a:rPr lang="zh-CN" altLang="en-US">
                    <a:noFill/>
                  </a:rPr>
                  <a:t> </a:t>
                </a:r>
              </a:p>
            </p:txBody>
          </p:sp>
        </mc:Fallback>
      </mc:AlternateContent>
      <p:sp>
        <p:nvSpPr>
          <p:cNvPr id="8" name="文本框 7"/>
          <p:cNvSpPr txBox="1"/>
          <p:nvPr/>
        </p:nvSpPr>
        <p:spPr>
          <a:xfrm>
            <a:off x="611560" y="3356791"/>
            <a:ext cx="8616461" cy="954107"/>
          </a:xfrm>
          <a:prstGeom prst="rect">
            <a:avLst/>
          </a:prstGeom>
          <a:noFill/>
        </p:spPr>
        <p:txBody>
          <a:bodyPr wrap="none" rtlCol="0">
            <a:spAutoFit/>
          </a:bodyPr>
          <a:lstStyle/>
          <a:p>
            <a:r>
              <a:rPr lang="en-US" altLang="zh-CN" dirty="0" err="1"/>
              <a:t>Elmann</a:t>
            </a:r>
            <a:r>
              <a:rPr lang="zh-CN" altLang="en-US" dirty="0"/>
              <a:t>网络的动态特性仅由内部连接提供，无需使用</a:t>
            </a:r>
            <a:endParaRPr lang="en-US" altLang="zh-CN" dirty="0"/>
          </a:p>
          <a:p>
            <a:r>
              <a:rPr lang="zh-CN" altLang="en-US" dirty="0"/>
              <a:t>状态作为输入或训练信号</a:t>
            </a:r>
          </a:p>
        </p:txBody>
      </p:sp>
      <p:sp>
        <p:nvSpPr>
          <p:cNvPr id="4" name="文本框 3"/>
          <p:cNvSpPr txBox="1"/>
          <p:nvPr/>
        </p:nvSpPr>
        <p:spPr>
          <a:xfrm>
            <a:off x="134743" y="1767121"/>
            <a:ext cx="3171061"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dirty="0"/>
              <a:t>相对于静态网络</a:t>
            </a:r>
          </a:p>
        </p:txBody>
      </p:sp>
    </p:spTree>
    <p:extLst>
      <p:ext uri="{BB962C8B-B14F-4D97-AF65-F5344CB8AC3E}">
        <p14:creationId xmlns:p14="http://schemas.microsoft.com/office/powerpoint/2010/main" val="222755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人工神经元模型</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8</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700213"/>
                <a:ext cx="8569077" cy="4825131"/>
              </a:xfrm>
              <a:prstGeom prst="rect">
                <a:avLst/>
              </a:prstGeom>
            </p:spPr>
            <p:txBody>
              <a:bodyPr>
                <a:normAutofit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n"/>
                  <a:defRPr/>
                </a:pPr>
                <a:r>
                  <a:rPr kumimoji="0" lang="zh-CN" altLang="en-US" sz="3000" b="0" dirty="0">
                    <a:latin typeface="隶书" panose="02010509060101010101" pitchFamily="49" charset="-122"/>
                    <a:ea typeface="隶书" panose="02010509060101010101" pitchFamily="49" charset="-122"/>
                  </a:rPr>
                  <a:t>激活函数模型</a:t>
                </a:r>
                <a:endParaRPr kumimoji="0" lang="en-US" altLang="zh-CN" sz="30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r>
                  <a:rPr kumimoji="0" lang="zh-CN" altLang="en-US" sz="3000" b="0" dirty="0">
                    <a:latin typeface="隶书" panose="02010509060101010101" pitchFamily="49" charset="-122"/>
                    <a:ea typeface="隶书" panose="02010509060101010101" pitchFamily="49" charset="-122"/>
                  </a:rPr>
                  <a:t>线性函数</a:t>
                </a:r>
                <a:endParaRPr kumimoji="0" lang="en-US" altLang="zh-CN" sz="3000" b="0" dirty="0">
                  <a:latin typeface="隶书" panose="02010509060101010101" pitchFamily="49" charset="-122"/>
                  <a:ea typeface="隶书" panose="02010509060101010101" pitchFamily="49" charset="-122"/>
                </a:endParaRPr>
              </a:p>
              <a:p>
                <a:pPr marL="0" indent="0">
                  <a:buNone/>
                  <a:defRPr/>
                </a:pPr>
                <a:r>
                  <a:rPr lang="zh-CN" altLang="en-US" sz="2800" dirty="0"/>
                  <a:t>    </a:t>
                </a:r>
                <a14:m>
                  <m:oMath xmlns:m="http://schemas.openxmlformats.org/officeDocument/2006/math">
                    <m:r>
                      <a:rPr lang="zh-CN" altLang="en-US" sz="2800" i="1">
                        <a:latin typeface="Cambria Math" panose="02040503050406030204" pitchFamily="18" charset="0"/>
                      </a:rPr>
                      <m:t>𝝋</m:t>
                    </m:r>
                    <m:d>
                      <m:dPr>
                        <m:ctrlPr>
                          <a:rPr kumimoji="0" lang="en-US" altLang="zh-CN" b="0" i="1">
                            <a:latin typeface="Cambria Math" panose="02040503050406030204" pitchFamily="18" charset="0"/>
                            <a:ea typeface="隶书" panose="02010509060101010101" pitchFamily="49" charset="-122"/>
                          </a:rPr>
                        </m:ctrlPr>
                      </m:dPr>
                      <m:e>
                        <m:r>
                          <a:rPr kumimoji="0" lang="en-US" altLang="zh-CN" b="0" i="1">
                            <a:latin typeface="Cambria Math" panose="02040503050406030204" pitchFamily="18" charset="0"/>
                            <a:ea typeface="隶书" panose="02010509060101010101" pitchFamily="49" charset="-122"/>
                          </a:rPr>
                          <m:t>𝑥</m:t>
                        </m:r>
                      </m:e>
                    </m:d>
                    <m:r>
                      <a:rPr kumimoji="0" lang="en-US" altLang="zh-CN" b="0" i="1" smtClean="0">
                        <a:latin typeface="Cambria Math" panose="02040503050406030204" pitchFamily="18" charset="0"/>
                        <a:ea typeface="隶书" panose="02010509060101010101" pitchFamily="49" charset="-122"/>
                      </a:rPr>
                      <m:t>=</m:t>
                    </m:r>
                    <m:r>
                      <a:rPr kumimoji="0" lang="en-US" altLang="zh-CN" b="0" i="1" smtClean="0">
                        <a:latin typeface="Cambria Math" panose="02040503050406030204" pitchFamily="18" charset="0"/>
                        <a:ea typeface="隶书" panose="02010509060101010101" pitchFamily="49" charset="-122"/>
                      </a:rPr>
                      <m:t>𝑥</m:t>
                    </m:r>
                  </m:oMath>
                </a14:m>
                <a:endParaRPr kumimoji="0" lang="en-US" altLang="zh-CN" sz="30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r>
                  <a:rPr kumimoji="0" lang="zh-CN" altLang="en-US" sz="3000" b="0" dirty="0">
                    <a:latin typeface="隶书" panose="02010509060101010101" pitchFamily="49" charset="-122"/>
                    <a:ea typeface="隶书" panose="02010509060101010101" pitchFamily="49" charset="-122"/>
                  </a:rPr>
                  <a:t>阶跃函数</a:t>
                </a:r>
                <a:endParaRPr kumimoji="0" lang="en-US" altLang="zh-CN" sz="3000" b="0" dirty="0">
                  <a:latin typeface="隶书" panose="02010509060101010101" pitchFamily="49" charset="-122"/>
                  <a:ea typeface="隶书" panose="02010509060101010101" pitchFamily="49" charset="-122"/>
                </a:endParaRPr>
              </a:p>
              <a:p>
                <a:pPr marL="0" indent="0">
                  <a:buNone/>
                  <a:defRPr/>
                </a:pPr>
                <a:r>
                  <a:rPr lang="zh-CN" altLang="en-US" sz="2400" dirty="0"/>
                  <a:t>    </a:t>
                </a:r>
                <a14:m>
                  <m:oMath xmlns:m="http://schemas.openxmlformats.org/officeDocument/2006/math">
                    <m:r>
                      <a:rPr lang="zh-CN" altLang="en-US" sz="2400" i="1">
                        <a:latin typeface="Cambria Math" panose="02040503050406030204" pitchFamily="18" charset="0"/>
                      </a:rPr>
                      <m:t>𝝋</m:t>
                    </m:r>
                    <m:d>
                      <m:dPr>
                        <m:ctrlPr>
                          <a:rPr kumimoji="0" lang="en-US" altLang="zh-CN" sz="2800" b="0" i="1" smtClean="0">
                            <a:latin typeface="Cambria Math" panose="02040503050406030204" pitchFamily="18" charset="0"/>
                            <a:ea typeface="隶书" panose="02010509060101010101" pitchFamily="49" charset="-122"/>
                          </a:rPr>
                        </m:ctrlPr>
                      </m:dPr>
                      <m:e>
                        <m:r>
                          <a:rPr kumimoji="0" lang="en-US" altLang="zh-CN" sz="2800" b="0" i="1" smtClean="0">
                            <a:latin typeface="Cambria Math" panose="02040503050406030204" pitchFamily="18" charset="0"/>
                            <a:ea typeface="隶书" panose="02010509060101010101" pitchFamily="49" charset="-122"/>
                          </a:rPr>
                          <m:t>𝑥</m:t>
                        </m:r>
                      </m:e>
                    </m:d>
                    <m:r>
                      <a:rPr kumimoji="0" lang="en-US" altLang="zh-CN" sz="2800" b="0" i="1" smtClean="0">
                        <a:latin typeface="Cambria Math" panose="02040503050406030204" pitchFamily="18" charset="0"/>
                        <a:ea typeface="隶书" panose="02010509060101010101" pitchFamily="49" charset="-122"/>
                      </a:rPr>
                      <m:t>=</m:t>
                    </m:r>
                    <m:d>
                      <m:dPr>
                        <m:begChr m:val="{"/>
                        <m:endChr m:val=""/>
                        <m:ctrlPr>
                          <a:rPr kumimoji="0" lang="en-US" altLang="zh-CN" sz="2800" b="0" i="1" smtClean="0">
                            <a:latin typeface="Cambria Math" panose="02040503050406030204" pitchFamily="18" charset="0"/>
                            <a:ea typeface="隶书" panose="02010509060101010101" pitchFamily="49" charset="-122"/>
                          </a:rPr>
                        </m:ctrlPr>
                      </m:dPr>
                      <m:e>
                        <m:eqArr>
                          <m:eqArrPr>
                            <m:ctrlPr>
                              <a:rPr kumimoji="0" lang="en-US" altLang="zh-CN" sz="2800" b="0" i="1" smtClean="0">
                                <a:latin typeface="Cambria Math" panose="02040503050406030204" pitchFamily="18" charset="0"/>
                                <a:ea typeface="隶书" panose="02010509060101010101" pitchFamily="49" charset="-122"/>
                              </a:rPr>
                            </m:ctrlPr>
                          </m:eqArrPr>
                          <m:e>
                            <m:r>
                              <a:rPr kumimoji="0" lang="en-US" altLang="zh-CN" sz="2800" b="0" i="1" smtClean="0">
                                <a:latin typeface="Cambria Math" panose="02040503050406030204" pitchFamily="18" charset="0"/>
                                <a:ea typeface="隶书" panose="02010509060101010101" pitchFamily="49" charset="-122"/>
                              </a:rPr>
                              <m:t>1,  </m:t>
                            </m:r>
                            <m:r>
                              <a:rPr kumimoji="0" lang="en-US" altLang="zh-CN" sz="2800" b="0" i="1" smtClean="0">
                                <a:latin typeface="Cambria Math" panose="02040503050406030204" pitchFamily="18" charset="0"/>
                                <a:ea typeface="隶书" panose="02010509060101010101" pitchFamily="49" charset="-122"/>
                              </a:rPr>
                              <m:t>𝑥</m:t>
                            </m:r>
                            <m:r>
                              <a:rPr kumimoji="0" lang="en-US" altLang="zh-CN" sz="2800" b="0" i="1" smtClean="0">
                                <a:latin typeface="Cambria Math" panose="02040503050406030204" pitchFamily="18" charset="0"/>
                                <a:ea typeface="隶书" panose="02010509060101010101" pitchFamily="49" charset="-122"/>
                              </a:rPr>
                              <m:t>≥0</m:t>
                            </m:r>
                          </m:e>
                          <m:e>
                            <m:r>
                              <a:rPr kumimoji="0" lang="en-US" altLang="zh-CN" sz="2800" b="0" i="1" smtClean="0">
                                <a:latin typeface="Cambria Math" panose="02040503050406030204" pitchFamily="18" charset="0"/>
                                <a:ea typeface="隶书" panose="02010509060101010101" pitchFamily="49" charset="-122"/>
                              </a:rPr>
                              <m:t>&amp;0,  </m:t>
                            </m:r>
                            <m:r>
                              <a:rPr kumimoji="0" lang="en-US" altLang="zh-CN" sz="2800" b="0" i="1" smtClean="0">
                                <a:latin typeface="Cambria Math" panose="02040503050406030204" pitchFamily="18" charset="0"/>
                                <a:ea typeface="隶书" panose="02010509060101010101" pitchFamily="49" charset="-122"/>
                              </a:rPr>
                              <m:t>𝑥</m:t>
                            </m:r>
                            <m:r>
                              <a:rPr kumimoji="0" lang="en-US" altLang="zh-CN" sz="2800" b="0" i="1" smtClean="0">
                                <a:latin typeface="Cambria Math" panose="02040503050406030204" pitchFamily="18" charset="0"/>
                                <a:ea typeface="隶书" panose="02010509060101010101" pitchFamily="49" charset="-122"/>
                              </a:rPr>
                              <m:t>&lt;0</m:t>
                            </m:r>
                          </m:e>
                        </m:eqArr>
                      </m:e>
                    </m:d>
                  </m:oMath>
                </a14:m>
                <a:endParaRPr kumimoji="0" lang="en-US" altLang="zh-CN" sz="30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r>
                  <a:rPr kumimoji="0" lang="en-US" altLang="zh-CN" sz="3000" b="0" dirty="0" err="1">
                    <a:latin typeface="Times New Roman" panose="02020603050405020304" pitchFamily="18" charset="0"/>
                    <a:ea typeface="隶书" panose="02010509060101010101" pitchFamily="49" charset="-122"/>
                    <a:cs typeface="Times New Roman" panose="02020603050405020304" pitchFamily="18" charset="0"/>
                  </a:rPr>
                  <a:t>sgn</a:t>
                </a:r>
                <a:r>
                  <a:rPr kumimoji="0" lang="zh-CN" altLang="en-US" sz="3000" b="0" dirty="0">
                    <a:latin typeface="隶书" panose="02010509060101010101" pitchFamily="49" charset="-122"/>
                    <a:ea typeface="隶书" panose="02010509060101010101" pitchFamily="49" charset="-122"/>
                  </a:rPr>
                  <a:t>符号函数 </a:t>
                </a:r>
                <a:endParaRPr kumimoji="0" lang="en-US" altLang="zh-CN" sz="3000" b="0" dirty="0">
                  <a:latin typeface="隶书" panose="02010509060101010101" pitchFamily="49" charset="-122"/>
                  <a:ea typeface="隶书" panose="02010509060101010101" pitchFamily="49" charset="-122"/>
                </a:endParaRPr>
              </a:p>
              <a:p>
                <a:pPr marL="0" indent="0">
                  <a:buNone/>
                  <a:defRPr/>
                </a:pPr>
                <a:r>
                  <a:rPr kumimoji="0" lang="en-US" altLang="zh-CN" sz="3000" b="0" dirty="0">
                    <a:ea typeface="隶书" panose="02010509060101010101" pitchFamily="49" charset="-122"/>
                  </a:rPr>
                  <a:t>    </a:t>
                </a:r>
                <a14:m>
                  <m:oMath xmlns:m="http://schemas.openxmlformats.org/officeDocument/2006/math">
                    <m:r>
                      <m:rPr>
                        <m:sty m:val="p"/>
                      </m:rPr>
                      <a:rPr kumimoji="0" lang="en-US" altLang="zh-CN" sz="2800" b="0" i="1" dirty="0" smtClean="0">
                        <a:latin typeface="Cambria Math" panose="02040503050406030204" pitchFamily="18" charset="0"/>
                        <a:ea typeface="隶书" panose="02010509060101010101" pitchFamily="49" charset="-122"/>
                      </a:rPr>
                      <m:t>s</m:t>
                    </m:r>
                    <m:r>
                      <m:rPr>
                        <m:sty m:val="p"/>
                      </m:rPr>
                      <a:rPr kumimoji="0" lang="en-US" altLang="zh-CN" sz="2800" b="0" i="1" dirty="0">
                        <a:latin typeface="Cambria Math" panose="02040503050406030204" pitchFamily="18" charset="0"/>
                        <a:ea typeface="隶书" panose="02010509060101010101" pitchFamily="49" charset="-122"/>
                      </a:rPr>
                      <m:t>g</m:t>
                    </m:r>
                    <m:r>
                      <a:rPr kumimoji="0" lang="en-US" altLang="zh-CN" sz="2800" b="0" i="1" dirty="0" smtClean="0">
                        <a:latin typeface="Cambria Math" panose="02040503050406030204" pitchFamily="18" charset="0"/>
                        <a:ea typeface="隶书" panose="02010509060101010101" pitchFamily="49" charset="-122"/>
                      </a:rPr>
                      <m:t>𝑛</m:t>
                    </m:r>
                    <m:d>
                      <m:dPr>
                        <m:ctrlPr>
                          <a:rPr kumimoji="0" lang="en-US" altLang="zh-CN" sz="2800" b="0" i="1" dirty="0" smtClean="0">
                            <a:latin typeface="Cambria Math" panose="02040503050406030204" pitchFamily="18" charset="0"/>
                            <a:ea typeface="隶书" panose="02010509060101010101" pitchFamily="49" charset="-122"/>
                          </a:rPr>
                        </m:ctrlPr>
                      </m:dPr>
                      <m:e>
                        <m:r>
                          <a:rPr kumimoji="0" lang="en-US" altLang="zh-CN" sz="2800" b="0" i="1" dirty="0" smtClean="0">
                            <a:latin typeface="Cambria Math" panose="02040503050406030204" pitchFamily="18" charset="0"/>
                            <a:ea typeface="隶书" panose="02010509060101010101" pitchFamily="49" charset="-122"/>
                          </a:rPr>
                          <m:t>𝑥</m:t>
                        </m:r>
                      </m:e>
                    </m:d>
                    <m:r>
                      <a:rPr kumimoji="0" lang="en-US" altLang="zh-CN" sz="2800" b="0" i="1" dirty="0" smtClean="0">
                        <a:latin typeface="Cambria Math" panose="02040503050406030204" pitchFamily="18" charset="0"/>
                        <a:ea typeface="隶书" panose="02010509060101010101" pitchFamily="49" charset="-122"/>
                      </a:rPr>
                      <m:t>=</m:t>
                    </m:r>
                    <m:r>
                      <a:rPr lang="zh-CN" altLang="en-US" sz="2400" i="1">
                        <a:latin typeface="Cambria Math" panose="02040503050406030204" pitchFamily="18" charset="0"/>
                      </a:rPr>
                      <m:t>𝝋</m:t>
                    </m:r>
                    <m:d>
                      <m:dPr>
                        <m:ctrlPr>
                          <a:rPr kumimoji="0" lang="en-US" altLang="zh-CN" sz="2800" b="0" i="1" dirty="0" smtClean="0">
                            <a:latin typeface="Cambria Math" panose="02040503050406030204" pitchFamily="18" charset="0"/>
                            <a:ea typeface="隶书" panose="02010509060101010101" pitchFamily="49" charset="-122"/>
                          </a:rPr>
                        </m:ctrlPr>
                      </m:dPr>
                      <m:e>
                        <m:r>
                          <a:rPr kumimoji="0" lang="en-US" altLang="zh-CN" sz="2800" b="0" i="1" dirty="0" smtClean="0">
                            <a:latin typeface="Cambria Math" panose="02040503050406030204" pitchFamily="18" charset="0"/>
                            <a:ea typeface="隶书" panose="02010509060101010101" pitchFamily="49" charset="-122"/>
                          </a:rPr>
                          <m:t>𝑥</m:t>
                        </m:r>
                      </m:e>
                    </m:d>
                    <m:r>
                      <a:rPr kumimoji="0" lang="en-US" altLang="zh-CN" sz="2800" b="0" i="1" dirty="0" smtClean="0">
                        <a:latin typeface="Cambria Math" panose="02040503050406030204" pitchFamily="18" charset="0"/>
                        <a:ea typeface="隶书" panose="02010509060101010101" pitchFamily="49" charset="-122"/>
                      </a:rPr>
                      <m:t>=</m:t>
                    </m:r>
                    <m:d>
                      <m:dPr>
                        <m:begChr m:val="{"/>
                        <m:endChr m:val=""/>
                        <m:ctrlPr>
                          <a:rPr kumimoji="0" lang="en-US" altLang="zh-CN" sz="2800" b="0" i="1" dirty="0" smtClean="0">
                            <a:latin typeface="Cambria Math" panose="02040503050406030204" pitchFamily="18" charset="0"/>
                            <a:ea typeface="隶书" panose="02010509060101010101" pitchFamily="49" charset="-122"/>
                          </a:rPr>
                        </m:ctrlPr>
                      </m:dPr>
                      <m:e>
                        <m:eqArr>
                          <m:eqArrPr>
                            <m:ctrlPr>
                              <a:rPr kumimoji="0" lang="en-US" altLang="zh-CN" sz="2800" b="0" i="1" dirty="0" smtClean="0">
                                <a:latin typeface="Cambria Math" panose="02040503050406030204" pitchFamily="18" charset="0"/>
                                <a:ea typeface="隶书" panose="02010509060101010101" pitchFamily="49" charset="-122"/>
                              </a:rPr>
                            </m:ctrlPr>
                          </m:eqArrPr>
                          <m:e>
                            <m:r>
                              <a:rPr kumimoji="0" lang="en-US" altLang="zh-CN" sz="2800" b="0" i="1" dirty="0" smtClean="0">
                                <a:latin typeface="Cambria Math" panose="02040503050406030204" pitchFamily="18" charset="0"/>
                                <a:ea typeface="隶书" panose="02010509060101010101" pitchFamily="49" charset="-122"/>
                              </a:rPr>
                              <m:t>−1,  </m:t>
                            </m:r>
                            <m:r>
                              <a:rPr kumimoji="0" lang="en-US" altLang="zh-CN" sz="2800" b="0" i="1" dirty="0" smtClean="0">
                                <a:latin typeface="Cambria Math" panose="02040503050406030204" pitchFamily="18" charset="0"/>
                                <a:ea typeface="隶书" panose="02010509060101010101" pitchFamily="49" charset="-122"/>
                              </a:rPr>
                              <m:t>𝑥</m:t>
                            </m:r>
                            <m:r>
                              <a:rPr kumimoji="0" lang="en-US" altLang="zh-CN" sz="2800" b="0" i="1" dirty="0" smtClean="0">
                                <a:latin typeface="Cambria Math" panose="02040503050406030204" pitchFamily="18" charset="0"/>
                                <a:ea typeface="隶书" panose="02010509060101010101" pitchFamily="49" charset="-122"/>
                              </a:rPr>
                              <m:t>≥0</m:t>
                            </m:r>
                          </m:e>
                          <m:e>
                            <m:r>
                              <a:rPr kumimoji="0" lang="en-US" altLang="zh-CN" sz="2800" b="0" i="1" dirty="0" smtClean="0">
                                <a:latin typeface="Cambria Math" panose="02040503050406030204" pitchFamily="18" charset="0"/>
                                <a:ea typeface="隶书" panose="02010509060101010101" pitchFamily="49" charset="-122"/>
                              </a:rPr>
                              <m:t>&amp;1,  </m:t>
                            </m:r>
                            <m:r>
                              <a:rPr kumimoji="0" lang="en-US" altLang="zh-CN" sz="2800" b="0" i="1" dirty="0" smtClean="0">
                                <a:latin typeface="Cambria Math" panose="02040503050406030204" pitchFamily="18" charset="0"/>
                                <a:ea typeface="隶书" panose="02010509060101010101" pitchFamily="49" charset="-122"/>
                              </a:rPr>
                              <m:t>𝑥</m:t>
                            </m:r>
                            <m:r>
                              <a:rPr kumimoji="0" lang="en-US" altLang="zh-CN" sz="2800" b="0" i="1" dirty="0" smtClean="0">
                                <a:latin typeface="Cambria Math" panose="02040503050406030204" pitchFamily="18" charset="0"/>
                                <a:ea typeface="隶书" panose="02010509060101010101" pitchFamily="49" charset="-122"/>
                              </a:rPr>
                              <m:t>&lt;0</m:t>
                            </m:r>
                          </m:e>
                        </m:eqArr>
                      </m:e>
                    </m:d>
                  </m:oMath>
                </a14:m>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700213"/>
                <a:ext cx="8569077" cy="4825131"/>
              </a:xfrm>
              <a:prstGeom prst="rect">
                <a:avLst/>
              </a:prstGeom>
              <a:blipFill>
                <a:blip r:embed="rId2"/>
                <a:stretch>
                  <a:fillRect l="-1494" t="-2528"/>
                </a:stretch>
              </a:blipFill>
            </p:spPr>
            <p:txBody>
              <a:bodyPr/>
              <a:lstStyle/>
              <a:p>
                <a:r>
                  <a:rPr lang="zh-CN" altLang="en-US">
                    <a:noFill/>
                  </a:rPr>
                  <a:t> </a:t>
                </a:r>
              </a:p>
            </p:txBody>
          </p:sp>
        </mc:Fallback>
      </mc:AlternateContent>
      <p:pic>
        <p:nvPicPr>
          <p:cNvPr id="7" name="Picture 6"/>
          <p:cNvPicPr>
            <a:picLocks noChangeAspect="1"/>
          </p:cNvPicPr>
          <p:nvPr/>
        </p:nvPicPr>
        <p:blipFill>
          <a:blip r:embed="rId3"/>
          <a:stretch>
            <a:fillRect/>
          </a:stretch>
        </p:blipFill>
        <p:spPr>
          <a:xfrm>
            <a:off x="3435694" y="1792285"/>
            <a:ext cx="1839965" cy="1778132"/>
          </a:xfrm>
          <a:prstGeom prst="rect">
            <a:avLst/>
          </a:prstGeom>
        </p:spPr>
      </p:pic>
      <p:pic>
        <p:nvPicPr>
          <p:cNvPr id="9" name="Picture 8"/>
          <p:cNvPicPr>
            <a:picLocks noChangeAspect="1"/>
          </p:cNvPicPr>
          <p:nvPr/>
        </p:nvPicPr>
        <p:blipFill>
          <a:blip r:embed="rId4"/>
          <a:stretch>
            <a:fillRect/>
          </a:stretch>
        </p:blipFill>
        <p:spPr>
          <a:xfrm>
            <a:off x="5489547" y="2918620"/>
            <a:ext cx="3654453" cy="1849785"/>
          </a:xfrm>
          <a:prstGeom prst="rect">
            <a:avLst/>
          </a:prstGeom>
        </p:spPr>
      </p:pic>
      <p:pic>
        <p:nvPicPr>
          <p:cNvPr id="10" name="Picture 9"/>
          <p:cNvPicPr>
            <a:picLocks noChangeAspect="1"/>
          </p:cNvPicPr>
          <p:nvPr/>
        </p:nvPicPr>
        <p:blipFill>
          <a:blip r:embed="rId5"/>
          <a:stretch>
            <a:fillRect/>
          </a:stretch>
        </p:blipFill>
        <p:spPr>
          <a:xfrm>
            <a:off x="5500356" y="5104854"/>
            <a:ext cx="3258916" cy="1553194"/>
          </a:xfrm>
          <a:prstGeom prst="rect">
            <a:avLst/>
          </a:prstGeom>
        </p:spPr>
      </p:pic>
      <p:sp>
        <p:nvSpPr>
          <p:cNvPr id="12" name="文本占位符 3"/>
          <p:cNvSpPr>
            <a:spLocks noGrp="1"/>
          </p:cNvSpPr>
          <p:nvPr>
            <p:ph type="body" sz="quarter" idx="14"/>
          </p:nvPr>
        </p:nvSpPr>
        <p:spPr>
          <a:xfrm>
            <a:off x="6553200" y="50800"/>
            <a:ext cx="2411413" cy="433388"/>
          </a:xfrm>
        </p:spPr>
        <p:txBody>
          <a:bodyPr/>
          <a:lstStyle/>
          <a:p>
            <a:endParaRPr lang="zh-CN" altLang="en-US" dirty="0"/>
          </a:p>
        </p:txBody>
      </p:sp>
    </p:spTree>
    <p:extLst>
      <p:ext uri="{BB962C8B-B14F-4D97-AF65-F5344CB8AC3E}">
        <p14:creationId xmlns:p14="http://schemas.microsoft.com/office/powerpoint/2010/main" val="22364548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通用模型</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80</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411227" y="1226828"/>
                <a:ext cx="8424936" cy="2218474"/>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n"/>
                </a:pPr>
                <a:r>
                  <a:rPr kumimoji="0" lang="zh-CN" altLang="en-US" b="0" dirty="0">
                    <a:latin typeface="隶书" panose="02010509060101010101" pitchFamily="49" charset="-122"/>
                    <a:ea typeface="隶书" panose="02010509060101010101" pitchFamily="49" charset="-122"/>
                  </a:rPr>
                  <a:t>几类辨识模型基本组成单元</a:t>
                </a:r>
                <a:endParaRPr kumimoji="0" lang="en-US" altLang="zh-CN" b="0" dirty="0">
                  <a:latin typeface="隶书" panose="02010509060101010101" pitchFamily="49" charset="-122"/>
                  <a:ea typeface="隶书" panose="02010509060101010101" pitchFamily="49" charset="-122"/>
                </a:endParaRPr>
              </a:p>
              <a:p>
                <a:r>
                  <a:rPr kumimoji="0" lang="zh-CN" altLang="en-US" sz="2800" b="0" dirty="0">
                    <a:latin typeface="隶书" panose="02010509060101010101" pitchFamily="49" charset="-122"/>
                    <a:ea typeface="隶书" panose="02010509060101010101" pitchFamily="49" charset="-122"/>
                  </a:rPr>
                  <a:t>一个或多个多层前馈网络</a:t>
                </a:r>
                <a14:m>
                  <m:oMath xmlns:m="http://schemas.openxmlformats.org/officeDocument/2006/math">
                    <m:sSup>
                      <m:sSupPr>
                        <m:ctrlPr>
                          <a:rPr kumimoji="0" lang="en-US" altLang="zh-CN" sz="2800" b="0" i="1" smtClean="0">
                            <a:latin typeface="Cambria Math" panose="02040503050406030204" pitchFamily="18" charset="0"/>
                          </a:rPr>
                        </m:ctrlPr>
                      </m:sSupPr>
                      <m:e>
                        <m:r>
                          <a:rPr kumimoji="0" lang="en-US" altLang="zh-CN" sz="2800" b="0" i="1" smtClean="0">
                            <a:latin typeface="Cambria Math" panose="02040503050406030204" pitchFamily="18" charset="0"/>
                          </a:rPr>
                          <m:t>𝑁</m:t>
                        </m:r>
                      </m:e>
                      <m:sup>
                        <m:r>
                          <a:rPr kumimoji="0" lang="en-US" altLang="zh-CN" sz="2800" b="0" i="1" smtClean="0">
                            <a:latin typeface="Cambria Math" panose="02040503050406030204" pitchFamily="18" charset="0"/>
                          </a:rPr>
                          <m:t>𝑙</m:t>
                        </m:r>
                      </m:sup>
                    </m:sSup>
                    <m:r>
                      <a:rPr kumimoji="0" lang="en-US" altLang="zh-CN" sz="2800" b="0" i="1" smtClean="0">
                        <a:latin typeface="Cambria Math" panose="02040503050406030204" pitchFamily="18" charset="0"/>
                      </a:rPr>
                      <m:t>(</m:t>
                    </m:r>
                    <m:sSub>
                      <m:sSubPr>
                        <m:ctrlPr>
                          <a:rPr kumimoji="0" lang="en-US" altLang="zh-CN" sz="2800" b="0" i="1" smtClean="0">
                            <a:latin typeface="Cambria Math" panose="02040503050406030204" pitchFamily="18" charset="0"/>
                          </a:rPr>
                        </m:ctrlPr>
                      </m:sSubPr>
                      <m:e>
                        <m:r>
                          <a:rPr kumimoji="0" lang="en-US" altLang="zh-CN" sz="2800" b="0" i="1" smtClean="0">
                            <a:latin typeface="Cambria Math" panose="02040503050406030204" pitchFamily="18" charset="0"/>
                          </a:rPr>
                          <m:t>𝑖</m:t>
                        </m:r>
                      </m:e>
                      <m:sub>
                        <m:r>
                          <a:rPr kumimoji="0" lang="en-US" altLang="zh-CN" sz="2800" b="0" i="1" smtClean="0">
                            <a:latin typeface="Cambria Math" panose="02040503050406030204" pitchFamily="18" charset="0"/>
                          </a:rPr>
                          <m:t>1</m:t>
                        </m:r>
                      </m:sub>
                    </m:sSub>
                    <m:r>
                      <a:rPr kumimoji="0" lang="en-US" altLang="zh-CN" sz="2800" b="0" i="1" smtClean="0">
                        <a:latin typeface="Cambria Math" panose="02040503050406030204" pitchFamily="18" charset="0"/>
                      </a:rPr>
                      <m:t>,</m:t>
                    </m:r>
                    <m:sSub>
                      <m:sSubPr>
                        <m:ctrlPr>
                          <a:rPr kumimoji="0" lang="en-US" altLang="zh-CN" sz="2800" b="0" i="1" smtClean="0">
                            <a:latin typeface="Cambria Math" panose="02040503050406030204" pitchFamily="18" charset="0"/>
                          </a:rPr>
                        </m:ctrlPr>
                      </m:sSubPr>
                      <m:e>
                        <m:r>
                          <a:rPr kumimoji="0" lang="en-US" altLang="zh-CN" sz="2800" b="0" i="1" smtClean="0">
                            <a:latin typeface="Cambria Math" panose="02040503050406030204" pitchFamily="18" charset="0"/>
                          </a:rPr>
                          <m:t>𝑖</m:t>
                        </m:r>
                      </m:e>
                      <m:sub>
                        <m:r>
                          <a:rPr kumimoji="0" lang="en-US" altLang="zh-CN" sz="2800" b="0" i="1" smtClean="0">
                            <a:latin typeface="Cambria Math" panose="02040503050406030204" pitchFamily="18" charset="0"/>
                          </a:rPr>
                          <m:t>2</m:t>
                        </m:r>
                      </m:sub>
                    </m:sSub>
                    <m:r>
                      <a:rPr kumimoji="0" lang="en-US" altLang="zh-CN" sz="2800" b="0" i="1" smtClean="0">
                        <a:latin typeface="Cambria Math" panose="02040503050406030204" pitchFamily="18" charset="0"/>
                      </a:rPr>
                      <m:t>,</m:t>
                    </m:r>
                    <m:r>
                      <a:rPr kumimoji="0" lang="en-US" altLang="zh-CN" sz="2800" b="0" i="1" smtClean="0">
                        <a:latin typeface="Cambria Math" panose="02040503050406030204" pitchFamily="18" charset="0"/>
                        <a:ea typeface="Cambria Math" panose="02040503050406030204" pitchFamily="18" charset="0"/>
                      </a:rPr>
                      <m:t>⋯,</m:t>
                    </m:r>
                    <m:sSub>
                      <m:sSubPr>
                        <m:ctrlPr>
                          <a:rPr kumimoji="0" lang="en-US" altLang="zh-CN" sz="2800" b="0" i="1" smtClean="0">
                            <a:latin typeface="Cambria Math" panose="02040503050406030204" pitchFamily="18" charset="0"/>
                          </a:rPr>
                        </m:ctrlPr>
                      </m:sSubPr>
                      <m:e>
                        <m:r>
                          <a:rPr kumimoji="0" lang="en-US" altLang="zh-CN" sz="2800" b="0" i="1" smtClean="0">
                            <a:latin typeface="Cambria Math" panose="02040503050406030204" pitchFamily="18" charset="0"/>
                          </a:rPr>
                          <m:t>𝑖</m:t>
                        </m:r>
                      </m:e>
                      <m:sub>
                        <m:r>
                          <a:rPr kumimoji="0" lang="en-US" altLang="zh-CN" sz="2800" b="0" i="1" smtClean="0">
                            <a:latin typeface="Cambria Math" panose="02040503050406030204" pitchFamily="18" charset="0"/>
                          </a:rPr>
                          <m:t>𝐿</m:t>
                        </m:r>
                      </m:sub>
                    </m:sSub>
                    <m:r>
                      <a:rPr kumimoji="0" lang="en-US" altLang="zh-CN" sz="2800" b="0" i="1" smtClean="0">
                        <a:latin typeface="Cambria Math" panose="02040503050406030204" pitchFamily="18" charset="0"/>
                      </a:rPr>
                      <m:t>)</m:t>
                    </m:r>
                  </m:oMath>
                </a14:m>
                <a:endParaRPr kumimoji="0" lang="en-US" altLang="zh-CN" sz="2800" b="0" dirty="0">
                  <a:latin typeface="隶书" panose="02010509060101010101" pitchFamily="49" charset="-122"/>
                  <a:ea typeface="隶书" panose="02010509060101010101" pitchFamily="49" charset="-122"/>
                </a:endParaRPr>
              </a:p>
              <a:p>
                <a:r>
                  <a:rPr kumimoji="0" lang="zh-CN" altLang="en-US" sz="2800" b="0" dirty="0">
                    <a:latin typeface="隶书" panose="02010509060101010101" pitchFamily="49" charset="-122"/>
                    <a:ea typeface="隶书" panose="02010509060101010101" pitchFamily="49" charset="-122"/>
                  </a:rPr>
                  <a:t>线性动态单元</a:t>
                </a:r>
                <a14:m>
                  <m:oMath xmlns:m="http://schemas.openxmlformats.org/officeDocument/2006/math">
                    <m:r>
                      <a:rPr kumimoji="0" lang="en-US" altLang="zh-CN" sz="2800" b="0" i="1" smtClean="0">
                        <a:latin typeface="Cambria Math" panose="02040503050406030204" pitchFamily="18" charset="0"/>
                      </a:rPr>
                      <m:t>𝑊</m:t>
                    </m:r>
                    <m:r>
                      <a:rPr kumimoji="0" lang="en-US" altLang="zh-CN" sz="2800" b="0" i="1" smtClean="0">
                        <a:latin typeface="Cambria Math" panose="02040503050406030204" pitchFamily="18" charset="0"/>
                      </a:rPr>
                      <m:t>(</m:t>
                    </m:r>
                    <m:sSup>
                      <m:sSupPr>
                        <m:ctrlPr>
                          <a:rPr kumimoji="0" lang="en-US" altLang="zh-CN" sz="2800" b="0" i="1" smtClean="0">
                            <a:latin typeface="Cambria Math" panose="02040503050406030204" pitchFamily="18" charset="0"/>
                          </a:rPr>
                        </m:ctrlPr>
                      </m:sSupPr>
                      <m:e>
                        <m:r>
                          <a:rPr kumimoji="0" lang="en-US" altLang="zh-CN" sz="2800" b="0" i="1" smtClean="0">
                            <a:latin typeface="Cambria Math" panose="02040503050406030204" pitchFamily="18" charset="0"/>
                          </a:rPr>
                          <m:t>𝑧</m:t>
                        </m:r>
                      </m:e>
                      <m:sup>
                        <m:r>
                          <a:rPr kumimoji="0" lang="en-US" altLang="zh-CN" sz="2800" b="0" i="1" smtClean="0">
                            <a:latin typeface="Cambria Math" panose="02040503050406030204" pitchFamily="18" charset="0"/>
                          </a:rPr>
                          <m:t>−1</m:t>
                        </m:r>
                      </m:sup>
                    </m:sSup>
                    <m:r>
                      <a:rPr kumimoji="0" lang="en-US" altLang="zh-CN" sz="2800" b="0" i="1" smtClean="0">
                        <a:latin typeface="Cambria Math" panose="02040503050406030204" pitchFamily="18" charset="0"/>
                      </a:rPr>
                      <m:t>)</m:t>
                    </m:r>
                  </m:oMath>
                </a14:m>
                <a:r>
                  <a:rPr kumimoji="0" lang="zh-CN" altLang="en-US" sz="2800" b="0" dirty="0">
                    <a:latin typeface="隶书" panose="02010509060101010101" pitchFamily="49" charset="-122"/>
                    <a:ea typeface="隶书" panose="02010509060101010101" pitchFamily="49" charset="-122"/>
                  </a:rPr>
                  <a:t>（已知）</a:t>
                </a:r>
                <a:endParaRPr kumimoji="0" lang="en-US" altLang="zh-CN" sz="2800" b="0" dirty="0">
                  <a:latin typeface="隶书" panose="02010509060101010101" pitchFamily="49" charset="-122"/>
                  <a:ea typeface="隶书" panose="02010509060101010101" pitchFamily="49" charset="-122"/>
                </a:endParaRPr>
              </a:p>
              <a:p>
                <a:r>
                  <a:rPr kumimoji="0" lang="zh-CN" altLang="en-US" sz="2800" b="0" dirty="0">
                    <a:latin typeface="隶书" panose="02010509060101010101" pitchFamily="49" charset="-122"/>
                    <a:ea typeface="隶书" panose="02010509060101010101" pitchFamily="49" charset="-122"/>
                  </a:rPr>
                  <a:t>纯滞后单元</a:t>
                </a:r>
                <a14:m>
                  <m:oMath xmlns:m="http://schemas.openxmlformats.org/officeDocument/2006/math">
                    <m:sSup>
                      <m:sSupPr>
                        <m:ctrlPr>
                          <a:rPr kumimoji="0" lang="en-US" altLang="zh-CN" sz="2800" b="0" i="1" smtClean="0">
                            <a:latin typeface="Cambria Math" panose="02040503050406030204" pitchFamily="18" charset="0"/>
                          </a:rPr>
                        </m:ctrlPr>
                      </m:sSupPr>
                      <m:e>
                        <m:r>
                          <a:rPr kumimoji="0" lang="en-US" altLang="zh-CN" sz="2800" b="0" i="1" smtClean="0">
                            <a:latin typeface="Cambria Math" panose="02040503050406030204" pitchFamily="18" charset="0"/>
                          </a:rPr>
                          <m:t>𝑧</m:t>
                        </m:r>
                      </m:e>
                      <m:sup>
                        <m:r>
                          <a:rPr kumimoji="0" lang="en-US" altLang="zh-CN" sz="2800" b="0" i="1" smtClean="0">
                            <a:latin typeface="Cambria Math" panose="02040503050406030204" pitchFamily="18" charset="0"/>
                          </a:rPr>
                          <m:t>−1</m:t>
                        </m:r>
                      </m:sup>
                    </m:sSup>
                  </m:oMath>
                </a14:m>
                <a:r>
                  <a:rPr kumimoji="0" lang="zh-CN" altLang="en-US" sz="2800" b="0" dirty="0">
                    <a:latin typeface="隶书" panose="02010509060101010101" pitchFamily="49" charset="-122"/>
                    <a:ea typeface="隶书" panose="02010509060101010101" pitchFamily="49" charset="-122"/>
                  </a:rPr>
                  <a:t>（可看做</a:t>
                </a:r>
                <a14:m>
                  <m:oMath xmlns:m="http://schemas.openxmlformats.org/officeDocument/2006/math">
                    <m:r>
                      <a:rPr kumimoji="0" lang="en-US" altLang="zh-CN" sz="2800" b="0" i="1" smtClean="0">
                        <a:latin typeface="Cambria Math" panose="02040503050406030204" pitchFamily="18" charset="0"/>
                      </a:rPr>
                      <m:t>𝑊</m:t>
                    </m:r>
                    <m:r>
                      <a:rPr kumimoji="0" lang="en-US" altLang="zh-CN" sz="2800" b="0" i="1" smtClean="0">
                        <a:latin typeface="Cambria Math" panose="02040503050406030204" pitchFamily="18" charset="0"/>
                      </a:rPr>
                      <m:t>(</m:t>
                    </m:r>
                    <m:sSup>
                      <m:sSupPr>
                        <m:ctrlPr>
                          <a:rPr kumimoji="0" lang="en-US" altLang="zh-CN" sz="2800" b="0" i="1" smtClean="0">
                            <a:latin typeface="Cambria Math" panose="02040503050406030204" pitchFamily="18" charset="0"/>
                          </a:rPr>
                        </m:ctrlPr>
                      </m:sSupPr>
                      <m:e>
                        <m:r>
                          <a:rPr kumimoji="0" lang="en-US" altLang="zh-CN" sz="2800" b="0" i="1" smtClean="0">
                            <a:latin typeface="Cambria Math" panose="02040503050406030204" pitchFamily="18" charset="0"/>
                          </a:rPr>
                          <m:t>𝑧</m:t>
                        </m:r>
                      </m:e>
                      <m:sup>
                        <m:r>
                          <a:rPr kumimoji="0" lang="en-US" altLang="zh-CN" sz="2800" b="0" i="1" smtClean="0">
                            <a:latin typeface="Cambria Math" panose="02040503050406030204" pitchFamily="18" charset="0"/>
                          </a:rPr>
                          <m:t>−1</m:t>
                        </m:r>
                      </m:sup>
                    </m:sSup>
                    <m:r>
                      <a:rPr kumimoji="0" lang="en-US" altLang="zh-CN" sz="2800" b="0" i="1" smtClean="0">
                        <a:latin typeface="Cambria Math" panose="02040503050406030204" pitchFamily="18" charset="0"/>
                      </a:rPr>
                      <m:t>)</m:t>
                    </m:r>
                  </m:oMath>
                </a14:m>
                <a:r>
                  <a:rPr kumimoji="0" lang="zh-CN" altLang="en-US" sz="2800" b="0" dirty="0">
                    <a:latin typeface="隶书" panose="02010509060101010101" pitchFamily="49" charset="-122"/>
                    <a:ea typeface="隶书" panose="02010509060101010101" pitchFamily="49" charset="-122"/>
                  </a:rPr>
                  <a:t>的特例）</a:t>
                </a:r>
              </a:p>
            </p:txBody>
          </p:sp>
        </mc:Choice>
        <mc:Fallback xmlns="">
          <p:sp>
            <p:nvSpPr>
              <p:cNvPr id="6" name="内容占位符 2"/>
              <p:cNvSpPr txBox="1">
                <a:spLocks noRot="1" noChangeAspect="1" noMove="1" noResize="1" noEditPoints="1" noAdjustHandles="1" noChangeArrowheads="1" noChangeShapeType="1" noTextEdit="1"/>
              </p:cNvSpPr>
              <p:nvPr/>
            </p:nvSpPr>
            <p:spPr>
              <a:xfrm>
                <a:off x="411227" y="1226828"/>
                <a:ext cx="8424936" cy="2218474"/>
              </a:xfrm>
              <a:prstGeom prst="rect">
                <a:avLst/>
              </a:prstGeom>
              <a:blipFill>
                <a:blip r:embed="rId3"/>
                <a:stretch>
                  <a:fillRect l="-1591" t="-3571" b="-2747"/>
                </a:stretch>
              </a:blipFill>
            </p:spPr>
            <p:txBody>
              <a:bodyPr/>
              <a:lstStyle/>
              <a:p>
                <a:r>
                  <a:rPr lang="zh-CN" altLang="en-US">
                    <a:noFill/>
                  </a:rPr>
                  <a:t> </a:t>
                </a:r>
              </a:p>
            </p:txBody>
          </p:sp>
        </mc:Fallback>
      </mc:AlternateContent>
      <p:pic>
        <p:nvPicPr>
          <p:cNvPr id="64" name="图片 63"/>
          <p:cNvPicPr>
            <a:picLocks noChangeAspect="1"/>
          </p:cNvPicPr>
          <p:nvPr/>
        </p:nvPicPr>
        <p:blipFill>
          <a:blip r:embed="rId4"/>
          <a:stretch>
            <a:fillRect/>
          </a:stretch>
        </p:blipFill>
        <p:spPr>
          <a:xfrm>
            <a:off x="467544" y="3905383"/>
            <a:ext cx="3456384" cy="597460"/>
          </a:xfrm>
          <a:prstGeom prst="rect">
            <a:avLst/>
          </a:prstGeom>
        </p:spPr>
      </p:pic>
      <p:pic>
        <p:nvPicPr>
          <p:cNvPr id="65" name="图片 64"/>
          <p:cNvPicPr>
            <a:picLocks noChangeAspect="1"/>
          </p:cNvPicPr>
          <p:nvPr/>
        </p:nvPicPr>
        <p:blipFill>
          <a:blip r:embed="rId5"/>
          <a:stretch>
            <a:fillRect/>
          </a:stretch>
        </p:blipFill>
        <p:spPr>
          <a:xfrm>
            <a:off x="4417641" y="3980474"/>
            <a:ext cx="4402832" cy="522369"/>
          </a:xfrm>
          <a:prstGeom prst="rect">
            <a:avLst/>
          </a:prstGeom>
        </p:spPr>
      </p:pic>
      <p:pic>
        <p:nvPicPr>
          <p:cNvPr id="66" name="图片 65"/>
          <p:cNvPicPr>
            <a:picLocks noChangeAspect="1"/>
          </p:cNvPicPr>
          <p:nvPr/>
        </p:nvPicPr>
        <p:blipFill>
          <a:blip r:embed="rId6"/>
          <a:stretch>
            <a:fillRect/>
          </a:stretch>
        </p:blipFill>
        <p:spPr>
          <a:xfrm>
            <a:off x="411272" y="5077218"/>
            <a:ext cx="3816427" cy="1493649"/>
          </a:xfrm>
          <a:prstGeom prst="rect">
            <a:avLst/>
          </a:prstGeom>
        </p:spPr>
      </p:pic>
      <p:pic>
        <p:nvPicPr>
          <p:cNvPr id="67" name="图片 66"/>
          <p:cNvPicPr>
            <a:picLocks noChangeAspect="1"/>
          </p:cNvPicPr>
          <p:nvPr/>
        </p:nvPicPr>
        <p:blipFill>
          <a:blip r:embed="rId7"/>
          <a:stretch>
            <a:fillRect/>
          </a:stretch>
        </p:blipFill>
        <p:spPr>
          <a:xfrm>
            <a:off x="4217234" y="5196643"/>
            <a:ext cx="4622938" cy="1374224"/>
          </a:xfrm>
          <a:prstGeom prst="rect">
            <a:avLst/>
          </a:prstGeom>
        </p:spPr>
      </p:pic>
      <p:sp>
        <p:nvSpPr>
          <p:cNvPr id="10" name="标题 1"/>
          <p:cNvSpPr>
            <a:spLocks noGrp="1"/>
          </p:cNvSpPr>
          <p:nvPr>
            <p:ph type="title"/>
          </p:nvPr>
        </p:nvSpPr>
        <p:spPr>
          <a:xfrm>
            <a:off x="411227" y="316102"/>
            <a:ext cx="8229600" cy="1143000"/>
          </a:xfrm>
        </p:spPr>
        <p:txBody>
          <a:bodyPr/>
          <a:lstStyle/>
          <a:p>
            <a:pPr>
              <a:defRPr/>
            </a:pPr>
            <a:r>
              <a:rPr lang="zh-CN" altLang="en-US" dirty="0">
                <a:latin typeface="隶书" panose="02010509060101010101" pitchFamily="49" charset="-122"/>
                <a:ea typeface="隶书" panose="02010509060101010101" pitchFamily="49" charset="-122"/>
              </a:rPr>
              <a:t>通用模型辨识</a:t>
            </a:r>
            <a:endParaRPr lang="zh-CN" altLang="en-US" dirty="0"/>
          </a:p>
        </p:txBody>
      </p:sp>
    </p:spTree>
    <p:extLst>
      <p:ext uri="{BB962C8B-B14F-4D97-AF65-F5344CB8AC3E}">
        <p14:creationId xmlns:p14="http://schemas.microsoft.com/office/powerpoint/2010/main" val="21285519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通用模型</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81</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251520" y="1340768"/>
                <a:ext cx="8136904" cy="435133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zh-CN" altLang="en-US" b="0" dirty="0">
                    <a:latin typeface="隶书" panose="02010509060101010101" pitchFamily="49" charset="-122"/>
                    <a:ea typeface="隶书" panose="02010509060101010101" pitchFamily="49" charset="-122"/>
                  </a:rPr>
                  <a:t>系统辨识的指标函数</a:t>
                </a:r>
                <a:endParaRPr kumimoji="0" lang="en-US" altLang="zh-CN" b="0" i="1" dirty="0">
                  <a:latin typeface="隶书" panose="02010509060101010101" pitchFamily="49" charset="-122"/>
                  <a:ea typeface="隶书" panose="02010509060101010101" pitchFamily="49" charset="-122"/>
                </a:endParaRPr>
              </a:p>
              <a:p>
                <a:pPr marL="0" indent="0">
                  <a:buNone/>
                </a:pPr>
                <a14:m>
                  <m:oMathPara xmlns:m="http://schemas.openxmlformats.org/officeDocument/2006/math">
                    <m:oMathParaPr>
                      <m:jc m:val="centerGroup"/>
                    </m:oMathParaPr>
                    <m:oMath xmlns:m="http://schemas.openxmlformats.org/officeDocument/2006/math">
                      <m:r>
                        <a:rPr kumimoji="0" lang="en-US" altLang="zh-CN" b="0" i="1" smtClean="0">
                          <a:latin typeface="Cambria Math" panose="02040503050406030204" pitchFamily="18" charset="0"/>
                        </a:rPr>
                        <m:t>𝐽</m:t>
                      </m:r>
                      <m:r>
                        <a:rPr kumimoji="0" lang="en-US" altLang="zh-CN" b="0" i="1" smtClean="0">
                          <a:latin typeface="Cambria Math" panose="02040503050406030204" pitchFamily="18" charset="0"/>
                        </a:rPr>
                        <m:t>=</m:t>
                      </m:r>
                      <m:f>
                        <m:fPr>
                          <m:ctrlPr>
                            <a:rPr kumimoji="0" lang="en-US" altLang="zh-CN" b="0" i="1" smtClean="0">
                              <a:latin typeface="Cambria Math" panose="02040503050406030204" pitchFamily="18" charset="0"/>
                            </a:rPr>
                          </m:ctrlPr>
                        </m:fPr>
                        <m:num>
                          <m:r>
                            <a:rPr kumimoji="0" lang="en-US" altLang="zh-CN" b="0" i="1" smtClean="0">
                              <a:latin typeface="Cambria Math" panose="02040503050406030204" pitchFamily="18" charset="0"/>
                            </a:rPr>
                            <m:t>1</m:t>
                          </m:r>
                        </m:num>
                        <m:den>
                          <m:r>
                            <a:rPr kumimoji="0" lang="en-US" altLang="zh-CN" b="0" i="1" smtClean="0">
                              <a:latin typeface="Cambria Math" panose="02040503050406030204" pitchFamily="18" charset="0"/>
                            </a:rPr>
                            <m:t>2</m:t>
                          </m:r>
                        </m:den>
                      </m:f>
                      <m:sSup>
                        <m:sSupPr>
                          <m:ctrlPr>
                            <a:rPr kumimoji="0" lang="en-US" altLang="zh-CN" b="0" i="1" smtClean="0">
                              <a:latin typeface="Cambria Math" panose="02040503050406030204" pitchFamily="18" charset="0"/>
                            </a:rPr>
                          </m:ctrlPr>
                        </m:sSupPr>
                        <m:e>
                          <m:d>
                            <m:dPr>
                              <m:begChr m:val="["/>
                              <m:endChr m:val="]"/>
                              <m:ctrlPr>
                                <a:rPr kumimoji="0" lang="en-US" altLang="zh-CN" b="0" i="1" smtClean="0">
                                  <a:latin typeface="Cambria Math" panose="02040503050406030204" pitchFamily="18" charset="0"/>
                                </a:rPr>
                              </m:ctrlPr>
                            </m:dPr>
                            <m:e>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𝑦</m:t>
                                  </m:r>
                                </m:e>
                                <m:sub>
                                  <m:r>
                                    <a:rPr kumimoji="0" lang="en-US" altLang="zh-CN" b="0" i="1" smtClean="0">
                                      <a:latin typeface="Cambria Math" panose="02040503050406030204" pitchFamily="18" charset="0"/>
                                    </a:rPr>
                                    <m:t>𝑑</m:t>
                                  </m:r>
                                </m:sub>
                              </m:sSub>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e>
                              </m:d>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𝑦</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m:t>
                              </m:r>
                            </m:e>
                          </m:d>
                        </m:e>
                        <m:sup>
                          <m:r>
                            <a:rPr kumimoji="0" lang="en-US" altLang="zh-CN" b="0" i="1" smtClean="0">
                              <a:latin typeface="Cambria Math" panose="02040503050406030204" pitchFamily="18" charset="0"/>
                            </a:rPr>
                            <m:t>2</m:t>
                          </m:r>
                        </m:sup>
                      </m:sSup>
                    </m:oMath>
                  </m:oMathPara>
                </a14:m>
                <a:endParaRPr kumimoji="0" lang="en-US" altLang="zh-CN" b="0" dirty="0">
                  <a:latin typeface="隶书" panose="02010509060101010101" pitchFamily="49" charset="-122"/>
                  <a:ea typeface="隶书" panose="02010509060101010101" pitchFamily="49" charset="-122"/>
                </a:endParaRPr>
              </a:p>
              <a:p>
                <a:pPr marL="0" indent="0">
                  <a:buFont typeface="Arial" panose="020B0604020202020204" pitchFamily="34" charset="0"/>
                  <a:buNone/>
                </a:pPr>
                <a:r>
                  <a:rPr kumimoji="0" lang="en-US" altLang="zh-CN" b="0" dirty="0">
                    <a:latin typeface="Times New Roman" panose="02020603050405020304" pitchFamily="18" charset="0"/>
                    <a:ea typeface="隶书" panose="02010509060101010101" pitchFamily="49" charset="-122"/>
                    <a:cs typeface="Times New Roman" panose="02020603050405020304" pitchFamily="18" charset="0"/>
                  </a:rPr>
                  <a:t>BP</a:t>
                </a:r>
                <a:r>
                  <a:rPr kumimoji="0" lang="zh-CN" altLang="en-US" b="0" dirty="0">
                    <a:latin typeface="隶书" panose="02010509060101010101" pitchFamily="49" charset="-122"/>
                    <a:ea typeface="隶书" panose="02010509060101010101" pitchFamily="49" charset="-122"/>
                  </a:rPr>
                  <a:t>算法</a:t>
                </a:r>
                <a:endParaRPr kumimoji="0" lang="en-US" altLang="zh-CN" b="0" dirty="0">
                  <a:latin typeface="隶书" panose="02010509060101010101" pitchFamily="49" charset="-122"/>
                  <a:ea typeface="隶书" panose="02010509060101010101" pitchFamily="49" charset="-122"/>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𝑤</m:t>
                          </m:r>
                        </m:e>
                        <m:sub>
                          <m:r>
                            <a:rPr kumimoji="0" lang="en-US" altLang="zh-CN" b="0" i="1" smtClean="0">
                              <a:latin typeface="Cambria Math" panose="02040503050406030204" pitchFamily="18" charset="0"/>
                            </a:rPr>
                            <m:t>𝑛𝑒𝑤</m:t>
                          </m:r>
                        </m:sub>
                      </m:sSub>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𝑤</m:t>
                          </m:r>
                        </m:e>
                        <m:sub>
                          <m:r>
                            <a:rPr kumimoji="0" lang="en-US" altLang="zh-CN" b="0" i="1" smtClean="0">
                              <a:latin typeface="Cambria Math" panose="02040503050406030204" pitchFamily="18" charset="0"/>
                            </a:rPr>
                            <m:t>𝑜𝑙𝑑</m:t>
                          </m:r>
                        </m:sub>
                      </m:sSub>
                      <m:r>
                        <a:rPr kumimoji="0" lang="en-US" altLang="zh-CN" b="0" i="1" smtClean="0">
                          <a:latin typeface="Cambria Math" panose="02040503050406030204" pitchFamily="18" charset="0"/>
                        </a:rPr>
                        <m:t>−</m:t>
                      </m:r>
                      <m:r>
                        <a:rPr kumimoji="0" lang="zh-CN" altLang="en-US" b="0" i="1" smtClean="0">
                          <a:latin typeface="Cambria Math" panose="02040503050406030204" pitchFamily="18" charset="0"/>
                        </a:rPr>
                        <m:t>𝜂</m:t>
                      </m:r>
                      <m:f>
                        <m:fPr>
                          <m:ctrlPr>
                            <a:rPr kumimoji="0" lang="en-US" altLang="zh-CN" b="0" i="1" smtClean="0">
                              <a:latin typeface="Cambria Math" panose="02040503050406030204" pitchFamily="18" charset="0"/>
                            </a:rPr>
                          </m:ctrlPr>
                        </m:fPr>
                        <m:num>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𝐽</m:t>
                          </m:r>
                        </m:num>
                        <m:den>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𝑤</m:t>
                          </m:r>
                        </m:den>
                      </m:f>
                    </m:oMath>
                  </m:oMathPara>
                </a14:m>
                <a:endParaRPr kumimoji="0" lang="en-US" altLang="zh-CN"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b="0" i="1" smtClean="0">
                              <a:latin typeface="Cambria Math" panose="02040503050406030204" pitchFamily="18" charset="0"/>
                            </a:rPr>
                          </m:ctrlPr>
                        </m:fPr>
                        <m:num>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𝐽</m:t>
                          </m:r>
                        </m:num>
                        <m:den>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𝑤</m:t>
                          </m:r>
                        </m:den>
                      </m:f>
                      <m:r>
                        <a:rPr kumimoji="0" lang="en-US" altLang="zh-CN" b="0" i="1" smtClean="0">
                          <a:latin typeface="Cambria Math" panose="02040503050406030204" pitchFamily="18" charset="0"/>
                        </a:rPr>
                        <m:t>=</m:t>
                      </m:r>
                      <m:d>
                        <m:dPr>
                          <m:begChr m:val="["/>
                          <m:endChr m:val="]"/>
                          <m:ctrlPr>
                            <a:rPr kumimoji="0" lang="en-US" altLang="zh-CN" b="0" i="1" smtClean="0">
                              <a:latin typeface="Cambria Math" panose="02040503050406030204" pitchFamily="18" charset="0"/>
                            </a:rPr>
                          </m:ctrlPr>
                        </m:dPr>
                        <m:e>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𝑦</m:t>
                              </m:r>
                            </m:e>
                            <m:sub>
                              <m:r>
                                <a:rPr kumimoji="0" lang="en-US" altLang="zh-CN" b="0" i="1" smtClean="0">
                                  <a:latin typeface="Cambria Math" panose="02040503050406030204" pitchFamily="18" charset="0"/>
                                </a:rPr>
                                <m:t>𝑑</m:t>
                              </m:r>
                            </m:sub>
                          </m:sSub>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e>
                          </m:d>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𝑦</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m:t>
                          </m:r>
                        </m:e>
                      </m:d>
                      <m:f>
                        <m:fPr>
                          <m:ctrlPr>
                            <a:rPr kumimoji="0" lang="en-US" altLang="zh-CN" b="0" i="1" smtClean="0">
                              <a:solidFill>
                                <a:srgbClr val="FF0000"/>
                              </a:solidFill>
                              <a:latin typeface="Cambria Math" panose="02040503050406030204" pitchFamily="18" charset="0"/>
                            </a:rPr>
                          </m:ctrlPr>
                        </m:fPr>
                        <m:num>
                          <m:r>
                            <a:rPr kumimoji="0" lang="zh-CN" altLang="en-US" b="0" i="1" smtClean="0">
                              <a:solidFill>
                                <a:srgbClr val="FF0000"/>
                              </a:solidFill>
                              <a:latin typeface="Cambria Math" panose="02040503050406030204" pitchFamily="18" charset="0"/>
                            </a:rPr>
                            <m:t>𝜕</m:t>
                          </m:r>
                          <m:r>
                            <a:rPr kumimoji="0" lang="en-US" altLang="zh-CN" b="0" i="1" smtClean="0">
                              <a:solidFill>
                                <a:srgbClr val="FF0000"/>
                              </a:solidFill>
                              <a:latin typeface="Cambria Math" panose="02040503050406030204" pitchFamily="18" charset="0"/>
                            </a:rPr>
                            <m:t>𝑦</m:t>
                          </m:r>
                          <m:r>
                            <a:rPr kumimoji="0" lang="en-US" altLang="zh-CN" b="0" i="1" smtClean="0">
                              <a:solidFill>
                                <a:srgbClr val="FF0000"/>
                              </a:solidFill>
                              <a:latin typeface="Cambria Math" panose="02040503050406030204" pitchFamily="18" charset="0"/>
                            </a:rPr>
                            <m:t>(</m:t>
                          </m:r>
                          <m:r>
                            <a:rPr kumimoji="0" lang="en-US" altLang="zh-CN" b="0" i="1" smtClean="0">
                              <a:solidFill>
                                <a:srgbClr val="FF0000"/>
                              </a:solidFill>
                              <a:latin typeface="Cambria Math" panose="02040503050406030204" pitchFamily="18" charset="0"/>
                            </a:rPr>
                            <m:t>𝑘</m:t>
                          </m:r>
                          <m:r>
                            <a:rPr kumimoji="0" lang="en-US" altLang="zh-CN" b="0" i="1" smtClean="0">
                              <a:solidFill>
                                <a:srgbClr val="FF0000"/>
                              </a:solidFill>
                              <a:latin typeface="Cambria Math" panose="02040503050406030204" pitchFamily="18" charset="0"/>
                            </a:rPr>
                            <m:t>)</m:t>
                          </m:r>
                        </m:num>
                        <m:den>
                          <m:r>
                            <a:rPr kumimoji="0" lang="zh-CN" altLang="en-US" b="0" i="1" smtClean="0">
                              <a:solidFill>
                                <a:srgbClr val="FF0000"/>
                              </a:solidFill>
                              <a:latin typeface="Cambria Math" panose="02040503050406030204" pitchFamily="18" charset="0"/>
                            </a:rPr>
                            <m:t>𝜕</m:t>
                          </m:r>
                          <m:r>
                            <a:rPr kumimoji="0" lang="en-US" altLang="zh-CN" b="0" i="1" smtClean="0">
                              <a:solidFill>
                                <a:srgbClr val="FF0000"/>
                              </a:solidFill>
                              <a:latin typeface="Cambria Math" panose="02040503050406030204" pitchFamily="18" charset="0"/>
                            </a:rPr>
                            <m:t>𝑤</m:t>
                          </m:r>
                        </m:den>
                      </m:f>
                    </m:oMath>
                  </m:oMathPara>
                </a14:m>
                <a:endParaRPr kumimoji="0" lang="zh-CN" altLang="en-US" b="0" dirty="0"/>
              </a:p>
            </p:txBody>
          </p:sp>
        </mc:Choice>
        <mc:Fallback xmlns="">
          <p:sp>
            <p:nvSpPr>
              <p:cNvPr id="6" name="内容占位符 2"/>
              <p:cNvSpPr txBox="1">
                <a:spLocks noRot="1" noChangeAspect="1" noMove="1" noResize="1" noEditPoints="1" noAdjustHandles="1" noChangeArrowheads="1" noChangeShapeType="1" noTextEdit="1"/>
              </p:cNvSpPr>
              <p:nvPr/>
            </p:nvSpPr>
            <p:spPr>
              <a:xfrm>
                <a:off x="251520" y="1340768"/>
                <a:ext cx="8136904" cy="4351338"/>
              </a:xfrm>
              <a:prstGeom prst="rect">
                <a:avLst/>
              </a:prstGeom>
              <a:blipFill rotWithShape="0">
                <a:blip r:embed="rId3"/>
                <a:stretch>
                  <a:fillRect l="-1873" t="-1821"/>
                </a:stretch>
              </a:blipFill>
            </p:spPr>
            <p:txBody>
              <a:bodyPr/>
              <a:lstStyle/>
              <a:p>
                <a:r>
                  <a:rPr lang="zh-CN" altLang="en-US">
                    <a:noFill/>
                  </a:rPr>
                  <a:t> </a:t>
                </a:r>
              </a:p>
            </p:txBody>
          </p:sp>
        </mc:Fallback>
      </mc:AlternateContent>
      <p:sp>
        <p:nvSpPr>
          <p:cNvPr id="7" name="标题 1"/>
          <p:cNvSpPr>
            <a:spLocks noGrp="1"/>
          </p:cNvSpPr>
          <p:nvPr>
            <p:ph type="title"/>
          </p:nvPr>
        </p:nvSpPr>
        <p:spPr>
          <a:xfrm>
            <a:off x="411227" y="316102"/>
            <a:ext cx="8229600" cy="1143000"/>
          </a:xfrm>
        </p:spPr>
        <p:txBody>
          <a:bodyPr/>
          <a:lstStyle/>
          <a:p>
            <a:pPr>
              <a:defRPr/>
            </a:pPr>
            <a:r>
              <a:rPr lang="zh-CN" altLang="en-US" dirty="0">
                <a:latin typeface="隶书" panose="02010509060101010101" pitchFamily="49" charset="-122"/>
                <a:ea typeface="隶书" panose="02010509060101010101" pitchFamily="49" charset="-122"/>
              </a:rPr>
              <a:t>通用模型辨识</a:t>
            </a:r>
            <a:endParaRPr lang="zh-CN" altLang="en-US" dirty="0"/>
          </a:p>
        </p:txBody>
      </p:sp>
      <p:sp>
        <p:nvSpPr>
          <p:cNvPr id="8" name="线形标注 1 7"/>
          <p:cNvSpPr/>
          <p:nvPr/>
        </p:nvSpPr>
        <p:spPr>
          <a:xfrm>
            <a:off x="6228183" y="1138628"/>
            <a:ext cx="2716367" cy="864096"/>
          </a:xfrm>
          <a:prstGeom prst="borderCallout1">
            <a:avLst>
              <a:gd name="adj1" fmla="val 18750"/>
              <a:gd name="adj2" fmla="val -8333"/>
              <a:gd name="adj3" fmla="val 130745"/>
              <a:gd name="adj4" fmla="val -749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被辨识系统输出</a:t>
            </a:r>
          </a:p>
        </p:txBody>
      </p:sp>
      <p:sp>
        <p:nvSpPr>
          <p:cNvPr id="9" name="线形标注 1 8"/>
          <p:cNvSpPr/>
          <p:nvPr/>
        </p:nvSpPr>
        <p:spPr>
          <a:xfrm>
            <a:off x="6228184" y="2708920"/>
            <a:ext cx="2716366" cy="720080"/>
          </a:xfrm>
          <a:prstGeom prst="borderCallout1">
            <a:avLst>
              <a:gd name="adj1" fmla="val 18750"/>
              <a:gd name="adj2" fmla="val -8333"/>
              <a:gd name="adj3" fmla="val -9883"/>
              <a:gd name="adj4" fmla="val -324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辨识系统输出</a:t>
            </a:r>
          </a:p>
        </p:txBody>
      </p:sp>
    </p:spTree>
    <p:extLst>
      <p:ext uri="{BB962C8B-B14F-4D97-AF65-F5344CB8AC3E}">
        <p14:creationId xmlns:p14="http://schemas.microsoft.com/office/powerpoint/2010/main" val="2912608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通用模型</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82</a:t>
            </a:fld>
            <a:endParaRPr lang="en-US" altLang="zh-CN"/>
          </a:p>
        </p:txBody>
      </p:sp>
      <mc:AlternateContent xmlns:mc="http://schemas.openxmlformats.org/markup-compatibility/2006" xmlns:a14="http://schemas.microsoft.com/office/drawing/2010/main">
        <mc:Choice Requires="a14">
          <p:sp>
            <p:nvSpPr>
              <p:cNvPr id="7" name="内容占位符 2"/>
              <p:cNvSpPr txBox="1">
                <a:spLocks/>
              </p:cNvSpPr>
              <p:nvPr/>
            </p:nvSpPr>
            <p:spPr>
              <a:xfrm>
                <a:off x="522101" y="1493846"/>
                <a:ext cx="8424936" cy="4862503"/>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zh-CN" altLang="en-US" b="0" dirty="0">
                    <a:latin typeface="隶书" panose="02010509060101010101" pitchFamily="49" charset="-122"/>
                    <a:ea typeface="隶书" panose="02010509060101010101" pitchFamily="49" charset="-122"/>
                  </a:rPr>
                  <a:t>模型</a:t>
                </a:r>
                <a:r>
                  <a:rPr kumimoji="0" lang="en-US" altLang="zh-CN" b="0" dirty="0">
                    <a:latin typeface="隶书" panose="02010509060101010101" pitchFamily="49" charset="-122"/>
                    <a:ea typeface="隶书" panose="02010509060101010101" pitchFamily="49" charset="-122"/>
                  </a:rPr>
                  <a:t>I</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b="0" i="1" smtClean="0">
                              <a:latin typeface="Cambria Math" panose="02040503050406030204" pitchFamily="18" charset="0"/>
                            </a:rPr>
                          </m:ctrlPr>
                        </m:fPr>
                        <m:num>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𝑦</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m:t>
                          </m:r>
                        </m:num>
                        <m:den>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𝑤</m:t>
                          </m:r>
                        </m:den>
                      </m:f>
                      <m:r>
                        <a:rPr kumimoji="0" lang="en-US" altLang="zh-CN" b="0" i="1" smtClean="0">
                          <a:latin typeface="Cambria Math" panose="02040503050406030204" pitchFamily="18" charset="0"/>
                        </a:rPr>
                        <m:t>=</m:t>
                      </m:r>
                      <m:r>
                        <a:rPr kumimoji="0" lang="en-US" altLang="zh-CN" b="0" i="1" smtClean="0">
                          <a:solidFill>
                            <a:srgbClr val="FF0000"/>
                          </a:solidFill>
                          <a:latin typeface="Cambria Math" panose="02040503050406030204" pitchFamily="18" charset="0"/>
                        </a:rPr>
                        <m:t>𝑊</m:t>
                      </m:r>
                      <m:r>
                        <a:rPr kumimoji="0" lang="en-US" altLang="zh-CN" b="0" i="1" smtClean="0">
                          <a:solidFill>
                            <a:srgbClr val="FF0000"/>
                          </a:solidFill>
                          <a:latin typeface="Cambria Math" panose="02040503050406030204" pitchFamily="18" charset="0"/>
                        </a:rPr>
                        <m:t>(</m:t>
                      </m:r>
                      <m:sSup>
                        <m:sSupPr>
                          <m:ctrlPr>
                            <a:rPr kumimoji="0" lang="en-US" altLang="zh-CN" b="0" i="1" smtClean="0">
                              <a:solidFill>
                                <a:srgbClr val="FF0000"/>
                              </a:solidFill>
                              <a:latin typeface="Cambria Math" panose="02040503050406030204" pitchFamily="18" charset="0"/>
                            </a:rPr>
                          </m:ctrlPr>
                        </m:sSupPr>
                        <m:e>
                          <m:r>
                            <a:rPr kumimoji="0" lang="en-US" altLang="zh-CN" b="0" i="1" smtClean="0">
                              <a:solidFill>
                                <a:srgbClr val="FF0000"/>
                              </a:solidFill>
                              <a:latin typeface="Cambria Math" panose="02040503050406030204" pitchFamily="18" charset="0"/>
                            </a:rPr>
                            <m:t>𝑧</m:t>
                          </m:r>
                        </m:e>
                        <m:sup>
                          <m:r>
                            <a:rPr kumimoji="0" lang="en-US" altLang="zh-CN" b="0" i="1" smtClean="0">
                              <a:solidFill>
                                <a:srgbClr val="FF0000"/>
                              </a:solidFill>
                              <a:latin typeface="Cambria Math" panose="02040503050406030204" pitchFamily="18" charset="0"/>
                            </a:rPr>
                            <m:t>−1</m:t>
                          </m:r>
                        </m:sup>
                      </m:sSup>
                      <m:r>
                        <a:rPr kumimoji="0" lang="en-US" altLang="zh-CN" b="0" i="1" smtClean="0">
                          <a:solidFill>
                            <a:srgbClr val="FF0000"/>
                          </a:solidFill>
                          <a:latin typeface="Cambria Math" panose="02040503050406030204" pitchFamily="18" charset="0"/>
                        </a:rPr>
                        <m:t>)</m:t>
                      </m:r>
                      <m:f>
                        <m:fPr>
                          <m:ctrlPr>
                            <a:rPr kumimoji="0" lang="en-US" altLang="zh-CN" b="0" i="1" smtClean="0">
                              <a:latin typeface="Cambria Math" panose="02040503050406030204" pitchFamily="18" charset="0"/>
                            </a:rPr>
                          </m:ctrlPr>
                        </m:fPr>
                        <m:num>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𝑣</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m:t>
                          </m:r>
                        </m:num>
                        <m:den>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𝑤</m:t>
                          </m:r>
                        </m:den>
                      </m:f>
                    </m:oMath>
                  </m:oMathPara>
                </a14:m>
                <a:endParaRPr kumimoji="0" lang="en-US" altLang="zh-CN" b="0" dirty="0">
                  <a:latin typeface="隶书" panose="02010509060101010101" pitchFamily="49" charset="-122"/>
                  <a:ea typeface="隶书" panose="02010509060101010101" pitchFamily="49" charset="-122"/>
                </a:endParaRPr>
              </a:p>
              <a:p>
                <a:pPr marL="0" indent="0">
                  <a:buNone/>
                </a:pPr>
                <a14:m>
                  <m:oMath xmlns:m="http://schemas.openxmlformats.org/officeDocument/2006/math">
                    <m:f>
                      <m:fPr>
                        <m:ctrlPr>
                          <a:rPr kumimoji="0" lang="en-US" altLang="zh-CN" b="0" i="1">
                            <a:latin typeface="Cambria Math" panose="02040503050406030204" pitchFamily="18" charset="0"/>
                          </a:rPr>
                        </m:ctrlPr>
                      </m:fPr>
                      <m:num>
                        <m:r>
                          <a:rPr kumimoji="0" lang="zh-CN" altLang="en-US" b="0" i="1">
                            <a:latin typeface="Cambria Math" panose="02040503050406030204" pitchFamily="18" charset="0"/>
                          </a:rPr>
                          <m:t>𝜕</m:t>
                        </m:r>
                        <m:r>
                          <a:rPr kumimoji="0" lang="en-US" altLang="zh-CN" b="0" i="1">
                            <a:latin typeface="Cambria Math" panose="02040503050406030204" pitchFamily="18" charset="0"/>
                          </a:rPr>
                          <m:t>𝑣</m:t>
                        </m:r>
                        <m:r>
                          <a:rPr kumimoji="0" lang="en-US" altLang="zh-CN" b="0" i="1">
                            <a:latin typeface="Cambria Math" panose="02040503050406030204" pitchFamily="18" charset="0"/>
                          </a:rPr>
                          <m:t>(</m:t>
                        </m:r>
                        <m:r>
                          <a:rPr kumimoji="0" lang="en-US" altLang="zh-CN" b="0" i="1">
                            <a:latin typeface="Cambria Math" panose="02040503050406030204" pitchFamily="18" charset="0"/>
                          </a:rPr>
                          <m:t>𝑘</m:t>
                        </m:r>
                        <m:r>
                          <a:rPr kumimoji="0" lang="en-US" altLang="zh-CN" b="0" i="1">
                            <a:latin typeface="Cambria Math" panose="02040503050406030204" pitchFamily="18" charset="0"/>
                          </a:rPr>
                          <m:t>)</m:t>
                        </m:r>
                      </m:num>
                      <m:den>
                        <m:r>
                          <a:rPr kumimoji="0" lang="zh-CN" altLang="en-US" b="0" i="1">
                            <a:latin typeface="Cambria Math" panose="02040503050406030204" pitchFamily="18" charset="0"/>
                          </a:rPr>
                          <m:t>𝜕</m:t>
                        </m:r>
                        <m:r>
                          <a:rPr kumimoji="0" lang="en-US" altLang="zh-CN" b="0" i="1">
                            <a:latin typeface="Cambria Math" panose="02040503050406030204" pitchFamily="18" charset="0"/>
                          </a:rPr>
                          <m:t>𝑤</m:t>
                        </m:r>
                      </m:den>
                    </m:f>
                  </m:oMath>
                </a14:m>
                <a:r>
                  <a:rPr kumimoji="0" lang="zh-CN" altLang="en-US" b="0" dirty="0">
                    <a:latin typeface="隶书" panose="02010509060101010101" pitchFamily="49" charset="-122"/>
                    <a:ea typeface="隶书" panose="02010509060101010101" pitchFamily="49" charset="-122"/>
                  </a:rPr>
                  <a:t>可由一般</a:t>
                </a:r>
                <a:r>
                  <a:rPr kumimoji="0" lang="en-US" altLang="zh-CN" b="0" dirty="0">
                    <a:latin typeface="Times New Roman" panose="02020603050405020304" pitchFamily="18" charset="0"/>
                    <a:ea typeface="隶书" panose="02010509060101010101" pitchFamily="49" charset="-122"/>
                    <a:cs typeface="Times New Roman" panose="02020603050405020304" pitchFamily="18" charset="0"/>
                  </a:rPr>
                  <a:t>BP</a:t>
                </a:r>
                <a:r>
                  <a:rPr kumimoji="0" lang="zh-CN" altLang="en-US" b="0" dirty="0">
                    <a:latin typeface="隶书" panose="02010509060101010101" pitchFamily="49" charset="-122"/>
                    <a:ea typeface="隶书" panose="02010509060101010101" pitchFamily="49" charset="-122"/>
                  </a:rPr>
                  <a:t>算法得到</a:t>
                </a:r>
                <a:endParaRPr kumimoji="0" lang="en-US" altLang="zh-CN" b="0" dirty="0">
                  <a:latin typeface="隶书" panose="02010509060101010101" pitchFamily="49" charset="-122"/>
                  <a:ea typeface="隶书" panose="02010509060101010101" pitchFamily="49" charset="-122"/>
                </a:endParaRPr>
              </a:p>
              <a:p>
                <a:pPr marL="0" indent="0">
                  <a:buFont typeface="Arial" panose="020B0604020202020204" pitchFamily="34" charset="0"/>
                  <a:buNone/>
                </a:pPr>
                <a14:m>
                  <m:oMath xmlns:m="http://schemas.openxmlformats.org/officeDocument/2006/math">
                    <m:f>
                      <m:fPr>
                        <m:ctrlPr>
                          <a:rPr kumimoji="0" lang="en-US" altLang="zh-CN" b="0" i="1" smtClean="0">
                            <a:latin typeface="Cambria Math" panose="02040503050406030204" pitchFamily="18" charset="0"/>
                          </a:rPr>
                        </m:ctrlPr>
                      </m:fPr>
                      <m:num>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𝑦</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m:t>
                        </m:r>
                      </m:num>
                      <m:den>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𝑤</m:t>
                        </m:r>
                      </m:den>
                    </m:f>
                  </m:oMath>
                </a14:m>
                <a:r>
                  <a:rPr kumimoji="0" lang="zh-CN" altLang="en-US" b="0" dirty="0">
                    <a:latin typeface="隶书" panose="02010509060101010101" pitchFamily="49" charset="-122"/>
                    <a:ea typeface="隶书" panose="02010509060101010101" pitchFamily="49" charset="-122"/>
                  </a:rPr>
                  <a:t>可看做是由</a:t>
                </a:r>
                <a14:m>
                  <m:oMath xmlns:m="http://schemas.openxmlformats.org/officeDocument/2006/math">
                    <m:f>
                      <m:fPr>
                        <m:ctrlPr>
                          <a:rPr kumimoji="0" lang="en-US" altLang="zh-CN" b="0" i="1" smtClean="0">
                            <a:latin typeface="Cambria Math" panose="02040503050406030204" pitchFamily="18" charset="0"/>
                          </a:rPr>
                        </m:ctrlPr>
                      </m:fPr>
                      <m:num>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𝑣</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m:t>
                        </m:r>
                      </m:num>
                      <m:den>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𝑤</m:t>
                        </m:r>
                      </m:den>
                    </m:f>
                  </m:oMath>
                </a14:m>
                <a:r>
                  <a:rPr kumimoji="0" lang="zh-CN" altLang="en-US" b="0" dirty="0">
                    <a:latin typeface="隶书" panose="02010509060101010101" pitchFamily="49" charset="-122"/>
                    <a:ea typeface="隶书" panose="02010509060101010101" pitchFamily="49" charset="-122"/>
                  </a:rPr>
                  <a:t>经过一个动态系统产生，</a:t>
                </a:r>
                <a:r>
                  <a:rPr kumimoji="0" lang="zh-CN" altLang="en-US" b="0" dirty="0">
                    <a:solidFill>
                      <a:srgbClr val="FF0000"/>
                    </a:solidFill>
                    <a:latin typeface="隶书" panose="02010509060101010101" pitchFamily="49" charset="-122"/>
                    <a:ea typeface="隶书" panose="02010509060101010101" pitchFamily="49" charset="-122"/>
                  </a:rPr>
                  <a:t>故称之为动态</a:t>
                </a:r>
                <a:r>
                  <a:rPr kumimoji="0" lang="en-US" altLang="zh-CN" b="0" dirty="0">
                    <a:solidFill>
                      <a:srgbClr val="FF0000"/>
                    </a:solidFill>
                    <a:latin typeface="Times New Roman" panose="02020603050405020304" pitchFamily="18" charset="0"/>
                    <a:ea typeface="隶书" panose="02010509060101010101" pitchFamily="49" charset="-122"/>
                    <a:cs typeface="Times New Roman" panose="02020603050405020304" pitchFamily="18" charset="0"/>
                  </a:rPr>
                  <a:t>BP</a:t>
                </a:r>
                <a:r>
                  <a:rPr kumimoji="0" lang="zh-CN" altLang="en-US" b="0" dirty="0">
                    <a:solidFill>
                      <a:srgbClr val="FF0000"/>
                    </a:solidFill>
                    <a:latin typeface="隶书" panose="02010509060101010101" pitchFamily="49" charset="-122"/>
                    <a:ea typeface="隶书" panose="02010509060101010101" pitchFamily="49" charset="-122"/>
                  </a:rPr>
                  <a:t>算法</a:t>
                </a:r>
                <a:endParaRPr kumimoji="0" lang="en-US" altLang="zh-CN" b="0" dirty="0">
                  <a:solidFill>
                    <a:srgbClr val="FF0000"/>
                  </a:solidFill>
                  <a:latin typeface="隶书" panose="02010509060101010101" pitchFamily="49" charset="-122"/>
                  <a:ea typeface="隶书" panose="02010509060101010101" pitchFamily="49" charset="-122"/>
                </a:endParaRPr>
              </a:p>
              <a:p>
                <a:pPr marL="0" indent="0">
                  <a:buFont typeface="Arial" panose="020B0604020202020204" pitchFamily="34" charset="0"/>
                  <a:buNone/>
                </a:pPr>
                <a:endParaRPr kumimoji="0" lang="en-US" altLang="zh-CN" b="0" dirty="0"/>
              </a:p>
              <a:p>
                <a:pPr marL="0" indent="0">
                  <a:buFont typeface="Arial" panose="020B0604020202020204" pitchFamily="34" charset="0"/>
                  <a:buNone/>
                </a:pPr>
                <a:endParaRPr kumimoji="0" lang="zh-CN" altLang="en-US" b="0" dirty="0"/>
              </a:p>
            </p:txBody>
          </p:sp>
        </mc:Choice>
        <mc:Fallback xmlns="">
          <p:sp>
            <p:nvSpPr>
              <p:cNvPr id="7" name="内容占位符 2"/>
              <p:cNvSpPr txBox="1">
                <a:spLocks noRot="1" noChangeAspect="1" noMove="1" noResize="1" noEditPoints="1" noAdjustHandles="1" noChangeArrowheads="1" noChangeShapeType="1" noTextEdit="1"/>
              </p:cNvSpPr>
              <p:nvPr/>
            </p:nvSpPr>
            <p:spPr>
              <a:xfrm>
                <a:off x="522101" y="1493846"/>
                <a:ext cx="8424936" cy="4862503"/>
              </a:xfrm>
              <a:prstGeom prst="rect">
                <a:avLst/>
              </a:prstGeom>
              <a:blipFill rotWithShape="0">
                <a:blip r:embed="rId2"/>
                <a:stretch>
                  <a:fillRect l="-1881" t="-1629" r="-362"/>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2771800" y="5460160"/>
            <a:ext cx="3456732" cy="597460"/>
          </a:xfrm>
          <a:prstGeom prst="rect">
            <a:avLst/>
          </a:prstGeom>
        </p:spPr>
      </p:pic>
      <p:sp>
        <p:nvSpPr>
          <p:cNvPr id="8" name="标题 1"/>
          <p:cNvSpPr>
            <a:spLocks noGrp="1"/>
          </p:cNvSpPr>
          <p:nvPr>
            <p:ph type="title"/>
          </p:nvPr>
        </p:nvSpPr>
        <p:spPr>
          <a:xfrm>
            <a:off x="411227" y="316102"/>
            <a:ext cx="8229600" cy="1143000"/>
          </a:xfrm>
        </p:spPr>
        <p:txBody>
          <a:bodyPr/>
          <a:lstStyle/>
          <a:p>
            <a:pPr>
              <a:defRPr/>
            </a:pPr>
            <a:r>
              <a:rPr lang="zh-CN" altLang="en-US" dirty="0">
                <a:latin typeface="隶书" panose="02010509060101010101" pitchFamily="49" charset="-122"/>
                <a:ea typeface="隶书" panose="02010509060101010101" pitchFamily="49" charset="-122"/>
              </a:rPr>
              <a:t>通用模型辨识</a:t>
            </a:r>
            <a:endParaRPr lang="zh-CN" altLang="en-US" dirty="0"/>
          </a:p>
        </p:txBody>
      </p:sp>
    </p:spTree>
    <p:extLst>
      <p:ext uri="{BB962C8B-B14F-4D97-AF65-F5344CB8AC3E}">
        <p14:creationId xmlns:p14="http://schemas.microsoft.com/office/powerpoint/2010/main" val="4032205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通用模型</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83</a:t>
            </a:fld>
            <a:endParaRPr lang="en-US" altLang="zh-CN"/>
          </a:p>
        </p:txBody>
      </p:sp>
      <mc:AlternateContent xmlns:mc="http://schemas.openxmlformats.org/markup-compatibility/2006" xmlns:a14="http://schemas.microsoft.com/office/drawing/2010/main">
        <mc:Choice Requires="a14">
          <p:sp>
            <p:nvSpPr>
              <p:cNvPr id="8" name="内容占位符 2"/>
              <p:cNvSpPr txBox="1">
                <a:spLocks/>
              </p:cNvSpPr>
              <p:nvPr/>
            </p:nvSpPr>
            <p:spPr>
              <a:xfrm>
                <a:off x="251520" y="1628800"/>
                <a:ext cx="8064896" cy="4351338"/>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kumimoji="0" lang="zh-CN" altLang="en-US" b="0" dirty="0">
                    <a:latin typeface="隶书" panose="02010509060101010101" pitchFamily="49" charset="-122"/>
                    <a:ea typeface="隶书" panose="02010509060101010101" pitchFamily="49" charset="-122"/>
                  </a:rPr>
                  <a:t>模型</a:t>
                </a:r>
                <a:r>
                  <a:rPr kumimoji="0" lang="en-US" altLang="zh-CN" b="0" dirty="0">
                    <a:latin typeface="隶书" panose="02010509060101010101" pitchFamily="49" charset="-122"/>
                    <a:ea typeface="隶书" panose="02010509060101010101" pitchFamily="49" charset="-122"/>
                  </a:rPr>
                  <a:t>II</a:t>
                </a:r>
                <a:r>
                  <a:rPr kumimoji="0" lang="zh-CN" altLang="en-US" b="0" dirty="0">
                    <a:latin typeface="隶书" panose="02010509060101010101" pitchFamily="49" charset="-122"/>
                    <a:ea typeface="隶书" panose="02010509060101010101" pitchFamily="49" charset="-122"/>
                  </a:rPr>
                  <a:t>：</a:t>
                </a:r>
                <a:endParaRPr kumimoji="0" lang="en-US" altLang="zh-CN" b="0" dirty="0">
                  <a:latin typeface="隶书" panose="02010509060101010101" pitchFamily="49" charset="-122"/>
                  <a:ea typeface="隶书" panose="02010509060101010101" pitchFamily="49" charset="-122"/>
                </a:endParaRPr>
              </a:p>
              <a:p>
                <a:pPr marL="0" indent="0">
                  <a:buFont typeface="Arial" panose="020B0604020202020204" pitchFamily="34" charset="0"/>
                  <a:buNone/>
                </a:pPr>
                <a:r>
                  <a:rPr kumimoji="0" lang="en-US" altLang="zh-CN" b="0" dirty="0">
                    <a:latin typeface="隶书" panose="02010509060101010101" pitchFamily="49" charset="-122"/>
                    <a:ea typeface="隶书" panose="02010509060101010101" pitchFamily="49" charset="-122"/>
                  </a:rPr>
                  <a:t>N1</a:t>
                </a:r>
                <a:r>
                  <a:rPr kumimoji="0" lang="zh-CN" altLang="en-US" b="0" dirty="0">
                    <a:latin typeface="隶书" panose="02010509060101010101" pitchFamily="49" charset="-122"/>
                    <a:ea typeface="隶书" panose="02010509060101010101" pitchFamily="49" charset="-122"/>
                  </a:rPr>
                  <a:t>在输出端，参数可由</a:t>
                </a:r>
                <a:r>
                  <a:rPr kumimoji="0" lang="en-US" altLang="zh-CN" b="0" dirty="0">
                    <a:latin typeface="隶书" panose="02010509060101010101" pitchFamily="49" charset="-122"/>
                    <a:ea typeface="隶书" panose="02010509060101010101" pitchFamily="49" charset="-122"/>
                  </a:rPr>
                  <a:t>BP</a:t>
                </a:r>
                <a:r>
                  <a:rPr kumimoji="0" lang="zh-CN" altLang="en-US" b="0" dirty="0">
                    <a:latin typeface="隶书" panose="02010509060101010101" pitchFamily="49" charset="-122"/>
                    <a:ea typeface="隶书" panose="02010509060101010101" pitchFamily="49" charset="-122"/>
                  </a:rPr>
                  <a:t>算法辨识，而且可以得到</a:t>
                </a:r>
                <a14:m>
                  <m:oMath xmlns:m="http://schemas.openxmlformats.org/officeDocument/2006/math">
                    <m:f>
                      <m:fPr>
                        <m:ctrlPr>
                          <a:rPr kumimoji="0" lang="en-US" altLang="zh-CN" b="0" i="1" smtClean="0">
                            <a:latin typeface="Cambria Math" panose="02040503050406030204" pitchFamily="18" charset="0"/>
                          </a:rPr>
                        </m:ctrlPr>
                      </m:fPr>
                      <m:num>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𝑦</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m:t>
                        </m:r>
                      </m:num>
                      <m:den>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𝑣</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m:t>
                        </m:r>
                      </m:den>
                    </m:f>
                  </m:oMath>
                </a14:m>
                <a:r>
                  <a:rPr kumimoji="0" lang="zh-CN" altLang="en-US" b="0" dirty="0"/>
                  <a:t>，</a:t>
                </a:r>
                <a:r>
                  <a:rPr kumimoji="0" lang="zh-CN" altLang="en-US" b="0" dirty="0">
                    <a:latin typeface="隶书" panose="02010509060101010101" pitchFamily="49" charset="-122"/>
                    <a:ea typeface="隶书" panose="02010509060101010101" pitchFamily="49" charset="-122"/>
                  </a:rPr>
                  <a:t>同时</a:t>
                </a:r>
                <a:endParaRPr kumimoji="0" lang="en-US" altLang="zh-CN" b="0" dirty="0">
                  <a:latin typeface="隶书" panose="02010509060101010101" pitchFamily="49" charset="-122"/>
                  <a:ea typeface="隶书" panose="02010509060101010101" pitchFamily="49" charset="-122"/>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b="0" i="1" smtClean="0">
                              <a:latin typeface="Cambria Math" panose="02040503050406030204" pitchFamily="18" charset="0"/>
                            </a:rPr>
                          </m:ctrlPr>
                        </m:fPr>
                        <m:num>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𝑦</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m:t>
                          </m:r>
                        </m:num>
                        <m:den>
                          <m:r>
                            <a:rPr kumimoji="0" lang="zh-CN" altLang="en-US"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𝑤</m:t>
                              </m:r>
                            </m:e>
                            <m:sub>
                              <m:r>
                                <a:rPr kumimoji="0" lang="en-US" altLang="zh-CN" b="0" i="1" smtClean="0">
                                  <a:latin typeface="Cambria Math" panose="02040503050406030204" pitchFamily="18" charset="0"/>
                                </a:rPr>
                                <m:t>2</m:t>
                              </m:r>
                            </m:sub>
                          </m:sSub>
                        </m:den>
                      </m:f>
                      <m:r>
                        <a:rPr kumimoji="0" lang="en-US" altLang="zh-CN" b="0" i="1" smtClean="0">
                          <a:latin typeface="Cambria Math" panose="02040503050406030204" pitchFamily="18" charset="0"/>
                        </a:rPr>
                        <m:t>=</m:t>
                      </m:r>
                      <m:f>
                        <m:fPr>
                          <m:ctrlPr>
                            <a:rPr kumimoji="0" lang="en-US" altLang="zh-CN" b="0" i="1" smtClean="0">
                              <a:latin typeface="Cambria Math" panose="02040503050406030204" pitchFamily="18" charset="0"/>
                            </a:rPr>
                          </m:ctrlPr>
                        </m:fPr>
                        <m:num>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𝑦</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m:t>
                          </m:r>
                        </m:num>
                        <m:den>
                          <m:r>
                            <a:rPr kumimoji="0" lang="zh-CN" altLang="en-US" b="0" i="1" smtClean="0">
                              <a:latin typeface="Cambria Math" panose="02040503050406030204" pitchFamily="18" charset="0"/>
                            </a:rPr>
                            <m:t>𝜕</m:t>
                          </m:r>
                          <m:r>
                            <a:rPr kumimoji="0" lang="en-US" altLang="zh-CN" b="0" i="1" smtClean="0">
                              <a:latin typeface="Cambria Math" panose="02040503050406030204" pitchFamily="18" charset="0"/>
                            </a:rPr>
                            <m:t>𝑣</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𝑘</m:t>
                          </m:r>
                          <m:r>
                            <a:rPr kumimoji="0" lang="en-US" altLang="zh-CN" b="0" i="1" smtClean="0">
                              <a:latin typeface="Cambria Math" panose="02040503050406030204" pitchFamily="18" charset="0"/>
                            </a:rPr>
                            <m:t>)</m:t>
                          </m:r>
                        </m:den>
                      </m:f>
                      <m:r>
                        <a:rPr kumimoji="0" lang="en-US" altLang="zh-CN" b="0" i="1" smtClean="0">
                          <a:solidFill>
                            <a:srgbClr val="FF0000"/>
                          </a:solidFill>
                          <a:latin typeface="Cambria Math" panose="02040503050406030204" pitchFamily="18" charset="0"/>
                        </a:rPr>
                        <m:t>𝑊</m:t>
                      </m:r>
                      <m:r>
                        <a:rPr kumimoji="0" lang="en-US" altLang="zh-CN" b="0" i="1" smtClean="0">
                          <a:solidFill>
                            <a:srgbClr val="FF0000"/>
                          </a:solidFill>
                          <a:latin typeface="Cambria Math" panose="02040503050406030204" pitchFamily="18" charset="0"/>
                        </a:rPr>
                        <m:t>(</m:t>
                      </m:r>
                      <m:sSup>
                        <m:sSupPr>
                          <m:ctrlPr>
                            <a:rPr kumimoji="0" lang="en-US" altLang="zh-CN" b="0" i="1" smtClean="0">
                              <a:solidFill>
                                <a:srgbClr val="FF0000"/>
                              </a:solidFill>
                              <a:latin typeface="Cambria Math" panose="02040503050406030204" pitchFamily="18" charset="0"/>
                            </a:rPr>
                          </m:ctrlPr>
                        </m:sSupPr>
                        <m:e>
                          <m:r>
                            <a:rPr kumimoji="0" lang="en-US" altLang="zh-CN" b="0" i="1" smtClean="0">
                              <a:solidFill>
                                <a:srgbClr val="FF0000"/>
                              </a:solidFill>
                              <a:latin typeface="Cambria Math" panose="02040503050406030204" pitchFamily="18" charset="0"/>
                            </a:rPr>
                            <m:t>𝑧</m:t>
                          </m:r>
                        </m:e>
                        <m:sup>
                          <m:r>
                            <a:rPr kumimoji="0" lang="en-US" altLang="zh-CN" b="0" i="1" smtClean="0">
                              <a:solidFill>
                                <a:srgbClr val="FF0000"/>
                              </a:solidFill>
                              <a:latin typeface="Cambria Math" panose="02040503050406030204" pitchFamily="18" charset="0"/>
                            </a:rPr>
                            <m:t>−1</m:t>
                          </m:r>
                        </m:sup>
                      </m:sSup>
                      <m:r>
                        <a:rPr kumimoji="0" lang="en-US" altLang="zh-CN" b="0" i="1" smtClean="0">
                          <a:solidFill>
                            <a:srgbClr val="FF0000"/>
                          </a:solidFill>
                          <a:latin typeface="Cambria Math" panose="02040503050406030204" pitchFamily="18" charset="0"/>
                        </a:rPr>
                        <m:t>)</m:t>
                      </m:r>
                      <m:f>
                        <m:fPr>
                          <m:ctrlPr>
                            <a:rPr kumimoji="0" lang="en-US" altLang="zh-CN" b="0" i="1" smtClean="0">
                              <a:solidFill>
                                <a:srgbClr val="FF0000"/>
                              </a:solidFill>
                              <a:latin typeface="Cambria Math" panose="02040503050406030204" pitchFamily="18" charset="0"/>
                            </a:rPr>
                          </m:ctrlPr>
                        </m:fPr>
                        <m:num>
                          <m:r>
                            <a:rPr kumimoji="0" lang="zh-CN" altLang="en-US" b="0" i="1" smtClean="0">
                              <a:solidFill>
                                <a:srgbClr val="FF0000"/>
                              </a:solidFill>
                              <a:latin typeface="Cambria Math" panose="02040503050406030204" pitchFamily="18" charset="0"/>
                            </a:rPr>
                            <m:t>𝜕</m:t>
                          </m:r>
                          <m:r>
                            <a:rPr kumimoji="0" lang="en-US" altLang="zh-CN" b="0" i="1" smtClean="0">
                              <a:solidFill>
                                <a:srgbClr val="FF0000"/>
                              </a:solidFill>
                              <a:latin typeface="Cambria Math" panose="02040503050406030204" pitchFamily="18" charset="0"/>
                            </a:rPr>
                            <m:t>𝑧</m:t>
                          </m:r>
                          <m:r>
                            <a:rPr kumimoji="0" lang="en-US" altLang="zh-CN" b="0" i="1" smtClean="0">
                              <a:solidFill>
                                <a:srgbClr val="FF0000"/>
                              </a:solidFill>
                              <a:latin typeface="Cambria Math" panose="02040503050406030204" pitchFamily="18" charset="0"/>
                            </a:rPr>
                            <m:t>(</m:t>
                          </m:r>
                          <m:r>
                            <a:rPr kumimoji="0" lang="en-US" altLang="zh-CN" b="0" i="1" smtClean="0">
                              <a:solidFill>
                                <a:srgbClr val="FF0000"/>
                              </a:solidFill>
                              <a:latin typeface="Cambria Math" panose="02040503050406030204" pitchFamily="18" charset="0"/>
                            </a:rPr>
                            <m:t>𝑘</m:t>
                          </m:r>
                          <m:r>
                            <a:rPr kumimoji="0" lang="en-US" altLang="zh-CN" b="0" i="1" smtClean="0">
                              <a:solidFill>
                                <a:srgbClr val="FF0000"/>
                              </a:solidFill>
                              <a:latin typeface="Cambria Math" panose="02040503050406030204" pitchFamily="18" charset="0"/>
                            </a:rPr>
                            <m:t>)</m:t>
                          </m:r>
                        </m:num>
                        <m:den>
                          <m:r>
                            <a:rPr kumimoji="0" lang="zh-CN" altLang="en-US" b="0" i="1" smtClean="0">
                              <a:solidFill>
                                <a:srgbClr val="FF0000"/>
                              </a:solidFill>
                              <a:latin typeface="Cambria Math" panose="02040503050406030204" pitchFamily="18" charset="0"/>
                            </a:rPr>
                            <m:t>𝜕</m:t>
                          </m:r>
                          <m:sSub>
                            <m:sSubPr>
                              <m:ctrlPr>
                                <a:rPr kumimoji="0" lang="en-US" altLang="zh-CN" b="0" i="1" smtClean="0">
                                  <a:solidFill>
                                    <a:srgbClr val="FF0000"/>
                                  </a:solidFill>
                                  <a:latin typeface="Cambria Math" panose="02040503050406030204" pitchFamily="18" charset="0"/>
                                </a:rPr>
                              </m:ctrlPr>
                            </m:sSubPr>
                            <m:e>
                              <m:r>
                                <a:rPr kumimoji="0" lang="en-US" altLang="zh-CN" b="0" i="1" smtClean="0">
                                  <a:solidFill>
                                    <a:srgbClr val="FF0000"/>
                                  </a:solidFill>
                                  <a:latin typeface="Cambria Math" panose="02040503050406030204" pitchFamily="18" charset="0"/>
                                </a:rPr>
                                <m:t>𝑤</m:t>
                              </m:r>
                            </m:e>
                            <m:sub>
                              <m:r>
                                <a:rPr kumimoji="0" lang="en-US" altLang="zh-CN" b="0" i="1" smtClean="0">
                                  <a:solidFill>
                                    <a:srgbClr val="FF0000"/>
                                  </a:solidFill>
                                  <a:latin typeface="Cambria Math" panose="02040503050406030204" pitchFamily="18" charset="0"/>
                                </a:rPr>
                                <m:t>2</m:t>
                              </m:r>
                            </m:sub>
                          </m:sSub>
                        </m:den>
                      </m:f>
                    </m:oMath>
                  </m:oMathPara>
                </a14:m>
                <a:endParaRPr kumimoji="0" lang="zh-CN" altLang="en-US" b="0" dirty="0"/>
              </a:p>
            </p:txBody>
          </p:sp>
        </mc:Choice>
        <mc:Fallback xmlns="">
          <p:sp>
            <p:nvSpPr>
              <p:cNvPr id="8" name="内容占位符 2"/>
              <p:cNvSpPr txBox="1">
                <a:spLocks noRot="1" noChangeAspect="1" noMove="1" noResize="1" noEditPoints="1" noAdjustHandles="1" noChangeArrowheads="1" noChangeShapeType="1" noTextEdit="1"/>
              </p:cNvSpPr>
              <p:nvPr/>
            </p:nvSpPr>
            <p:spPr>
              <a:xfrm>
                <a:off x="251520" y="1628800"/>
                <a:ext cx="8064896" cy="4351338"/>
              </a:xfrm>
              <a:prstGeom prst="rect">
                <a:avLst/>
              </a:prstGeom>
              <a:blipFill rotWithShape="0">
                <a:blip r:embed="rId3"/>
                <a:stretch>
                  <a:fillRect l="-1890" t="-1821"/>
                </a:stretch>
              </a:blipFill>
            </p:spPr>
            <p:txBody>
              <a:bodyPr/>
              <a:lstStyle/>
              <a:p>
                <a:r>
                  <a:rPr lang="zh-CN" altLang="en-US">
                    <a:noFill/>
                  </a:rPr>
                  <a:t> </a:t>
                </a:r>
              </a:p>
            </p:txBody>
          </p:sp>
        </mc:Fallback>
      </mc:AlternateContent>
      <p:pic>
        <p:nvPicPr>
          <p:cNvPr id="9" name="图片 8"/>
          <p:cNvPicPr>
            <a:picLocks noChangeAspect="1"/>
          </p:cNvPicPr>
          <p:nvPr/>
        </p:nvPicPr>
        <p:blipFill>
          <a:blip r:embed="rId4"/>
          <a:stretch>
            <a:fillRect/>
          </a:stretch>
        </p:blipFill>
        <p:spPr>
          <a:xfrm>
            <a:off x="1907729" y="5361847"/>
            <a:ext cx="4402832" cy="522369"/>
          </a:xfrm>
          <a:prstGeom prst="rect">
            <a:avLst/>
          </a:prstGeom>
        </p:spPr>
      </p:pic>
      <p:sp>
        <p:nvSpPr>
          <p:cNvPr id="7" name="标题 1"/>
          <p:cNvSpPr>
            <a:spLocks noGrp="1"/>
          </p:cNvSpPr>
          <p:nvPr>
            <p:ph type="title"/>
          </p:nvPr>
        </p:nvSpPr>
        <p:spPr>
          <a:xfrm>
            <a:off x="411227" y="316102"/>
            <a:ext cx="8229600" cy="1143000"/>
          </a:xfrm>
        </p:spPr>
        <p:txBody>
          <a:bodyPr/>
          <a:lstStyle/>
          <a:p>
            <a:pPr>
              <a:defRPr/>
            </a:pPr>
            <a:r>
              <a:rPr lang="zh-CN" altLang="en-US" dirty="0">
                <a:latin typeface="隶书" panose="02010509060101010101" pitchFamily="49" charset="-122"/>
                <a:ea typeface="隶书" panose="02010509060101010101" pitchFamily="49" charset="-122"/>
              </a:rPr>
              <a:t>通用模型辨识</a:t>
            </a:r>
            <a:endParaRPr lang="zh-CN" altLang="en-US" dirty="0"/>
          </a:p>
        </p:txBody>
      </p:sp>
    </p:spTree>
    <p:extLst>
      <p:ext uri="{BB962C8B-B14F-4D97-AF65-F5344CB8AC3E}">
        <p14:creationId xmlns:p14="http://schemas.microsoft.com/office/powerpoint/2010/main" val="11433404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通用模型</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84</a:t>
            </a:fld>
            <a:endParaRPr lang="en-US" altLang="zh-CN"/>
          </a:p>
        </p:txBody>
      </p:sp>
      <mc:AlternateContent xmlns:mc="http://schemas.openxmlformats.org/markup-compatibility/2006" xmlns:a14="http://schemas.microsoft.com/office/drawing/2010/main">
        <mc:Choice Requires="a14">
          <p:sp>
            <p:nvSpPr>
              <p:cNvPr id="7" name="内容占位符 2"/>
              <p:cNvSpPr txBox="1">
                <a:spLocks/>
              </p:cNvSpPr>
              <p:nvPr/>
            </p:nvSpPr>
            <p:spPr>
              <a:xfrm>
                <a:off x="251520" y="1412776"/>
                <a:ext cx="8136904" cy="4943574"/>
              </a:xfrm>
              <a:prstGeom prst="rect">
                <a:avLst/>
              </a:prstGeom>
            </p:spPr>
            <p:txBody>
              <a:bodyPr>
                <a:normAutofit fontScale="775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kumimoji="0" lang="zh-CN" altLang="en-US" b="0" dirty="0">
                    <a:latin typeface="隶书" panose="02010509060101010101" pitchFamily="49" charset="-122"/>
                    <a:ea typeface="隶书" panose="02010509060101010101" pitchFamily="49" charset="-122"/>
                  </a:rPr>
                  <a:t>模型</a:t>
                </a:r>
                <a:r>
                  <a:rPr kumimoji="0" lang="en-US" altLang="zh-CN" b="0" dirty="0">
                    <a:latin typeface="隶书" panose="02010509060101010101" pitchFamily="49" charset="-122"/>
                    <a:ea typeface="隶书" panose="02010509060101010101" pitchFamily="49" charset="-122"/>
                  </a:rPr>
                  <a:t>III</a:t>
                </a:r>
                <a:r>
                  <a:rPr kumimoji="0" lang="zh-CN" altLang="en-US" b="0" dirty="0">
                    <a:latin typeface="隶书" panose="02010509060101010101" pitchFamily="49" charset="-122"/>
                    <a:ea typeface="隶书" panose="02010509060101010101" pitchFamily="49" charset="-122"/>
                  </a:rPr>
                  <a:t>可用下面的两个方程描述</a:t>
                </a:r>
                <a:endParaRPr kumimoji="0" lang="en-US" altLang="zh-CN" b="0" dirty="0">
                  <a:latin typeface="隶书" panose="02010509060101010101" pitchFamily="49" charset="-122"/>
                  <a:ea typeface="隶书" panose="02010509060101010101" pitchFamily="49" charset="-122"/>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b="0" i="1" smtClean="0">
                          <a:solidFill>
                            <a:srgbClr val="FF0000"/>
                          </a:solidFill>
                          <a:latin typeface="Cambria Math" panose="02040503050406030204" pitchFamily="18" charset="0"/>
                        </a:rPr>
                        <m:t>𝑦</m:t>
                      </m:r>
                      <m:d>
                        <m:dPr>
                          <m:ctrlPr>
                            <a:rPr kumimoji="0" lang="en-US" altLang="zh-CN" b="0" i="1" smtClean="0">
                              <a:solidFill>
                                <a:srgbClr val="FF0000"/>
                              </a:solidFill>
                              <a:latin typeface="Cambria Math" panose="02040503050406030204" pitchFamily="18" charset="0"/>
                            </a:rPr>
                          </m:ctrlPr>
                        </m:dPr>
                        <m:e>
                          <m:r>
                            <a:rPr kumimoji="0" lang="en-US" altLang="zh-CN" b="0" i="1" smtClean="0">
                              <a:solidFill>
                                <a:srgbClr val="FF0000"/>
                              </a:solidFill>
                              <a:latin typeface="Cambria Math" panose="02040503050406030204" pitchFamily="18" charset="0"/>
                            </a:rPr>
                            <m:t>𝑘</m:t>
                          </m:r>
                        </m:e>
                      </m:d>
                      <m:r>
                        <a:rPr kumimoji="0" lang="en-US" altLang="zh-CN" b="0" i="1" smtClean="0">
                          <a:solidFill>
                            <a:srgbClr val="FF0000"/>
                          </a:solidFill>
                          <a:latin typeface="Cambria Math" panose="02040503050406030204" pitchFamily="18" charset="0"/>
                        </a:rPr>
                        <m:t>=</m:t>
                      </m:r>
                      <m:r>
                        <a:rPr kumimoji="0" lang="en-US" altLang="zh-CN" b="0" i="1" smtClean="0">
                          <a:solidFill>
                            <a:srgbClr val="FF0000"/>
                          </a:solidFill>
                          <a:latin typeface="Cambria Math" panose="02040503050406030204" pitchFamily="18" charset="0"/>
                        </a:rPr>
                        <m:t>𝑁</m:t>
                      </m:r>
                      <m:d>
                        <m:dPr>
                          <m:begChr m:val="["/>
                          <m:endChr m:val="]"/>
                          <m:ctrlPr>
                            <a:rPr kumimoji="0" lang="en-US" altLang="zh-CN" b="0" i="1" smtClean="0">
                              <a:solidFill>
                                <a:srgbClr val="FF0000"/>
                              </a:solidFill>
                              <a:latin typeface="Cambria Math" panose="02040503050406030204" pitchFamily="18" charset="0"/>
                            </a:rPr>
                          </m:ctrlPr>
                        </m:dPr>
                        <m:e>
                          <m:r>
                            <a:rPr kumimoji="0" lang="en-US" altLang="zh-CN" b="0" i="1" smtClean="0">
                              <a:solidFill>
                                <a:srgbClr val="FF0000"/>
                              </a:solidFill>
                              <a:latin typeface="Cambria Math" panose="02040503050406030204" pitchFamily="18" charset="0"/>
                            </a:rPr>
                            <m:t>𝑣</m:t>
                          </m:r>
                          <m:d>
                            <m:dPr>
                              <m:ctrlPr>
                                <a:rPr kumimoji="0" lang="en-US" altLang="zh-CN" b="0" i="1" smtClean="0">
                                  <a:solidFill>
                                    <a:srgbClr val="FF0000"/>
                                  </a:solidFill>
                                  <a:latin typeface="Cambria Math" panose="02040503050406030204" pitchFamily="18" charset="0"/>
                                </a:rPr>
                              </m:ctrlPr>
                            </m:dPr>
                            <m:e>
                              <m:r>
                                <a:rPr kumimoji="0" lang="en-US" altLang="zh-CN" b="0" i="1" smtClean="0">
                                  <a:solidFill>
                                    <a:srgbClr val="FF0000"/>
                                  </a:solidFill>
                                  <a:latin typeface="Cambria Math" panose="02040503050406030204" pitchFamily="18" charset="0"/>
                                </a:rPr>
                                <m:t>𝑘</m:t>
                              </m:r>
                            </m:e>
                          </m:d>
                        </m:e>
                      </m:d>
                    </m:oMath>
                  </m:oMathPara>
                </a14:m>
                <a:endParaRPr kumimoji="0" lang="en-US" altLang="zh-CN" b="0" dirty="0">
                  <a:latin typeface="隶书" panose="02010509060101010101" pitchFamily="49" charset="-122"/>
                  <a:ea typeface="隶书" panose="02010509060101010101" pitchFamily="49" charset="-122"/>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b="0" i="1" smtClean="0">
                          <a:latin typeface="Cambria Math" panose="02040503050406030204" pitchFamily="18" charset="0"/>
                        </a:rPr>
                        <m:t>𝑣</m:t>
                      </m:r>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e>
                      </m:d>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𝑊</m:t>
                      </m:r>
                      <m:d>
                        <m:dPr>
                          <m:ctrlPr>
                            <a:rPr kumimoji="0" lang="en-US" altLang="zh-CN" b="0" i="1" smtClean="0">
                              <a:latin typeface="Cambria Math" panose="02040503050406030204" pitchFamily="18" charset="0"/>
                            </a:rPr>
                          </m:ctrlPr>
                        </m:dPr>
                        <m:e>
                          <m:sSup>
                            <m:sSupPr>
                              <m:ctrlPr>
                                <a:rPr kumimoji="0" lang="en-US" altLang="zh-CN" b="0" i="1" smtClean="0">
                                  <a:latin typeface="Cambria Math" panose="02040503050406030204" pitchFamily="18" charset="0"/>
                                </a:rPr>
                              </m:ctrlPr>
                            </m:sSupPr>
                            <m:e>
                              <m:r>
                                <a:rPr kumimoji="0" lang="en-US" altLang="zh-CN" b="0" i="1" smtClean="0">
                                  <a:latin typeface="Cambria Math" panose="02040503050406030204" pitchFamily="18" charset="0"/>
                                </a:rPr>
                                <m:t>𝑧</m:t>
                              </m:r>
                            </m:e>
                            <m:sup>
                              <m:r>
                                <a:rPr kumimoji="0" lang="en-US" altLang="zh-CN" b="0" i="1" smtClean="0">
                                  <a:latin typeface="Cambria Math" panose="02040503050406030204" pitchFamily="18" charset="0"/>
                                </a:rPr>
                                <m:t>−1</m:t>
                              </m:r>
                            </m:sup>
                          </m:sSup>
                        </m:e>
                      </m:d>
                      <m:r>
                        <a:rPr kumimoji="0" lang="en-US" altLang="zh-CN" b="0" i="1" smtClean="0">
                          <a:latin typeface="Cambria Math" panose="02040503050406030204" pitchFamily="18" charset="0"/>
                        </a:rPr>
                        <m:t>𝑦</m:t>
                      </m:r>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e>
                      </m:d>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𝑢</m:t>
                      </m:r>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𝑘</m:t>
                          </m:r>
                        </m:e>
                      </m:d>
                    </m:oMath>
                  </m:oMathPara>
                </a14:m>
                <a:endParaRPr kumimoji="0" lang="en-US" altLang="zh-CN" b="0" dirty="0">
                  <a:latin typeface="隶书" panose="02010509060101010101" pitchFamily="49" charset="-122"/>
                  <a:ea typeface="隶书" panose="02010509060101010101" pitchFamily="49" charset="-122"/>
                </a:endParaRPr>
              </a:p>
              <a:p>
                <a:pPr marL="0" indent="0">
                  <a:buFont typeface="Arial" panose="020B0604020202020204" pitchFamily="34" charset="0"/>
                  <a:buNone/>
                </a:pPr>
                <a:r>
                  <a:rPr kumimoji="0" lang="zh-CN" altLang="en-US" b="0" dirty="0">
                    <a:latin typeface="隶书" panose="02010509060101010101" pitchFamily="49" charset="-122"/>
                    <a:ea typeface="隶书" panose="02010509060101010101" pitchFamily="49" charset="-122"/>
                  </a:rPr>
                  <a:t>对</a:t>
                </a:r>
                <a14:m>
                  <m:oMath xmlns:m="http://schemas.openxmlformats.org/officeDocument/2006/math">
                    <m:r>
                      <a:rPr kumimoji="0" lang="en-US" altLang="zh-CN" b="0" i="1" smtClean="0">
                        <a:latin typeface="Cambria Math" panose="02040503050406030204" pitchFamily="18" charset="0"/>
                      </a:rPr>
                      <m:t>𝑤</m:t>
                    </m:r>
                    <m:r>
                      <a:rPr kumimoji="0" lang="zh-CN" altLang="en-US" b="0" i="1">
                        <a:latin typeface="Cambria Math" panose="02040503050406030204" pitchFamily="18" charset="0"/>
                      </a:rPr>
                      <m:t>求</m:t>
                    </m:r>
                  </m:oMath>
                </a14:m>
                <a:r>
                  <a:rPr kumimoji="0" lang="zh-CN" altLang="en-US" b="0" dirty="0">
                    <a:latin typeface="隶书" panose="02010509060101010101" pitchFamily="49" charset="-122"/>
                    <a:ea typeface="隶书" panose="02010509060101010101" pitchFamily="49" charset="-122"/>
                  </a:rPr>
                  <a:t>导有</a:t>
                </a:r>
                <a:endParaRPr kumimoji="0" lang="en-US" altLang="zh-CN" b="0" dirty="0">
                  <a:latin typeface="隶书" panose="02010509060101010101" pitchFamily="49" charset="-122"/>
                  <a:ea typeface="隶书" panose="02010509060101010101" pitchFamily="49" charset="-122"/>
                </a:endParaRPr>
              </a:p>
              <a:p>
                <a:pPr marL="0" indent="0">
                  <a:lnSpc>
                    <a:spcPct val="12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b="0" i="1" dirty="0" smtClean="0">
                              <a:solidFill>
                                <a:srgbClr val="FF0000"/>
                              </a:solidFill>
                              <a:latin typeface="Cambria Math" panose="02040503050406030204" pitchFamily="18" charset="0"/>
                            </a:rPr>
                          </m:ctrlPr>
                        </m:fPr>
                        <m:num>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𝑦</m:t>
                          </m:r>
                          <m:r>
                            <a:rPr kumimoji="0" lang="en-US" altLang="zh-CN"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𝑘</m:t>
                          </m:r>
                          <m:r>
                            <a:rPr kumimoji="0" lang="en-US" altLang="zh-CN" b="0" i="1" dirty="0" smtClean="0">
                              <a:solidFill>
                                <a:srgbClr val="FF0000"/>
                              </a:solidFill>
                              <a:latin typeface="Cambria Math" panose="02040503050406030204" pitchFamily="18" charset="0"/>
                            </a:rPr>
                            <m:t>)</m:t>
                          </m:r>
                        </m:num>
                        <m:den>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𝑤</m:t>
                          </m:r>
                        </m:den>
                      </m:f>
                      <m:r>
                        <a:rPr kumimoji="0" lang="en-US" altLang="zh-CN" b="0" i="1" dirty="0" smtClean="0">
                          <a:solidFill>
                            <a:srgbClr val="FF0000"/>
                          </a:solidFill>
                          <a:latin typeface="Cambria Math" panose="02040503050406030204" pitchFamily="18" charset="0"/>
                        </a:rPr>
                        <m:t>=</m:t>
                      </m:r>
                      <m:f>
                        <m:fPr>
                          <m:ctrlPr>
                            <a:rPr kumimoji="0" lang="en-US" altLang="zh-CN" b="0" i="1" dirty="0" smtClean="0">
                              <a:solidFill>
                                <a:srgbClr val="FF0000"/>
                              </a:solidFill>
                              <a:latin typeface="Cambria Math" panose="02040503050406030204" pitchFamily="18" charset="0"/>
                            </a:rPr>
                          </m:ctrlPr>
                        </m:fPr>
                        <m:num>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𝑁</m:t>
                          </m:r>
                          <m:r>
                            <a:rPr kumimoji="0" lang="en-US" altLang="zh-CN"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𝑣</m:t>
                          </m:r>
                          <m:r>
                            <a:rPr kumimoji="0" lang="en-US" altLang="zh-CN" b="0" i="1" dirty="0" smtClean="0">
                              <a:solidFill>
                                <a:srgbClr val="FF0000"/>
                              </a:solidFill>
                              <a:latin typeface="Cambria Math" panose="02040503050406030204" pitchFamily="18" charset="0"/>
                            </a:rPr>
                            <m:t>]</m:t>
                          </m:r>
                        </m:num>
                        <m:den>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𝑣</m:t>
                          </m:r>
                        </m:den>
                      </m:f>
                      <m:f>
                        <m:fPr>
                          <m:ctrlPr>
                            <a:rPr kumimoji="0" lang="en-US" altLang="zh-CN" b="0" i="1" dirty="0" smtClean="0">
                              <a:solidFill>
                                <a:srgbClr val="FF0000"/>
                              </a:solidFill>
                              <a:latin typeface="Cambria Math" panose="02040503050406030204" pitchFamily="18" charset="0"/>
                            </a:rPr>
                          </m:ctrlPr>
                        </m:fPr>
                        <m:num>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𝑣</m:t>
                          </m:r>
                          <m:r>
                            <a:rPr kumimoji="0" lang="en-US" altLang="zh-CN"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𝑘</m:t>
                          </m:r>
                          <m:r>
                            <a:rPr kumimoji="0" lang="en-US" altLang="zh-CN" b="0" i="1" dirty="0" smtClean="0">
                              <a:solidFill>
                                <a:srgbClr val="FF0000"/>
                              </a:solidFill>
                              <a:latin typeface="Cambria Math" panose="02040503050406030204" pitchFamily="18" charset="0"/>
                            </a:rPr>
                            <m:t>)</m:t>
                          </m:r>
                        </m:num>
                        <m:den>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𝑤</m:t>
                          </m:r>
                        </m:den>
                      </m:f>
                      <m:r>
                        <a:rPr kumimoji="0" lang="en-US" altLang="zh-CN" b="0" i="1" dirty="0" smtClean="0">
                          <a:solidFill>
                            <a:srgbClr val="FF0000"/>
                          </a:solidFill>
                          <a:latin typeface="Cambria Math" panose="02040503050406030204" pitchFamily="18" charset="0"/>
                        </a:rPr>
                        <m:t>+</m:t>
                      </m:r>
                      <m:f>
                        <m:fPr>
                          <m:ctrlPr>
                            <a:rPr kumimoji="0" lang="en-US" altLang="zh-CN" b="0" i="1" dirty="0" smtClean="0">
                              <a:solidFill>
                                <a:srgbClr val="FF0000"/>
                              </a:solidFill>
                              <a:latin typeface="Cambria Math" panose="02040503050406030204" pitchFamily="18" charset="0"/>
                            </a:rPr>
                          </m:ctrlPr>
                        </m:fPr>
                        <m:num>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𝑁</m:t>
                          </m:r>
                          <m:r>
                            <a:rPr kumimoji="0" lang="en-US" altLang="zh-CN"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𝑣</m:t>
                          </m:r>
                          <m:r>
                            <a:rPr kumimoji="0" lang="en-US" altLang="zh-CN" b="0" i="1" dirty="0" smtClean="0">
                              <a:solidFill>
                                <a:srgbClr val="FF0000"/>
                              </a:solidFill>
                              <a:latin typeface="Cambria Math" panose="02040503050406030204" pitchFamily="18" charset="0"/>
                            </a:rPr>
                            <m:t>]</m:t>
                          </m:r>
                        </m:num>
                        <m:den>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𝑤</m:t>
                          </m:r>
                        </m:den>
                      </m:f>
                    </m:oMath>
                  </m:oMathPara>
                </a14:m>
                <a:endParaRPr kumimoji="0" lang="en-US" altLang="zh-CN" b="0" dirty="0"/>
              </a:p>
              <a:p>
                <a:pPr marL="0" indent="0">
                  <a:lnSpc>
                    <a:spcPct val="12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𝑣</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𝑘</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𝑤</m:t>
                          </m:r>
                        </m:den>
                      </m:f>
                      <m:r>
                        <a:rPr kumimoji="0" lang="en-US" altLang="zh-CN" b="0" i="1" dirty="0" smtClean="0">
                          <a:latin typeface="Cambria Math" panose="02040503050406030204" pitchFamily="18" charset="0"/>
                        </a:rPr>
                        <m:t>=</m:t>
                      </m:r>
                      <m:r>
                        <a:rPr kumimoji="0" lang="en-US" altLang="zh-CN" b="0" i="1" smtClean="0">
                          <a:latin typeface="Cambria Math" panose="02040503050406030204" pitchFamily="18" charset="0"/>
                        </a:rPr>
                        <m:t>𝑊</m:t>
                      </m:r>
                      <m:d>
                        <m:dPr>
                          <m:ctrlPr>
                            <a:rPr kumimoji="0" lang="en-US" altLang="zh-CN" b="0" i="1" smtClean="0">
                              <a:latin typeface="Cambria Math" panose="02040503050406030204" pitchFamily="18" charset="0"/>
                            </a:rPr>
                          </m:ctrlPr>
                        </m:dPr>
                        <m:e>
                          <m:sSup>
                            <m:sSupPr>
                              <m:ctrlPr>
                                <a:rPr kumimoji="0" lang="en-US" altLang="zh-CN" b="0" i="1" smtClean="0">
                                  <a:latin typeface="Cambria Math" panose="02040503050406030204" pitchFamily="18" charset="0"/>
                                </a:rPr>
                              </m:ctrlPr>
                            </m:sSupPr>
                            <m:e>
                              <m:r>
                                <a:rPr kumimoji="0" lang="en-US" altLang="zh-CN" b="0" i="1" smtClean="0">
                                  <a:latin typeface="Cambria Math" panose="02040503050406030204" pitchFamily="18" charset="0"/>
                                </a:rPr>
                                <m:t>𝑧</m:t>
                              </m:r>
                            </m:e>
                            <m:sup>
                              <m:r>
                                <a:rPr kumimoji="0" lang="en-US" altLang="zh-CN" b="0" i="1" smtClean="0">
                                  <a:latin typeface="Cambria Math" panose="02040503050406030204" pitchFamily="18" charset="0"/>
                                </a:rPr>
                                <m:t>−1</m:t>
                              </m:r>
                            </m:sup>
                          </m:sSup>
                        </m:e>
                      </m:d>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𝑦</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𝑘</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𝑤</m:t>
                          </m:r>
                        </m:den>
                      </m:f>
                    </m:oMath>
                  </m:oMathPara>
                </a14:m>
                <a:endParaRPr kumimoji="0" lang="en-US" altLang="zh-CN" b="0" dirty="0"/>
              </a:p>
              <a:p>
                <a:pPr marL="0" indent="0">
                  <a:lnSpc>
                    <a:spcPct val="120000"/>
                  </a:lnSpc>
                  <a:buFont typeface="Arial" panose="020B0604020202020204" pitchFamily="34" charset="0"/>
                  <a:buNone/>
                </a:pPr>
                <a:endParaRPr kumimoji="0" lang="en-US" altLang="zh-CN" b="0" dirty="0"/>
              </a:p>
              <a:p>
                <a:pPr marL="0" indent="0">
                  <a:lnSpc>
                    <a:spcPct val="12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b="0" i="1" dirty="0" smtClean="0">
                              <a:solidFill>
                                <a:srgbClr val="FF0000"/>
                              </a:solidFill>
                              <a:latin typeface="Cambria Math" panose="02040503050406030204" pitchFamily="18" charset="0"/>
                            </a:rPr>
                          </m:ctrlPr>
                        </m:fPr>
                        <m:num>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𝑦</m:t>
                          </m:r>
                          <m:r>
                            <a:rPr kumimoji="0" lang="en-US" altLang="zh-CN"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𝑘</m:t>
                          </m:r>
                          <m:r>
                            <a:rPr kumimoji="0" lang="en-US" altLang="zh-CN" b="0" i="1" dirty="0" smtClean="0">
                              <a:solidFill>
                                <a:srgbClr val="FF0000"/>
                              </a:solidFill>
                              <a:latin typeface="Cambria Math" panose="02040503050406030204" pitchFamily="18" charset="0"/>
                            </a:rPr>
                            <m:t>)</m:t>
                          </m:r>
                        </m:num>
                        <m:den>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𝑤</m:t>
                          </m:r>
                        </m:den>
                      </m:f>
                      <m:r>
                        <a:rPr kumimoji="0" lang="en-US" altLang="zh-CN" b="0" dirty="0" smtClean="0">
                          <a:latin typeface="Cambria Math" panose="02040503050406030204" pitchFamily="18" charset="0"/>
                        </a:rPr>
                        <m:t>=</m:t>
                      </m:r>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𝑁</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𝑣</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𝑣</m:t>
                          </m:r>
                        </m:den>
                      </m:f>
                      <m:r>
                        <a:rPr kumimoji="0" lang="en-US" altLang="zh-CN" b="0" i="1" smtClean="0">
                          <a:latin typeface="Cambria Math" panose="02040503050406030204" pitchFamily="18" charset="0"/>
                        </a:rPr>
                        <m:t>𝑊</m:t>
                      </m:r>
                      <m:d>
                        <m:dPr>
                          <m:ctrlPr>
                            <a:rPr kumimoji="0" lang="en-US" altLang="zh-CN" b="0" i="1" smtClean="0">
                              <a:latin typeface="Cambria Math" panose="02040503050406030204" pitchFamily="18" charset="0"/>
                            </a:rPr>
                          </m:ctrlPr>
                        </m:dPr>
                        <m:e>
                          <m:sSup>
                            <m:sSupPr>
                              <m:ctrlPr>
                                <a:rPr kumimoji="0" lang="en-US" altLang="zh-CN" b="0" i="1" smtClean="0">
                                  <a:latin typeface="Cambria Math" panose="02040503050406030204" pitchFamily="18" charset="0"/>
                                </a:rPr>
                              </m:ctrlPr>
                            </m:sSupPr>
                            <m:e>
                              <m:r>
                                <a:rPr kumimoji="0" lang="en-US" altLang="zh-CN" b="0" i="1" smtClean="0">
                                  <a:latin typeface="Cambria Math" panose="02040503050406030204" pitchFamily="18" charset="0"/>
                                </a:rPr>
                                <m:t>𝑧</m:t>
                              </m:r>
                            </m:e>
                            <m:sup>
                              <m:r>
                                <a:rPr kumimoji="0" lang="en-US" altLang="zh-CN" b="0" i="1" smtClean="0">
                                  <a:latin typeface="Cambria Math" panose="02040503050406030204" pitchFamily="18" charset="0"/>
                                </a:rPr>
                                <m:t>−1</m:t>
                              </m:r>
                            </m:sup>
                          </m:sSup>
                        </m:e>
                      </m:d>
                      <m:f>
                        <m:fPr>
                          <m:ctrlPr>
                            <a:rPr kumimoji="0" lang="en-US" altLang="zh-CN" b="0" i="1" dirty="0" smtClean="0">
                              <a:solidFill>
                                <a:srgbClr val="FF0000"/>
                              </a:solidFill>
                              <a:latin typeface="Cambria Math" panose="02040503050406030204" pitchFamily="18" charset="0"/>
                            </a:rPr>
                          </m:ctrlPr>
                        </m:fPr>
                        <m:num>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𝑦</m:t>
                          </m:r>
                          <m:r>
                            <a:rPr kumimoji="0" lang="en-US" altLang="zh-CN"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𝑘</m:t>
                          </m:r>
                          <m:r>
                            <a:rPr kumimoji="0" lang="en-US" altLang="zh-CN" b="0" i="1" dirty="0" smtClean="0">
                              <a:solidFill>
                                <a:srgbClr val="FF0000"/>
                              </a:solidFill>
                              <a:latin typeface="Cambria Math" panose="02040503050406030204" pitchFamily="18" charset="0"/>
                            </a:rPr>
                            <m:t>)</m:t>
                          </m:r>
                        </m:num>
                        <m:den>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𝑤</m:t>
                          </m:r>
                        </m:den>
                      </m:f>
                      <m:r>
                        <a:rPr kumimoji="0" lang="en-US" altLang="zh-CN" b="0" i="1" dirty="0" smtClean="0">
                          <a:latin typeface="Cambria Math" panose="02040503050406030204" pitchFamily="18" charset="0"/>
                        </a:rPr>
                        <m:t>+</m:t>
                      </m:r>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𝑁</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𝑣</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𝑤</m:t>
                          </m:r>
                        </m:den>
                      </m:f>
                    </m:oMath>
                  </m:oMathPara>
                </a14:m>
                <a:endParaRPr kumimoji="0" lang="zh-CN" altLang="en-US" b="0" dirty="0"/>
              </a:p>
            </p:txBody>
          </p:sp>
        </mc:Choice>
        <mc:Fallback xmlns="">
          <p:sp>
            <p:nvSpPr>
              <p:cNvPr id="7" name="内容占位符 2"/>
              <p:cNvSpPr txBox="1">
                <a:spLocks noRot="1" noChangeAspect="1" noMove="1" noResize="1" noEditPoints="1" noAdjustHandles="1" noChangeArrowheads="1" noChangeShapeType="1" noTextEdit="1"/>
              </p:cNvSpPr>
              <p:nvPr/>
            </p:nvSpPr>
            <p:spPr>
              <a:xfrm>
                <a:off x="251520" y="1412776"/>
                <a:ext cx="8136904" cy="4943574"/>
              </a:xfrm>
              <a:prstGeom prst="rect">
                <a:avLst/>
              </a:prstGeom>
              <a:blipFill rotWithShape="0">
                <a:blip r:embed="rId2"/>
                <a:stretch>
                  <a:fillRect l="-1199" t="-2713"/>
                </a:stretch>
              </a:blipFill>
            </p:spPr>
            <p:txBody>
              <a:bodyPr/>
              <a:lstStyle/>
              <a:p>
                <a:r>
                  <a:rPr lang="zh-CN" altLang="en-US">
                    <a:noFill/>
                  </a:rPr>
                  <a:t> </a:t>
                </a:r>
              </a:p>
            </p:txBody>
          </p:sp>
        </mc:Fallback>
      </mc:AlternateContent>
      <p:pic>
        <p:nvPicPr>
          <p:cNvPr id="2" name="图片 1"/>
          <p:cNvPicPr>
            <a:picLocks noChangeAspect="1"/>
          </p:cNvPicPr>
          <p:nvPr/>
        </p:nvPicPr>
        <p:blipFill>
          <a:blip r:embed="rId3"/>
          <a:stretch>
            <a:fillRect/>
          </a:stretch>
        </p:blipFill>
        <p:spPr>
          <a:xfrm>
            <a:off x="5326215" y="1179962"/>
            <a:ext cx="3822523" cy="1493649"/>
          </a:xfrm>
          <a:prstGeom prst="rect">
            <a:avLst/>
          </a:prstGeom>
        </p:spPr>
      </p:pic>
      <p:sp>
        <p:nvSpPr>
          <p:cNvPr id="8" name="标题 1"/>
          <p:cNvSpPr>
            <a:spLocks noGrp="1"/>
          </p:cNvSpPr>
          <p:nvPr>
            <p:ph type="title"/>
          </p:nvPr>
        </p:nvSpPr>
        <p:spPr>
          <a:xfrm>
            <a:off x="411227" y="316102"/>
            <a:ext cx="8229600" cy="1143000"/>
          </a:xfrm>
        </p:spPr>
        <p:txBody>
          <a:bodyPr/>
          <a:lstStyle/>
          <a:p>
            <a:pPr>
              <a:defRPr/>
            </a:pPr>
            <a:r>
              <a:rPr lang="zh-CN" altLang="en-US" dirty="0">
                <a:latin typeface="隶书" panose="02010509060101010101" pitchFamily="49" charset="-122"/>
                <a:ea typeface="隶书" panose="02010509060101010101" pitchFamily="49" charset="-122"/>
              </a:rPr>
              <a:t>通用模型辨识</a:t>
            </a:r>
            <a:endParaRPr lang="zh-CN" altLang="en-US" dirty="0"/>
          </a:p>
        </p:txBody>
      </p:sp>
    </p:spTree>
    <p:extLst>
      <p:ext uri="{BB962C8B-B14F-4D97-AF65-F5344CB8AC3E}">
        <p14:creationId xmlns:p14="http://schemas.microsoft.com/office/powerpoint/2010/main" val="26264420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通用模型</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85</a:t>
            </a:fld>
            <a:endParaRPr lang="en-US" altLang="zh-CN"/>
          </a:p>
        </p:txBody>
      </p:sp>
      <mc:AlternateContent xmlns:mc="http://schemas.openxmlformats.org/markup-compatibility/2006" xmlns:a14="http://schemas.microsoft.com/office/drawing/2010/main">
        <mc:Choice Requires="a14">
          <p:sp>
            <p:nvSpPr>
              <p:cNvPr id="8" name="内容占位符 2"/>
              <p:cNvSpPr txBox="1">
                <a:spLocks/>
              </p:cNvSpPr>
              <p:nvPr/>
            </p:nvSpPr>
            <p:spPr>
              <a:xfrm>
                <a:off x="261864" y="1259438"/>
                <a:ext cx="8424936" cy="5256585"/>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𝑁</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𝑣</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𝑣</m:t>
                        </m:r>
                      </m:den>
                    </m:f>
                  </m:oMath>
                </a14:m>
                <a:r>
                  <a:rPr kumimoji="0" lang="zh-CN" altLang="en-US" b="0" dirty="0">
                    <a:latin typeface="隶书" panose="02010509060101010101" pitchFamily="49" charset="-122"/>
                    <a:ea typeface="隶书" panose="02010509060101010101" pitchFamily="49" charset="-122"/>
                  </a:rPr>
                  <a:t>及</a:t>
                </a:r>
                <a14:m>
                  <m:oMath xmlns:m="http://schemas.openxmlformats.org/officeDocument/2006/math">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𝑁</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𝑣</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𝑤</m:t>
                        </m:r>
                      </m:den>
                    </m:f>
                    <m:r>
                      <a:rPr kumimoji="0" lang="zh-CN" altLang="en-US" b="0" i="1" dirty="0">
                        <a:latin typeface="Cambria Math" panose="02040503050406030204" pitchFamily="18" charset="0"/>
                      </a:rPr>
                      <m:t>可以</m:t>
                    </m:r>
                  </m:oMath>
                </a14:m>
                <a:r>
                  <a:rPr kumimoji="0" lang="zh-CN" altLang="en-US" b="0" dirty="0">
                    <a:latin typeface="隶书" panose="02010509060101010101" pitchFamily="49" charset="-122"/>
                    <a:ea typeface="隶书" panose="02010509060101010101" pitchFamily="49" charset="-122"/>
                  </a:rPr>
                  <a:t>用一般</a:t>
                </a:r>
                <a:r>
                  <a:rPr kumimoji="0" lang="en-US" altLang="zh-CN" b="0" dirty="0">
                    <a:latin typeface="隶书" panose="02010509060101010101" pitchFamily="49" charset="-122"/>
                    <a:ea typeface="隶书" panose="02010509060101010101" pitchFamily="49" charset="-122"/>
                  </a:rPr>
                  <a:t>BP</a:t>
                </a:r>
                <a:r>
                  <a:rPr kumimoji="0" lang="zh-CN" altLang="en-US" b="0" dirty="0">
                    <a:latin typeface="隶书" panose="02010509060101010101" pitchFamily="49" charset="-122"/>
                    <a:ea typeface="隶书" panose="02010509060101010101" pitchFamily="49" charset="-122"/>
                  </a:rPr>
                  <a:t>算法求出，</a:t>
                </a:r>
                <a:endParaRPr kumimoji="0" lang="en-US" altLang="zh-CN" b="0" dirty="0">
                  <a:latin typeface="隶书" panose="02010509060101010101" pitchFamily="49" charset="-122"/>
                  <a:ea typeface="隶书" panose="02010509060101010101" pitchFamily="49" charset="-122"/>
                </a:endParaRPr>
              </a:p>
              <a:p>
                <a:pPr marL="0" indent="0">
                  <a:buFont typeface="Arial" panose="020B0604020202020204" pitchFamily="34" charset="0"/>
                  <a:buNone/>
                </a:pPr>
                <a:r>
                  <a:rPr kumimoji="0" lang="zh-CN" altLang="en-US" b="0" dirty="0">
                    <a:latin typeface="隶书" panose="02010509060101010101" pitchFamily="49" charset="-122"/>
                    <a:ea typeface="隶书" panose="02010509060101010101" pitchFamily="49" charset="-122"/>
                  </a:rPr>
                  <a:t>上式是一个线性化的差分方程，写成传递函数形式有</a:t>
                </a:r>
                <a:endParaRPr kumimoji="0" lang="en-US" altLang="zh-CN" b="0" dirty="0">
                  <a:latin typeface="隶书" panose="02010509060101010101" pitchFamily="49" charset="-122"/>
                  <a:ea typeface="隶书" panose="02010509060101010101" pitchFamily="49" charset="-122"/>
                </a:endParaRPr>
              </a:p>
              <a:p>
                <a:pPr marL="0" indent="0">
                  <a:buNone/>
                </a:pPr>
                <a14:m>
                  <m:oMathPara xmlns:m="http://schemas.openxmlformats.org/officeDocument/2006/math">
                    <m:oMathParaPr>
                      <m:jc m:val="centerGroup"/>
                    </m:oMathParaPr>
                    <m:oMath xmlns:m="http://schemas.openxmlformats.org/officeDocument/2006/math">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𝑦</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𝑘</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𝑤</m:t>
                          </m:r>
                        </m:den>
                      </m:f>
                      <m:r>
                        <a:rPr kumimoji="0" lang="en-US" altLang="zh-CN" b="0" dirty="0" smtClean="0">
                          <a:latin typeface="Cambria Math" panose="02040503050406030204" pitchFamily="18" charset="0"/>
                        </a:rPr>
                        <m:t>=</m:t>
                      </m:r>
                      <m:f>
                        <m:fPr>
                          <m:ctrlPr>
                            <a:rPr kumimoji="0" lang="en-US" altLang="zh-CN" b="0" i="1" dirty="0" smtClean="0">
                              <a:latin typeface="Cambria Math" panose="02040503050406030204" pitchFamily="18" charset="0"/>
                            </a:rPr>
                          </m:ctrlPr>
                        </m:fPr>
                        <m:num>
                          <m:r>
                            <a:rPr kumimoji="0" lang="en-US" altLang="zh-CN" b="0" i="1" dirty="0" smtClean="0">
                              <a:latin typeface="Cambria Math" panose="02040503050406030204" pitchFamily="18" charset="0"/>
                            </a:rPr>
                            <m:t>1</m:t>
                          </m:r>
                        </m:num>
                        <m:den>
                          <m:r>
                            <a:rPr kumimoji="0" lang="en-US" altLang="zh-CN" b="0" i="1" dirty="0" smtClean="0">
                              <a:latin typeface="Cambria Math" panose="02040503050406030204" pitchFamily="18" charset="0"/>
                            </a:rPr>
                            <m:t>1−</m:t>
                          </m:r>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𝑁</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𝑣</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𝑣</m:t>
                              </m:r>
                            </m:den>
                          </m:f>
                          <m:r>
                            <a:rPr kumimoji="0" lang="en-US" altLang="zh-CN" b="0" i="1" smtClean="0">
                              <a:latin typeface="Cambria Math" panose="02040503050406030204" pitchFamily="18" charset="0"/>
                            </a:rPr>
                            <m:t>𝑊</m:t>
                          </m:r>
                          <m:d>
                            <m:dPr>
                              <m:ctrlPr>
                                <a:rPr kumimoji="0" lang="en-US" altLang="zh-CN" b="0" i="1" smtClean="0">
                                  <a:latin typeface="Cambria Math" panose="02040503050406030204" pitchFamily="18" charset="0"/>
                                </a:rPr>
                              </m:ctrlPr>
                            </m:dPr>
                            <m:e>
                              <m:sSup>
                                <m:sSupPr>
                                  <m:ctrlPr>
                                    <a:rPr kumimoji="0" lang="en-US" altLang="zh-CN" b="0" i="1" smtClean="0">
                                      <a:latin typeface="Cambria Math" panose="02040503050406030204" pitchFamily="18" charset="0"/>
                                    </a:rPr>
                                  </m:ctrlPr>
                                </m:sSupPr>
                                <m:e>
                                  <m:r>
                                    <a:rPr kumimoji="0" lang="en-US" altLang="zh-CN" b="0" i="1" smtClean="0">
                                      <a:latin typeface="Cambria Math" panose="02040503050406030204" pitchFamily="18" charset="0"/>
                                    </a:rPr>
                                    <m:t>𝑧</m:t>
                                  </m:r>
                                </m:e>
                                <m:sup>
                                  <m:r>
                                    <a:rPr kumimoji="0" lang="en-US" altLang="zh-CN" b="0" i="1" smtClean="0">
                                      <a:latin typeface="Cambria Math" panose="02040503050406030204" pitchFamily="18" charset="0"/>
                                    </a:rPr>
                                    <m:t>−1</m:t>
                                  </m:r>
                                </m:sup>
                              </m:sSup>
                            </m:e>
                          </m:d>
                        </m:den>
                      </m:f>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𝑁</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𝑣</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𝑤</m:t>
                          </m:r>
                        </m:den>
                      </m:f>
                      <m:r>
                        <a:rPr kumimoji="0" lang="en-US" altLang="zh-CN"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𝑊</m:t>
                          </m:r>
                        </m:e>
                        <m:sub>
                          <m:r>
                            <a:rPr kumimoji="0" lang="en-US" altLang="zh-CN" b="0" i="1" dirty="0" smtClean="0">
                              <a:latin typeface="Cambria Math" panose="02040503050406030204" pitchFamily="18" charset="0"/>
                            </a:rPr>
                            <m:t>1</m:t>
                          </m:r>
                        </m:sub>
                      </m:sSub>
                      <m:d>
                        <m:dPr>
                          <m:ctrlPr>
                            <a:rPr kumimoji="0" lang="en-US" altLang="zh-CN" b="0" i="1">
                              <a:latin typeface="Cambria Math" panose="02040503050406030204" pitchFamily="18" charset="0"/>
                            </a:rPr>
                          </m:ctrlPr>
                        </m:dPr>
                        <m:e>
                          <m:sSup>
                            <m:sSupPr>
                              <m:ctrlPr>
                                <a:rPr kumimoji="0" lang="en-US" altLang="zh-CN" b="0" i="1">
                                  <a:latin typeface="Cambria Math" panose="02040503050406030204" pitchFamily="18" charset="0"/>
                                </a:rPr>
                              </m:ctrlPr>
                            </m:sSupPr>
                            <m:e>
                              <m:r>
                                <a:rPr kumimoji="0" lang="en-US" altLang="zh-CN" b="0" i="1">
                                  <a:latin typeface="Cambria Math" panose="02040503050406030204" pitchFamily="18" charset="0"/>
                                </a:rPr>
                                <m:t>𝑧</m:t>
                              </m:r>
                            </m:e>
                            <m:sup>
                              <m:r>
                                <a:rPr kumimoji="0" lang="en-US" altLang="zh-CN" b="0" i="1">
                                  <a:latin typeface="Cambria Math" panose="02040503050406030204" pitchFamily="18" charset="0"/>
                                </a:rPr>
                                <m:t>−1</m:t>
                              </m:r>
                            </m:sup>
                          </m:sSup>
                        </m:e>
                      </m:d>
                      <m:f>
                        <m:fPr>
                          <m:ctrlPr>
                            <a:rPr kumimoji="0" lang="en-US" altLang="zh-CN" b="0" i="1" dirty="0">
                              <a:latin typeface="Cambria Math" panose="02040503050406030204" pitchFamily="18" charset="0"/>
                            </a:rPr>
                          </m:ctrlPr>
                        </m:fPr>
                        <m:num>
                          <m:r>
                            <a:rPr kumimoji="0" lang="zh-CN" altLang="en-US" b="0" i="1" dirty="0">
                              <a:latin typeface="Cambria Math" panose="02040503050406030204" pitchFamily="18" charset="0"/>
                            </a:rPr>
                            <m:t>𝜕</m:t>
                          </m:r>
                          <m:r>
                            <a:rPr kumimoji="0" lang="en-US" altLang="zh-CN" b="0" i="1" dirty="0">
                              <a:latin typeface="Cambria Math" panose="02040503050406030204" pitchFamily="18" charset="0"/>
                            </a:rPr>
                            <m:t>𝑁</m:t>
                          </m:r>
                          <m:r>
                            <a:rPr kumimoji="0" lang="en-US" altLang="zh-CN" b="0" i="1" dirty="0">
                              <a:latin typeface="Cambria Math" panose="02040503050406030204" pitchFamily="18" charset="0"/>
                            </a:rPr>
                            <m:t>[</m:t>
                          </m:r>
                          <m:r>
                            <a:rPr kumimoji="0" lang="en-US" altLang="zh-CN" b="0" i="1" dirty="0">
                              <a:latin typeface="Cambria Math" panose="02040503050406030204" pitchFamily="18" charset="0"/>
                            </a:rPr>
                            <m:t>𝑣</m:t>
                          </m:r>
                          <m:r>
                            <a:rPr kumimoji="0" lang="en-US" altLang="zh-CN" b="0" i="1" dirty="0">
                              <a:latin typeface="Cambria Math" panose="02040503050406030204" pitchFamily="18" charset="0"/>
                            </a:rPr>
                            <m:t>]</m:t>
                          </m:r>
                        </m:num>
                        <m:den>
                          <m:r>
                            <a:rPr kumimoji="0" lang="zh-CN" altLang="en-US" b="0" i="1" dirty="0">
                              <a:latin typeface="Cambria Math" panose="02040503050406030204" pitchFamily="18" charset="0"/>
                            </a:rPr>
                            <m:t>𝜕</m:t>
                          </m:r>
                          <m:r>
                            <a:rPr kumimoji="0" lang="en-US" altLang="zh-CN" b="0" i="1" dirty="0">
                              <a:latin typeface="Cambria Math" panose="02040503050406030204" pitchFamily="18" charset="0"/>
                            </a:rPr>
                            <m:t>𝑤</m:t>
                          </m:r>
                        </m:den>
                      </m:f>
                    </m:oMath>
                  </m:oMathPara>
                </a14:m>
                <a:endParaRPr kumimoji="0" lang="en-US" altLang="zh-CN" b="0" dirty="0">
                  <a:latin typeface="隶书" panose="02010509060101010101" pitchFamily="49" charset="-122"/>
                  <a:ea typeface="隶书" panose="02010509060101010101" pitchFamily="49" charset="-122"/>
                </a:endParaRPr>
              </a:p>
              <a:p>
                <a:pPr marL="0" indent="0">
                  <a:buNone/>
                </a:pPr>
                <a14:m>
                  <m:oMath xmlns:m="http://schemas.openxmlformats.org/officeDocument/2006/math">
                    <m:sSub>
                      <m:sSubPr>
                        <m:ctrlPr>
                          <a:rPr kumimoji="0" lang="en-US" altLang="zh-CN" b="0" i="1" dirty="0">
                            <a:latin typeface="Cambria Math" panose="02040503050406030204" pitchFamily="18" charset="0"/>
                          </a:rPr>
                        </m:ctrlPr>
                      </m:sSubPr>
                      <m:e>
                        <m:r>
                          <a:rPr kumimoji="0" lang="en-US" altLang="zh-CN" b="0" i="1" dirty="0">
                            <a:latin typeface="Cambria Math" panose="02040503050406030204" pitchFamily="18" charset="0"/>
                          </a:rPr>
                          <m:t>𝑊</m:t>
                        </m:r>
                      </m:e>
                      <m:sub>
                        <m:r>
                          <a:rPr kumimoji="0" lang="en-US" altLang="zh-CN" b="0" i="1" dirty="0">
                            <a:latin typeface="Cambria Math" panose="02040503050406030204" pitchFamily="18" charset="0"/>
                          </a:rPr>
                          <m:t>1</m:t>
                        </m:r>
                      </m:sub>
                    </m:sSub>
                    <m:d>
                      <m:dPr>
                        <m:ctrlPr>
                          <a:rPr kumimoji="0" lang="en-US" altLang="zh-CN" b="0" i="1" smtClean="0">
                            <a:latin typeface="Cambria Math" panose="02040503050406030204" pitchFamily="18" charset="0"/>
                          </a:rPr>
                        </m:ctrlPr>
                      </m:dPr>
                      <m:e>
                        <m:sSup>
                          <m:sSupPr>
                            <m:ctrlPr>
                              <a:rPr kumimoji="0" lang="en-US" altLang="zh-CN" b="0" i="1" smtClean="0">
                                <a:latin typeface="Cambria Math" panose="02040503050406030204" pitchFamily="18" charset="0"/>
                              </a:rPr>
                            </m:ctrlPr>
                          </m:sSupPr>
                          <m:e>
                            <m:r>
                              <a:rPr kumimoji="0" lang="en-US" altLang="zh-CN" b="0" i="1" smtClean="0">
                                <a:latin typeface="Cambria Math" panose="02040503050406030204" pitchFamily="18" charset="0"/>
                              </a:rPr>
                              <m:t>𝑧</m:t>
                            </m:r>
                          </m:e>
                          <m:sup>
                            <m:r>
                              <a:rPr kumimoji="0" lang="en-US" altLang="zh-CN" b="0" i="1" smtClean="0">
                                <a:latin typeface="Cambria Math" panose="02040503050406030204" pitchFamily="18" charset="0"/>
                              </a:rPr>
                              <m:t>−1</m:t>
                            </m:r>
                          </m:sup>
                        </m:sSup>
                      </m:e>
                    </m:d>
                  </m:oMath>
                </a14:m>
                <a:r>
                  <a:rPr kumimoji="0" lang="zh-CN" altLang="en-US" b="0" dirty="0">
                    <a:latin typeface="隶书" panose="02010509060101010101" pitchFamily="49" charset="-122"/>
                    <a:ea typeface="隶书" panose="02010509060101010101" pitchFamily="49" charset="-122"/>
                  </a:rPr>
                  <a:t>稳定，则可用</a:t>
                </a:r>
                <a:r>
                  <a:rPr kumimoji="0" lang="en-US" altLang="zh-CN" b="0" dirty="0">
                    <a:latin typeface="隶书" panose="02010509060101010101" pitchFamily="49" charset="-122"/>
                    <a:ea typeface="隶书" panose="02010509060101010101" pitchFamily="49" charset="-122"/>
                  </a:rPr>
                  <a:t>DBP</a:t>
                </a:r>
                <a:r>
                  <a:rPr kumimoji="0" lang="zh-CN" altLang="en-US" b="0" dirty="0">
                    <a:latin typeface="隶书" panose="02010509060101010101" pitchFamily="49" charset="-122"/>
                    <a:ea typeface="隶书" panose="02010509060101010101" pitchFamily="49" charset="-122"/>
                  </a:rPr>
                  <a:t>算法来辨识神经网络参数</a:t>
                </a:r>
                <a14:m>
                  <m:oMath xmlns:m="http://schemas.openxmlformats.org/officeDocument/2006/math">
                    <m:r>
                      <a:rPr kumimoji="0" lang="en-US" altLang="zh-CN" b="0" i="1" smtClean="0">
                        <a:latin typeface="Cambria Math" panose="02040503050406030204" pitchFamily="18" charset="0"/>
                      </a:rPr>
                      <m:t>𝑤</m:t>
                    </m:r>
                  </m:oMath>
                </a14:m>
                <a:endParaRPr kumimoji="0" lang="en-US" altLang="zh-CN" b="0" dirty="0">
                  <a:latin typeface="隶书" panose="02010509060101010101" pitchFamily="49" charset="-122"/>
                  <a:ea typeface="隶书" panose="02010509060101010101" pitchFamily="49" charset="-122"/>
                </a:endParaRPr>
              </a:p>
              <a:p>
                <a:pPr marL="0" indent="0">
                  <a:buFont typeface="Arial" panose="020B0604020202020204" pitchFamily="34" charset="0"/>
                  <a:buNone/>
                </a:pPr>
                <a:endParaRPr kumimoji="0" lang="en-US" altLang="zh-CN" b="0" dirty="0"/>
              </a:p>
              <a:p>
                <a:pPr marL="0" indent="0">
                  <a:buFont typeface="Arial" panose="020B0604020202020204" pitchFamily="34" charset="0"/>
                  <a:buNone/>
                </a:pPr>
                <a:endParaRPr kumimoji="0" lang="zh-CN" altLang="en-US" b="0" dirty="0"/>
              </a:p>
            </p:txBody>
          </p:sp>
        </mc:Choice>
        <mc:Fallback xmlns="">
          <p:sp>
            <p:nvSpPr>
              <p:cNvPr id="8" name="内容占位符 2"/>
              <p:cNvSpPr txBox="1">
                <a:spLocks noRot="1" noChangeAspect="1" noMove="1" noResize="1" noEditPoints="1" noAdjustHandles="1" noChangeArrowheads="1" noChangeShapeType="1" noTextEdit="1"/>
              </p:cNvSpPr>
              <p:nvPr/>
            </p:nvSpPr>
            <p:spPr>
              <a:xfrm>
                <a:off x="261864" y="1259438"/>
                <a:ext cx="8424936" cy="5256585"/>
              </a:xfrm>
              <a:prstGeom prst="rect">
                <a:avLst/>
              </a:prstGeom>
              <a:blipFill rotWithShape="0">
                <a:blip r:embed="rId2"/>
                <a:stretch>
                  <a:fillRect l="-1881" r="-1013" b="-3016"/>
                </a:stretch>
              </a:blipFill>
            </p:spPr>
            <p:txBody>
              <a:bodyPr/>
              <a:lstStyle/>
              <a:p>
                <a:r>
                  <a:rPr lang="zh-CN" altLang="en-US">
                    <a:noFill/>
                  </a:rPr>
                  <a:t> </a:t>
                </a:r>
              </a:p>
            </p:txBody>
          </p:sp>
        </mc:Fallback>
      </mc:AlternateContent>
      <p:sp>
        <p:nvSpPr>
          <p:cNvPr id="6" name="标题 1"/>
          <p:cNvSpPr>
            <a:spLocks noGrp="1"/>
          </p:cNvSpPr>
          <p:nvPr>
            <p:ph type="title"/>
          </p:nvPr>
        </p:nvSpPr>
        <p:spPr>
          <a:xfrm>
            <a:off x="411227" y="316102"/>
            <a:ext cx="8229600" cy="1143000"/>
          </a:xfrm>
        </p:spPr>
        <p:txBody>
          <a:bodyPr/>
          <a:lstStyle/>
          <a:p>
            <a:pPr>
              <a:defRPr/>
            </a:pPr>
            <a:r>
              <a:rPr lang="zh-CN" altLang="en-US" dirty="0">
                <a:latin typeface="隶书" panose="02010509060101010101" pitchFamily="49" charset="-122"/>
                <a:ea typeface="隶书" panose="02010509060101010101" pitchFamily="49" charset="-122"/>
              </a:rPr>
              <a:t>通用模型辨识</a:t>
            </a:r>
            <a:endParaRPr lang="zh-CN" altLang="en-US" dirty="0"/>
          </a:p>
        </p:txBody>
      </p:sp>
    </p:spTree>
    <p:extLst>
      <p:ext uri="{BB962C8B-B14F-4D97-AF65-F5344CB8AC3E}">
        <p14:creationId xmlns:p14="http://schemas.microsoft.com/office/powerpoint/2010/main" val="14376877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通用模型</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86</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467544" y="1825625"/>
                <a:ext cx="7704856" cy="4895850"/>
              </a:xfrm>
              <a:prstGeom prst="rect">
                <a:avLst/>
              </a:prstGeom>
            </p:spPr>
            <p:txBody>
              <a:bodyPr>
                <a:normAutofit fontScale="85000" lnSpcReduction="1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0" lang="zh-CN" altLang="en-US" sz="3600" b="0" dirty="0">
                    <a:latin typeface="隶书" panose="02010509060101010101" pitchFamily="49" charset="-122"/>
                    <a:ea typeface="隶书" panose="02010509060101010101" pitchFamily="49" charset="-122"/>
                  </a:rPr>
                  <a:t>模型</a:t>
                </a:r>
                <a:r>
                  <a:rPr kumimoji="0" lang="en-US" altLang="zh-CN" sz="3600" b="0" dirty="0">
                    <a:latin typeface="隶书" panose="02010509060101010101" pitchFamily="49" charset="-122"/>
                    <a:ea typeface="隶书" panose="02010509060101010101" pitchFamily="49" charset="-122"/>
                  </a:rPr>
                  <a:t>Ⅳ</a:t>
                </a:r>
              </a:p>
              <a:p>
                <a:r>
                  <a:rPr kumimoji="0" lang="zh-CN" altLang="en-US" sz="3600" b="0" dirty="0">
                    <a:latin typeface="隶书" panose="02010509060101010101" pitchFamily="49" charset="-122"/>
                    <a:ea typeface="隶书" panose="02010509060101010101" pitchFamily="49" charset="-122"/>
                  </a:rPr>
                  <a:t>对</a:t>
                </a:r>
                <a14:m>
                  <m:oMath xmlns:m="http://schemas.openxmlformats.org/officeDocument/2006/math">
                    <m:sSub>
                      <m:sSubPr>
                        <m:ctrlPr>
                          <a:rPr kumimoji="0" lang="en-US" altLang="zh-CN" sz="3600" b="0" i="1" smtClean="0">
                            <a:latin typeface="Cambria Math" panose="02040503050406030204" pitchFamily="18" charset="0"/>
                          </a:rPr>
                        </m:ctrlPr>
                      </m:sSubPr>
                      <m:e>
                        <m:r>
                          <a:rPr kumimoji="0" lang="en-US" altLang="zh-CN" sz="3600" b="0" i="1" smtClean="0">
                            <a:latin typeface="Cambria Math" panose="02040503050406030204" pitchFamily="18" charset="0"/>
                          </a:rPr>
                          <m:t>𝑤</m:t>
                        </m:r>
                      </m:e>
                      <m:sub>
                        <m:r>
                          <a:rPr kumimoji="0" lang="en-US" altLang="zh-CN" sz="3600" b="0" i="1" smtClean="0">
                            <a:latin typeface="Cambria Math" panose="02040503050406030204" pitchFamily="18" charset="0"/>
                          </a:rPr>
                          <m:t>1</m:t>
                        </m:r>
                      </m:sub>
                    </m:sSub>
                  </m:oMath>
                </a14:m>
                <a:r>
                  <a:rPr kumimoji="0" lang="zh-CN" altLang="en-US" sz="3600" b="0" dirty="0">
                    <a:latin typeface="隶书" panose="02010509060101010101" pitchFamily="49" charset="-122"/>
                    <a:ea typeface="隶书" panose="02010509060101010101" pitchFamily="49" charset="-122"/>
                  </a:rPr>
                  <a:t>的辨识同模型</a:t>
                </a:r>
                <a:r>
                  <a:rPr kumimoji="0" lang="en-US" altLang="zh-CN" sz="3600" b="0" dirty="0">
                    <a:latin typeface="隶书" panose="02010509060101010101" pitchFamily="49" charset="-122"/>
                    <a:ea typeface="隶书" panose="02010509060101010101" pitchFamily="49" charset="-122"/>
                  </a:rPr>
                  <a:t>Ⅲ,</a:t>
                </a:r>
                <a:r>
                  <a:rPr kumimoji="0" lang="zh-CN" altLang="en-US" sz="3600" b="0" dirty="0">
                    <a:latin typeface="隶书" panose="02010509060101010101" pitchFamily="49" charset="-122"/>
                    <a:ea typeface="隶书" panose="02010509060101010101" pitchFamily="49" charset="-122"/>
                  </a:rPr>
                  <a:t>为求</a:t>
                </a:r>
                <a14:m>
                  <m:oMath xmlns:m="http://schemas.openxmlformats.org/officeDocument/2006/math">
                    <m:sSub>
                      <m:sSubPr>
                        <m:ctrlPr>
                          <a:rPr kumimoji="0" lang="en-US" altLang="zh-CN" sz="3600" b="0" i="1" smtClean="0">
                            <a:latin typeface="Cambria Math" panose="02040503050406030204" pitchFamily="18" charset="0"/>
                          </a:rPr>
                        </m:ctrlPr>
                      </m:sSubPr>
                      <m:e>
                        <m:r>
                          <a:rPr kumimoji="0" lang="en-US" altLang="zh-CN" sz="3600" b="0" i="1" smtClean="0">
                            <a:latin typeface="Cambria Math" panose="02040503050406030204" pitchFamily="18" charset="0"/>
                          </a:rPr>
                          <m:t>𝑤</m:t>
                        </m:r>
                      </m:e>
                      <m:sub>
                        <m:r>
                          <a:rPr kumimoji="0" lang="en-US" altLang="zh-CN" sz="3600" b="0" i="1" smtClean="0">
                            <a:latin typeface="Cambria Math" panose="02040503050406030204" pitchFamily="18" charset="0"/>
                          </a:rPr>
                          <m:t>2</m:t>
                        </m:r>
                      </m:sub>
                    </m:sSub>
                  </m:oMath>
                </a14:m>
                <a:r>
                  <a:rPr kumimoji="0" lang="zh-CN" altLang="en-US" sz="3600" b="0" dirty="0">
                    <a:latin typeface="隶书" panose="02010509060101010101" pitchFamily="49" charset="-122"/>
                    <a:ea typeface="隶书" panose="02010509060101010101" pitchFamily="49" charset="-122"/>
                  </a:rPr>
                  <a:t>对</a:t>
                </a:r>
                <a:r>
                  <a:rPr kumimoji="0" lang="en-US" altLang="zh-CN" sz="3600" b="0" dirty="0">
                    <a:latin typeface="隶书" panose="02010509060101010101" pitchFamily="49" charset="-122"/>
                    <a:ea typeface="隶书" panose="02010509060101010101" pitchFamily="49" charset="-122"/>
                  </a:rPr>
                  <a:t>IV</a:t>
                </a:r>
                <a:r>
                  <a:rPr kumimoji="0" lang="zh-CN" altLang="en-US" sz="3600" b="0" dirty="0">
                    <a:latin typeface="隶书" panose="02010509060101010101" pitchFamily="49" charset="-122"/>
                    <a:ea typeface="隶书" panose="02010509060101010101" pitchFamily="49" charset="-122"/>
                  </a:rPr>
                  <a:t>有</a:t>
                </a:r>
                <a:endParaRPr kumimoji="0" lang="en-US" altLang="zh-CN" sz="3600" b="0" dirty="0">
                  <a:latin typeface="隶书" panose="02010509060101010101" pitchFamily="49" charset="-122"/>
                  <a:ea typeface="隶书" panose="02010509060101010101" pitchFamily="49" charset="-122"/>
                </a:endParaRPr>
              </a:p>
              <a:p>
                <a:pPr marL="0" indent="0">
                  <a:lnSpc>
                    <a:spcPct val="15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b="0" i="1" smtClean="0">
                          <a:solidFill>
                            <a:srgbClr val="FF0000"/>
                          </a:solidFill>
                          <a:latin typeface="Cambria Math" panose="02040503050406030204" pitchFamily="18" charset="0"/>
                        </a:rPr>
                        <m:t>𝑦</m:t>
                      </m:r>
                      <m:d>
                        <m:dPr>
                          <m:ctrlPr>
                            <a:rPr kumimoji="0" lang="en-US" altLang="zh-CN" b="0" i="1" smtClean="0">
                              <a:solidFill>
                                <a:srgbClr val="FF0000"/>
                              </a:solidFill>
                              <a:latin typeface="Cambria Math" panose="02040503050406030204" pitchFamily="18" charset="0"/>
                            </a:rPr>
                          </m:ctrlPr>
                        </m:dPr>
                        <m:e>
                          <m:r>
                            <a:rPr kumimoji="0" lang="en-US" altLang="zh-CN" b="0" i="1" smtClean="0">
                              <a:solidFill>
                                <a:srgbClr val="FF0000"/>
                              </a:solidFill>
                              <a:latin typeface="Cambria Math" panose="02040503050406030204" pitchFamily="18" charset="0"/>
                            </a:rPr>
                            <m:t>𝑘</m:t>
                          </m:r>
                        </m:e>
                      </m:d>
                      <m:r>
                        <a:rPr kumimoji="0" lang="en-US" altLang="zh-CN" b="0" i="1" smtClean="0">
                          <a:solidFill>
                            <a:srgbClr val="FF0000"/>
                          </a:solidFill>
                          <a:latin typeface="Cambria Math" panose="02040503050406030204" pitchFamily="18" charset="0"/>
                        </a:rPr>
                        <m:t>=</m:t>
                      </m:r>
                      <m:sSub>
                        <m:sSubPr>
                          <m:ctrlPr>
                            <a:rPr kumimoji="0" lang="en-US" altLang="zh-CN" b="0" i="1" smtClean="0">
                              <a:solidFill>
                                <a:srgbClr val="FF0000"/>
                              </a:solidFill>
                              <a:latin typeface="Cambria Math" panose="02040503050406030204" pitchFamily="18" charset="0"/>
                            </a:rPr>
                          </m:ctrlPr>
                        </m:sSubPr>
                        <m:e>
                          <m:r>
                            <a:rPr kumimoji="0" lang="en-US" altLang="zh-CN" b="0" i="1" smtClean="0">
                              <a:solidFill>
                                <a:srgbClr val="FF0000"/>
                              </a:solidFill>
                              <a:latin typeface="Cambria Math" panose="02040503050406030204" pitchFamily="18" charset="0"/>
                            </a:rPr>
                            <m:t>𝑁</m:t>
                          </m:r>
                        </m:e>
                        <m:sub>
                          <m:r>
                            <a:rPr kumimoji="0" lang="en-US" altLang="zh-CN" b="0" i="1" smtClean="0">
                              <a:solidFill>
                                <a:srgbClr val="FF0000"/>
                              </a:solidFill>
                              <a:latin typeface="Cambria Math" panose="02040503050406030204" pitchFamily="18" charset="0"/>
                            </a:rPr>
                            <m:t>1</m:t>
                          </m:r>
                        </m:sub>
                      </m:sSub>
                      <m:d>
                        <m:dPr>
                          <m:begChr m:val="["/>
                          <m:endChr m:val="]"/>
                          <m:ctrlPr>
                            <a:rPr kumimoji="0" lang="en-US" altLang="zh-CN" b="0" i="1" smtClean="0">
                              <a:solidFill>
                                <a:srgbClr val="FF0000"/>
                              </a:solidFill>
                              <a:latin typeface="Cambria Math" panose="02040503050406030204" pitchFamily="18" charset="0"/>
                            </a:rPr>
                          </m:ctrlPr>
                        </m:dPr>
                        <m:e>
                          <m:r>
                            <a:rPr kumimoji="0" lang="en-US" altLang="zh-CN" b="0" i="1" smtClean="0">
                              <a:solidFill>
                                <a:srgbClr val="FF0000"/>
                              </a:solidFill>
                              <a:latin typeface="Cambria Math" panose="02040503050406030204" pitchFamily="18" charset="0"/>
                            </a:rPr>
                            <m:t>𝑣</m:t>
                          </m:r>
                          <m:d>
                            <m:dPr>
                              <m:ctrlPr>
                                <a:rPr kumimoji="0" lang="en-US" altLang="zh-CN" b="0" i="1" smtClean="0">
                                  <a:solidFill>
                                    <a:srgbClr val="FF0000"/>
                                  </a:solidFill>
                                  <a:latin typeface="Cambria Math" panose="02040503050406030204" pitchFamily="18" charset="0"/>
                                </a:rPr>
                              </m:ctrlPr>
                            </m:dPr>
                            <m:e>
                              <m:r>
                                <a:rPr kumimoji="0" lang="en-US" altLang="zh-CN" b="0" i="1" smtClean="0">
                                  <a:solidFill>
                                    <a:srgbClr val="FF0000"/>
                                  </a:solidFill>
                                  <a:latin typeface="Cambria Math" panose="02040503050406030204" pitchFamily="18" charset="0"/>
                                </a:rPr>
                                <m:t>𝑘</m:t>
                              </m:r>
                            </m:e>
                          </m:d>
                        </m:e>
                      </m:d>
                    </m:oMath>
                  </m:oMathPara>
                </a14:m>
                <a:endParaRPr kumimoji="0" lang="en-US" altLang="zh-CN" b="0" dirty="0">
                  <a:solidFill>
                    <a:srgbClr val="FF0000"/>
                  </a:solidFill>
                </a:endParaRPr>
              </a:p>
              <a:p>
                <a:pPr marL="0" indent="0">
                  <a:lnSpc>
                    <a:spcPct val="15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b="0" i="1" smtClean="0">
                          <a:solidFill>
                            <a:srgbClr val="FF0000"/>
                          </a:solidFill>
                          <a:latin typeface="Cambria Math" panose="02040503050406030204" pitchFamily="18" charset="0"/>
                        </a:rPr>
                        <m:t>𝑣</m:t>
                      </m:r>
                      <m:d>
                        <m:dPr>
                          <m:ctrlPr>
                            <a:rPr kumimoji="0" lang="en-US" altLang="zh-CN" b="0" i="1" smtClean="0">
                              <a:solidFill>
                                <a:srgbClr val="FF0000"/>
                              </a:solidFill>
                              <a:latin typeface="Cambria Math" panose="02040503050406030204" pitchFamily="18" charset="0"/>
                            </a:rPr>
                          </m:ctrlPr>
                        </m:dPr>
                        <m:e>
                          <m:r>
                            <a:rPr kumimoji="0" lang="en-US" altLang="zh-CN" b="0" i="1" smtClean="0">
                              <a:solidFill>
                                <a:srgbClr val="FF0000"/>
                              </a:solidFill>
                              <a:latin typeface="Cambria Math" panose="02040503050406030204" pitchFamily="18" charset="0"/>
                            </a:rPr>
                            <m:t>𝑘</m:t>
                          </m:r>
                        </m:e>
                      </m:d>
                      <m:r>
                        <a:rPr kumimoji="0" lang="en-US" altLang="zh-CN" b="0" i="1" smtClean="0">
                          <a:solidFill>
                            <a:srgbClr val="FF0000"/>
                          </a:solidFill>
                          <a:latin typeface="Cambria Math" panose="02040503050406030204" pitchFamily="18" charset="0"/>
                        </a:rPr>
                        <m:t>=</m:t>
                      </m:r>
                      <m:r>
                        <a:rPr kumimoji="0" lang="en-US" altLang="zh-CN" b="0" i="1" smtClean="0">
                          <a:solidFill>
                            <a:srgbClr val="FF0000"/>
                          </a:solidFill>
                          <a:latin typeface="Cambria Math" panose="02040503050406030204" pitchFamily="18" charset="0"/>
                        </a:rPr>
                        <m:t>𝑊</m:t>
                      </m:r>
                      <m:d>
                        <m:dPr>
                          <m:ctrlPr>
                            <a:rPr kumimoji="0" lang="en-US" altLang="zh-CN" b="0" i="1" smtClean="0">
                              <a:solidFill>
                                <a:srgbClr val="FF0000"/>
                              </a:solidFill>
                              <a:latin typeface="Cambria Math" panose="02040503050406030204" pitchFamily="18" charset="0"/>
                            </a:rPr>
                          </m:ctrlPr>
                        </m:dPr>
                        <m:e>
                          <m:sSup>
                            <m:sSupPr>
                              <m:ctrlPr>
                                <a:rPr kumimoji="0" lang="en-US" altLang="zh-CN" b="0" i="1" smtClean="0">
                                  <a:solidFill>
                                    <a:srgbClr val="FF0000"/>
                                  </a:solidFill>
                                  <a:latin typeface="Cambria Math" panose="02040503050406030204" pitchFamily="18" charset="0"/>
                                </a:rPr>
                              </m:ctrlPr>
                            </m:sSupPr>
                            <m:e>
                              <m:r>
                                <a:rPr kumimoji="0" lang="en-US" altLang="zh-CN" b="0" i="1" smtClean="0">
                                  <a:solidFill>
                                    <a:srgbClr val="FF0000"/>
                                  </a:solidFill>
                                  <a:latin typeface="Cambria Math" panose="02040503050406030204" pitchFamily="18" charset="0"/>
                                </a:rPr>
                                <m:t>𝑧</m:t>
                              </m:r>
                            </m:e>
                            <m:sup>
                              <m:r>
                                <a:rPr kumimoji="0" lang="en-US" altLang="zh-CN" b="0" i="1" smtClean="0">
                                  <a:solidFill>
                                    <a:srgbClr val="FF0000"/>
                                  </a:solidFill>
                                  <a:latin typeface="Cambria Math" panose="02040503050406030204" pitchFamily="18" charset="0"/>
                                </a:rPr>
                                <m:t>−1</m:t>
                              </m:r>
                            </m:sup>
                          </m:sSup>
                        </m:e>
                      </m:d>
                      <m:r>
                        <a:rPr kumimoji="0" lang="en-US" altLang="zh-CN" b="0" i="1" smtClean="0">
                          <a:solidFill>
                            <a:srgbClr val="FF0000"/>
                          </a:solidFill>
                          <a:latin typeface="Cambria Math" panose="02040503050406030204" pitchFamily="18" charset="0"/>
                        </a:rPr>
                        <m:t>𝑦</m:t>
                      </m:r>
                      <m:d>
                        <m:dPr>
                          <m:ctrlPr>
                            <a:rPr kumimoji="0" lang="en-US" altLang="zh-CN" b="0" i="1" smtClean="0">
                              <a:solidFill>
                                <a:srgbClr val="FF0000"/>
                              </a:solidFill>
                              <a:latin typeface="Cambria Math" panose="02040503050406030204" pitchFamily="18" charset="0"/>
                            </a:rPr>
                          </m:ctrlPr>
                        </m:dPr>
                        <m:e>
                          <m:r>
                            <a:rPr kumimoji="0" lang="en-US" altLang="zh-CN" b="0" i="1" smtClean="0">
                              <a:solidFill>
                                <a:srgbClr val="FF0000"/>
                              </a:solidFill>
                              <a:latin typeface="Cambria Math" panose="02040503050406030204" pitchFamily="18" charset="0"/>
                            </a:rPr>
                            <m:t>𝑘</m:t>
                          </m:r>
                        </m:e>
                      </m:d>
                      <m:r>
                        <a:rPr kumimoji="0" lang="en-US" altLang="zh-CN" b="0" i="1" smtClean="0">
                          <a:solidFill>
                            <a:srgbClr val="FF0000"/>
                          </a:solidFill>
                          <a:latin typeface="Cambria Math" panose="02040503050406030204" pitchFamily="18" charset="0"/>
                        </a:rPr>
                        <m:t>+</m:t>
                      </m:r>
                      <m:sSub>
                        <m:sSubPr>
                          <m:ctrlPr>
                            <a:rPr kumimoji="0" lang="en-US" altLang="zh-CN" b="0" i="1" smtClean="0">
                              <a:solidFill>
                                <a:srgbClr val="FF0000"/>
                              </a:solidFill>
                              <a:latin typeface="Cambria Math" panose="02040503050406030204" pitchFamily="18" charset="0"/>
                            </a:rPr>
                          </m:ctrlPr>
                        </m:sSubPr>
                        <m:e>
                          <m:r>
                            <a:rPr kumimoji="0" lang="en-US" altLang="zh-CN" b="0" i="1" smtClean="0">
                              <a:solidFill>
                                <a:srgbClr val="FF0000"/>
                              </a:solidFill>
                              <a:latin typeface="Cambria Math" panose="02040503050406030204" pitchFamily="18" charset="0"/>
                            </a:rPr>
                            <m:t>𝑁</m:t>
                          </m:r>
                        </m:e>
                        <m:sub>
                          <m:r>
                            <a:rPr kumimoji="0" lang="en-US" altLang="zh-CN" b="0" i="1" smtClean="0">
                              <a:solidFill>
                                <a:srgbClr val="FF0000"/>
                              </a:solidFill>
                              <a:latin typeface="Cambria Math" panose="02040503050406030204" pitchFamily="18" charset="0"/>
                            </a:rPr>
                            <m:t>1</m:t>
                          </m:r>
                        </m:sub>
                      </m:sSub>
                      <m:d>
                        <m:dPr>
                          <m:begChr m:val="["/>
                          <m:endChr m:val="]"/>
                          <m:ctrlPr>
                            <a:rPr kumimoji="0" lang="en-US" altLang="zh-CN" b="0" i="1" smtClean="0">
                              <a:solidFill>
                                <a:srgbClr val="FF0000"/>
                              </a:solidFill>
                              <a:latin typeface="Cambria Math" panose="02040503050406030204" pitchFamily="18" charset="0"/>
                            </a:rPr>
                          </m:ctrlPr>
                        </m:dPr>
                        <m:e>
                          <m:r>
                            <a:rPr kumimoji="0" lang="en-US" altLang="zh-CN" b="0" i="1" smtClean="0">
                              <a:solidFill>
                                <a:srgbClr val="FF0000"/>
                              </a:solidFill>
                              <a:latin typeface="Cambria Math" panose="02040503050406030204" pitchFamily="18" charset="0"/>
                            </a:rPr>
                            <m:t>𝑢</m:t>
                          </m:r>
                          <m:d>
                            <m:dPr>
                              <m:ctrlPr>
                                <a:rPr kumimoji="0" lang="en-US" altLang="zh-CN" b="0" i="1" smtClean="0">
                                  <a:solidFill>
                                    <a:srgbClr val="FF0000"/>
                                  </a:solidFill>
                                  <a:latin typeface="Cambria Math" panose="02040503050406030204" pitchFamily="18" charset="0"/>
                                </a:rPr>
                              </m:ctrlPr>
                            </m:dPr>
                            <m:e>
                              <m:r>
                                <a:rPr kumimoji="0" lang="en-US" altLang="zh-CN" b="0" i="1" smtClean="0">
                                  <a:solidFill>
                                    <a:srgbClr val="FF0000"/>
                                  </a:solidFill>
                                  <a:latin typeface="Cambria Math" panose="02040503050406030204" pitchFamily="18" charset="0"/>
                                </a:rPr>
                                <m:t>𝑘</m:t>
                              </m:r>
                            </m:e>
                          </m:d>
                        </m:e>
                      </m:d>
                    </m:oMath>
                  </m:oMathPara>
                </a14:m>
                <a:endParaRPr kumimoji="0" lang="en-US" altLang="zh-CN" b="0" dirty="0"/>
              </a:p>
              <a:p>
                <a:pPr marL="0" indent="0">
                  <a:lnSpc>
                    <a:spcPct val="15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𝑦</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𝑘</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𝑤</m:t>
                              </m:r>
                            </m:e>
                            <m:sub>
                              <m:r>
                                <a:rPr kumimoji="0" lang="en-US" altLang="zh-CN" b="0" i="1" dirty="0" smtClean="0">
                                  <a:latin typeface="Cambria Math" panose="02040503050406030204" pitchFamily="18" charset="0"/>
                                </a:rPr>
                                <m:t>2</m:t>
                              </m:r>
                            </m:sub>
                          </m:sSub>
                        </m:den>
                      </m:f>
                      <m:r>
                        <a:rPr kumimoji="0" lang="en-US" altLang="zh-CN" b="0" i="1" dirty="0" smtClean="0">
                          <a:latin typeface="Cambria Math" panose="02040503050406030204" pitchFamily="18" charset="0"/>
                        </a:rPr>
                        <m:t>=</m:t>
                      </m:r>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𝑁</m:t>
                              </m:r>
                            </m:e>
                            <m:sub>
                              <m:r>
                                <a:rPr kumimoji="0" lang="en-US" altLang="zh-CN" b="0" i="1" dirty="0" smtClean="0">
                                  <a:latin typeface="Cambria Math" panose="02040503050406030204" pitchFamily="18" charset="0"/>
                                </a:rPr>
                                <m:t>1</m:t>
                              </m:r>
                            </m:sub>
                          </m:sSub>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𝑣</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𝑣</m:t>
                          </m:r>
                        </m:den>
                      </m:f>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𝑣</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𝑘</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𝑤</m:t>
                              </m:r>
                            </m:e>
                            <m:sub>
                              <m:r>
                                <a:rPr kumimoji="0" lang="en-US" altLang="zh-CN" b="0" i="1" dirty="0" smtClean="0">
                                  <a:latin typeface="Cambria Math" panose="02040503050406030204" pitchFamily="18" charset="0"/>
                                </a:rPr>
                                <m:t>2</m:t>
                              </m:r>
                            </m:sub>
                          </m:sSub>
                        </m:den>
                      </m:f>
                    </m:oMath>
                  </m:oMathPara>
                </a14:m>
                <a:endParaRPr kumimoji="0" lang="en-US" altLang="zh-CN" b="0" dirty="0"/>
              </a:p>
              <a:p>
                <a:pPr marL="0" indent="0">
                  <a:lnSpc>
                    <a:spcPct val="15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𝑣</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𝑘</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𝑤</m:t>
                              </m:r>
                            </m:e>
                            <m:sub>
                              <m:r>
                                <a:rPr kumimoji="0" lang="en-US" altLang="zh-CN" b="0" i="1" dirty="0" smtClean="0">
                                  <a:latin typeface="Cambria Math" panose="02040503050406030204" pitchFamily="18" charset="0"/>
                                </a:rPr>
                                <m:t>2</m:t>
                              </m:r>
                            </m:sub>
                          </m:sSub>
                        </m:den>
                      </m:f>
                      <m:r>
                        <a:rPr kumimoji="0" lang="en-US" altLang="zh-CN" b="0" i="1" dirty="0" smtClean="0">
                          <a:latin typeface="Cambria Math" panose="02040503050406030204" pitchFamily="18" charset="0"/>
                        </a:rPr>
                        <m:t>=</m:t>
                      </m:r>
                      <m:r>
                        <a:rPr kumimoji="0" lang="en-US" altLang="zh-CN" b="0" i="1" smtClean="0">
                          <a:latin typeface="Cambria Math" panose="02040503050406030204" pitchFamily="18" charset="0"/>
                        </a:rPr>
                        <m:t>𝑊</m:t>
                      </m:r>
                      <m:d>
                        <m:dPr>
                          <m:ctrlPr>
                            <a:rPr kumimoji="0" lang="en-US" altLang="zh-CN" b="0" i="1" smtClean="0">
                              <a:latin typeface="Cambria Math" panose="02040503050406030204" pitchFamily="18" charset="0"/>
                            </a:rPr>
                          </m:ctrlPr>
                        </m:dPr>
                        <m:e>
                          <m:sSup>
                            <m:sSupPr>
                              <m:ctrlPr>
                                <a:rPr kumimoji="0" lang="en-US" altLang="zh-CN" b="0" i="1" smtClean="0">
                                  <a:latin typeface="Cambria Math" panose="02040503050406030204" pitchFamily="18" charset="0"/>
                                </a:rPr>
                              </m:ctrlPr>
                            </m:sSupPr>
                            <m:e>
                              <m:r>
                                <a:rPr kumimoji="0" lang="en-US" altLang="zh-CN" b="0" i="1" smtClean="0">
                                  <a:latin typeface="Cambria Math" panose="02040503050406030204" pitchFamily="18" charset="0"/>
                                </a:rPr>
                                <m:t>𝑧</m:t>
                              </m:r>
                            </m:e>
                            <m:sup>
                              <m:r>
                                <a:rPr kumimoji="0" lang="en-US" altLang="zh-CN" b="0" i="1" smtClean="0">
                                  <a:latin typeface="Cambria Math" panose="02040503050406030204" pitchFamily="18" charset="0"/>
                                </a:rPr>
                                <m:t>−1</m:t>
                              </m:r>
                            </m:sup>
                          </m:sSup>
                        </m:e>
                      </m:d>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𝑦</m:t>
                          </m:r>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𝑘</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𝑤</m:t>
                              </m:r>
                            </m:e>
                            <m:sub>
                              <m:r>
                                <a:rPr kumimoji="0" lang="en-US" altLang="zh-CN" b="0" i="1" dirty="0" smtClean="0">
                                  <a:latin typeface="Cambria Math" panose="02040503050406030204" pitchFamily="18" charset="0"/>
                                </a:rPr>
                                <m:t>2</m:t>
                              </m:r>
                            </m:sub>
                          </m:sSub>
                        </m:den>
                      </m:f>
                      <m:r>
                        <a:rPr kumimoji="0" lang="en-US" altLang="zh-CN" b="0" i="1" dirty="0" smtClean="0">
                          <a:latin typeface="Cambria Math" panose="02040503050406030204" pitchFamily="18" charset="0"/>
                        </a:rPr>
                        <m:t>+</m:t>
                      </m:r>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𝑁</m:t>
                              </m:r>
                            </m:e>
                            <m:sub>
                              <m:r>
                                <a:rPr kumimoji="0" lang="en-US" altLang="zh-CN" b="0" i="1" dirty="0" smtClean="0">
                                  <a:latin typeface="Cambria Math" panose="02040503050406030204" pitchFamily="18" charset="0"/>
                                </a:rPr>
                                <m:t>2</m:t>
                              </m:r>
                            </m:sub>
                          </m:sSub>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𝑢</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𝑤</m:t>
                              </m:r>
                            </m:e>
                            <m:sub>
                              <m:r>
                                <a:rPr kumimoji="0" lang="en-US" altLang="zh-CN" b="0" i="1" dirty="0" smtClean="0">
                                  <a:latin typeface="Cambria Math" panose="02040503050406030204" pitchFamily="18" charset="0"/>
                                </a:rPr>
                                <m:t>2</m:t>
                              </m:r>
                            </m:sub>
                          </m:sSub>
                        </m:den>
                      </m:f>
                    </m:oMath>
                  </m:oMathPara>
                </a14:m>
                <a:endParaRPr kumimoji="0" lang="zh-CN" altLang="en-US" b="0" dirty="0"/>
              </a:p>
            </p:txBody>
          </p:sp>
        </mc:Choice>
        <mc:Fallback xmlns="">
          <p:sp>
            <p:nvSpPr>
              <p:cNvPr id="6" name="内容占位符 2"/>
              <p:cNvSpPr txBox="1">
                <a:spLocks noRot="1" noChangeAspect="1" noMove="1" noResize="1" noEditPoints="1" noAdjustHandles="1" noChangeArrowheads="1" noChangeShapeType="1" noTextEdit="1"/>
              </p:cNvSpPr>
              <p:nvPr/>
            </p:nvSpPr>
            <p:spPr>
              <a:xfrm>
                <a:off x="467544" y="1825625"/>
                <a:ext cx="7704856" cy="4895850"/>
              </a:xfrm>
              <a:prstGeom prst="rect">
                <a:avLst/>
              </a:prstGeom>
              <a:blipFill rotWithShape="0">
                <a:blip r:embed="rId3"/>
                <a:stretch>
                  <a:fillRect l="-1978" t="-2488"/>
                </a:stretch>
              </a:blipFill>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4551786" y="1357232"/>
            <a:ext cx="4622938" cy="1374224"/>
          </a:xfrm>
          <a:prstGeom prst="rect">
            <a:avLst/>
          </a:prstGeom>
        </p:spPr>
      </p:pic>
      <p:sp>
        <p:nvSpPr>
          <p:cNvPr id="8" name="标题 1"/>
          <p:cNvSpPr>
            <a:spLocks noGrp="1"/>
          </p:cNvSpPr>
          <p:nvPr>
            <p:ph type="title"/>
          </p:nvPr>
        </p:nvSpPr>
        <p:spPr>
          <a:xfrm>
            <a:off x="411227" y="316102"/>
            <a:ext cx="8229600" cy="1143000"/>
          </a:xfrm>
        </p:spPr>
        <p:txBody>
          <a:bodyPr/>
          <a:lstStyle/>
          <a:p>
            <a:pPr>
              <a:defRPr/>
            </a:pPr>
            <a:r>
              <a:rPr lang="zh-CN" altLang="en-US" dirty="0">
                <a:latin typeface="隶书" panose="02010509060101010101" pitchFamily="49" charset="-122"/>
                <a:ea typeface="隶书" panose="02010509060101010101" pitchFamily="49" charset="-122"/>
              </a:rPr>
              <a:t>通用模型辨识</a:t>
            </a:r>
            <a:endParaRPr lang="zh-CN" altLang="en-US" dirty="0"/>
          </a:p>
        </p:txBody>
      </p:sp>
    </p:spTree>
    <p:extLst>
      <p:ext uri="{BB962C8B-B14F-4D97-AF65-F5344CB8AC3E}">
        <p14:creationId xmlns:p14="http://schemas.microsoft.com/office/powerpoint/2010/main" val="346116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文本占位符 2"/>
          <p:cNvSpPr>
            <a:spLocks noGrp="1"/>
          </p:cNvSpPr>
          <p:nvPr>
            <p:ph type="body" sz="quarter" idx="13"/>
          </p:nvPr>
        </p:nvSpPr>
        <p:spPr>
          <a:xfrm>
            <a:off x="107950" y="50800"/>
            <a:ext cx="1800225" cy="433388"/>
          </a:xfrm>
        </p:spPr>
        <p:txBody>
          <a:bodyPr/>
          <a:lstStyle/>
          <a:p>
            <a:r>
              <a:rPr lang="zh-CN" altLang="en-US"/>
              <a:t>神经网络建模</a:t>
            </a:r>
          </a:p>
        </p:txBody>
      </p:sp>
      <p:sp>
        <p:nvSpPr>
          <p:cNvPr id="58372" name="文本占位符 3"/>
          <p:cNvSpPr>
            <a:spLocks noGrp="1"/>
          </p:cNvSpPr>
          <p:nvPr>
            <p:ph type="body" sz="quarter" idx="14"/>
          </p:nvPr>
        </p:nvSpPr>
        <p:spPr>
          <a:xfrm>
            <a:off x="7164388" y="50800"/>
            <a:ext cx="1800225" cy="433388"/>
          </a:xfrm>
        </p:spPr>
        <p:txBody>
          <a:bodyPr/>
          <a:lstStyle/>
          <a:p>
            <a:r>
              <a:rPr lang="zh-CN" altLang="en-US"/>
              <a:t>通用模型</a:t>
            </a:r>
          </a:p>
        </p:txBody>
      </p:sp>
      <p:sp>
        <p:nvSpPr>
          <p:cNvPr id="58373"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04D8A8AC-6365-49EF-833A-8DB316C25169}" type="slidenum">
              <a:rPr lang="zh-CN" altLang="en-US" sz="1200">
                <a:solidFill>
                  <a:srgbClr val="898989"/>
                </a:solidFill>
              </a:rPr>
              <a:pPr algn="r"/>
              <a:t>87</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7" name="内容占位符 2"/>
              <p:cNvSpPr txBox="1">
                <a:spLocks/>
              </p:cNvSpPr>
              <p:nvPr/>
            </p:nvSpPr>
            <p:spPr>
              <a:xfrm>
                <a:off x="817942" y="1455553"/>
                <a:ext cx="6830144" cy="1916563"/>
              </a:xfrm>
              <a:prstGeom prst="rect">
                <a:avLst/>
              </a:prstGeom>
            </p:spPr>
            <p:txBody>
              <a:bodyPr>
                <a:normAutofit fontScale="700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b="0" i="1" dirty="0" smtClean="0">
                              <a:solidFill>
                                <a:srgbClr val="FF0000"/>
                              </a:solidFill>
                              <a:latin typeface="Cambria Math" panose="02040503050406030204" pitchFamily="18" charset="0"/>
                            </a:rPr>
                          </m:ctrlPr>
                        </m:fPr>
                        <m:num>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𝑦</m:t>
                          </m:r>
                          <m:r>
                            <a:rPr kumimoji="0" lang="en-US" altLang="zh-CN"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𝑘</m:t>
                          </m:r>
                          <m:r>
                            <a:rPr kumimoji="0" lang="en-US" altLang="zh-CN" b="0" i="1" dirty="0" smtClean="0">
                              <a:solidFill>
                                <a:srgbClr val="FF0000"/>
                              </a:solidFill>
                              <a:latin typeface="Cambria Math" panose="02040503050406030204" pitchFamily="18" charset="0"/>
                            </a:rPr>
                            <m:t>)</m:t>
                          </m:r>
                        </m:num>
                        <m:den>
                          <m:r>
                            <a:rPr kumimoji="0" lang="zh-CN" altLang="en-US" b="0" i="1" dirty="0" smtClean="0">
                              <a:solidFill>
                                <a:srgbClr val="FF0000"/>
                              </a:solidFill>
                              <a:latin typeface="Cambria Math" panose="02040503050406030204" pitchFamily="18" charset="0"/>
                            </a:rPr>
                            <m:t>𝜕</m:t>
                          </m:r>
                          <m:sSub>
                            <m:sSubPr>
                              <m:ctrlPr>
                                <a:rPr kumimoji="0" lang="en-US" altLang="zh-CN" b="0" i="1" dirty="0" smtClean="0">
                                  <a:solidFill>
                                    <a:srgbClr val="FF0000"/>
                                  </a:solidFill>
                                  <a:latin typeface="Cambria Math" panose="02040503050406030204" pitchFamily="18" charset="0"/>
                                </a:rPr>
                              </m:ctrlPr>
                            </m:sSubPr>
                            <m:e>
                              <m:r>
                                <a:rPr kumimoji="0" lang="en-US" altLang="zh-CN" b="0" i="1" dirty="0" smtClean="0">
                                  <a:solidFill>
                                    <a:srgbClr val="FF0000"/>
                                  </a:solidFill>
                                  <a:latin typeface="Cambria Math" panose="02040503050406030204" pitchFamily="18" charset="0"/>
                                </a:rPr>
                                <m:t>𝑤</m:t>
                              </m:r>
                            </m:e>
                            <m:sub>
                              <m:r>
                                <a:rPr kumimoji="0" lang="en-US" altLang="zh-CN" b="0" i="1" dirty="0" smtClean="0">
                                  <a:solidFill>
                                    <a:srgbClr val="FF0000"/>
                                  </a:solidFill>
                                  <a:latin typeface="Cambria Math" panose="02040503050406030204" pitchFamily="18" charset="0"/>
                                </a:rPr>
                                <m:t>2</m:t>
                              </m:r>
                            </m:sub>
                          </m:sSub>
                        </m:den>
                      </m:f>
                      <m:r>
                        <a:rPr kumimoji="0" lang="en-US" altLang="zh-CN" b="0" i="1" dirty="0" smtClean="0">
                          <a:latin typeface="Cambria Math" panose="02040503050406030204" pitchFamily="18" charset="0"/>
                        </a:rPr>
                        <m:t>=</m:t>
                      </m:r>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𝑁</m:t>
                              </m:r>
                            </m:e>
                            <m:sub>
                              <m:r>
                                <a:rPr kumimoji="0" lang="en-US" altLang="zh-CN" b="0" i="1" dirty="0" smtClean="0">
                                  <a:latin typeface="Cambria Math" panose="02040503050406030204" pitchFamily="18" charset="0"/>
                                </a:rPr>
                                <m:t>1</m:t>
                              </m:r>
                            </m:sub>
                          </m:sSub>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𝑣</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r>
                            <a:rPr kumimoji="0" lang="en-US" altLang="zh-CN" b="0" i="1" dirty="0" smtClean="0">
                              <a:latin typeface="Cambria Math" panose="02040503050406030204" pitchFamily="18" charset="0"/>
                            </a:rPr>
                            <m:t>𝑣</m:t>
                          </m:r>
                        </m:den>
                      </m:f>
                      <m:d>
                        <m:dPr>
                          <m:begChr m:val="["/>
                          <m:endChr m:val="]"/>
                          <m:ctrlPr>
                            <a:rPr kumimoji="0" lang="en-US" altLang="zh-CN" b="0" i="1" dirty="0" smtClean="0">
                              <a:latin typeface="Cambria Math" panose="02040503050406030204" pitchFamily="18" charset="0"/>
                            </a:rPr>
                          </m:ctrlPr>
                        </m:dPr>
                        <m:e>
                          <m:r>
                            <a:rPr kumimoji="0" lang="en-US" altLang="zh-CN" b="0" i="1" smtClean="0">
                              <a:latin typeface="Cambria Math" panose="02040503050406030204" pitchFamily="18" charset="0"/>
                            </a:rPr>
                            <m:t>𝑊</m:t>
                          </m:r>
                          <m:d>
                            <m:dPr>
                              <m:ctrlPr>
                                <a:rPr kumimoji="0" lang="en-US" altLang="zh-CN" b="0" i="1" smtClean="0">
                                  <a:latin typeface="Cambria Math" panose="02040503050406030204" pitchFamily="18" charset="0"/>
                                </a:rPr>
                              </m:ctrlPr>
                            </m:dPr>
                            <m:e>
                              <m:sSup>
                                <m:sSupPr>
                                  <m:ctrlPr>
                                    <a:rPr kumimoji="0" lang="en-US" altLang="zh-CN" b="0" i="1" smtClean="0">
                                      <a:latin typeface="Cambria Math" panose="02040503050406030204" pitchFamily="18" charset="0"/>
                                    </a:rPr>
                                  </m:ctrlPr>
                                </m:sSupPr>
                                <m:e>
                                  <m:r>
                                    <a:rPr kumimoji="0" lang="en-US" altLang="zh-CN" b="0" i="1" smtClean="0">
                                      <a:latin typeface="Cambria Math" panose="02040503050406030204" pitchFamily="18" charset="0"/>
                                    </a:rPr>
                                    <m:t>𝑧</m:t>
                                  </m:r>
                                </m:e>
                                <m:sup>
                                  <m:r>
                                    <a:rPr kumimoji="0" lang="en-US" altLang="zh-CN" b="0" i="1" smtClean="0">
                                      <a:latin typeface="Cambria Math" panose="02040503050406030204" pitchFamily="18" charset="0"/>
                                    </a:rPr>
                                    <m:t>−1</m:t>
                                  </m:r>
                                </m:sup>
                              </m:sSup>
                            </m:e>
                          </m:d>
                          <m:f>
                            <m:fPr>
                              <m:ctrlPr>
                                <a:rPr kumimoji="0" lang="en-US" altLang="zh-CN" b="0" i="1" dirty="0" smtClean="0">
                                  <a:solidFill>
                                    <a:srgbClr val="FF0000"/>
                                  </a:solidFill>
                                  <a:latin typeface="Cambria Math" panose="02040503050406030204" pitchFamily="18" charset="0"/>
                                </a:rPr>
                              </m:ctrlPr>
                            </m:fPr>
                            <m:num>
                              <m:r>
                                <a:rPr kumimoji="0" lang="zh-CN" altLang="en-US"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𝑦</m:t>
                              </m:r>
                              <m:r>
                                <a:rPr kumimoji="0" lang="en-US" altLang="zh-CN" b="0" i="1" dirty="0" smtClean="0">
                                  <a:solidFill>
                                    <a:srgbClr val="FF0000"/>
                                  </a:solidFill>
                                  <a:latin typeface="Cambria Math" panose="02040503050406030204" pitchFamily="18" charset="0"/>
                                </a:rPr>
                                <m:t>(</m:t>
                              </m:r>
                              <m:r>
                                <a:rPr kumimoji="0" lang="en-US" altLang="zh-CN" b="0" i="1" dirty="0" smtClean="0">
                                  <a:solidFill>
                                    <a:srgbClr val="FF0000"/>
                                  </a:solidFill>
                                  <a:latin typeface="Cambria Math" panose="02040503050406030204" pitchFamily="18" charset="0"/>
                                </a:rPr>
                                <m:t>𝑘</m:t>
                              </m:r>
                              <m:r>
                                <a:rPr kumimoji="0" lang="en-US" altLang="zh-CN" b="0" i="1" dirty="0" smtClean="0">
                                  <a:solidFill>
                                    <a:srgbClr val="FF0000"/>
                                  </a:solidFill>
                                  <a:latin typeface="Cambria Math" panose="02040503050406030204" pitchFamily="18" charset="0"/>
                                </a:rPr>
                                <m:t>)</m:t>
                              </m:r>
                            </m:num>
                            <m:den>
                              <m:r>
                                <a:rPr kumimoji="0" lang="zh-CN" altLang="en-US" b="0" i="1" dirty="0" smtClean="0">
                                  <a:solidFill>
                                    <a:srgbClr val="FF0000"/>
                                  </a:solidFill>
                                  <a:latin typeface="Cambria Math" panose="02040503050406030204" pitchFamily="18" charset="0"/>
                                </a:rPr>
                                <m:t>𝜕</m:t>
                              </m:r>
                              <m:sSub>
                                <m:sSubPr>
                                  <m:ctrlPr>
                                    <a:rPr kumimoji="0" lang="en-US" altLang="zh-CN" b="0" i="1" dirty="0" smtClean="0">
                                      <a:solidFill>
                                        <a:srgbClr val="FF0000"/>
                                      </a:solidFill>
                                      <a:latin typeface="Cambria Math" panose="02040503050406030204" pitchFamily="18" charset="0"/>
                                    </a:rPr>
                                  </m:ctrlPr>
                                </m:sSubPr>
                                <m:e>
                                  <m:r>
                                    <a:rPr kumimoji="0" lang="en-US" altLang="zh-CN" b="0" i="1" dirty="0" smtClean="0">
                                      <a:solidFill>
                                        <a:srgbClr val="FF0000"/>
                                      </a:solidFill>
                                      <a:latin typeface="Cambria Math" panose="02040503050406030204" pitchFamily="18" charset="0"/>
                                    </a:rPr>
                                    <m:t>𝑤</m:t>
                                  </m:r>
                                </m:e>
                                <m:sub>
                                  <m:r>
                                    <a:rPr kumimoji="0" lang="en-US" altLang="zh-CN" b="0" i="1" dirty="0" smtClean="0">
                                      <a:solidFill>
                                        <a:srgbClr val="FF0000"/>
                                      </a:solidFill>
                                      <a:latin typeface="Cambria Math" panose="02040503050406030204" pitchFamily="18" charset="0"/>
                                    </a:rPr>
                                    <m:t>2</m:t>
                                  </m:r>
                                </m:sub>
                              </m:sSub>
                            </m:den>
                          </m:f>
                          <m:r>
                            <a:rPr kumimoji="0" lang="en-US" altLang="zh-CN" b="0" i="1" dirty="0" smtClean="0">
                              <a:latin typeface="Cambria Math" panose="02040503050406030204" pitchFamily="18" charset="0"/>
                            </a:rPr>
                            <m:t>+</m:t>
                          </m:r>
                          <m:f>
                            <m:fPr>
                              <m:ctrlPr>
                                <a:rPr kumimoji="0" lang="en-US" altLang="zh-CN" b="0" i="1" dirty="0" smtClean="0">
                                  <a:latin typeface="Cambria Math" panose="02040503050406030204" pitchFamily="18" charset="0"/>
                                </a:rPr>
                              </m:ctrlPr>
                            </m:fPr>
                            <m:num>
                              <m:r>
                                <a:rPr kumimoji="0" lang="zh-CN" altLang="en-US"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𝑁</m:t>
                                  </m:r>
                                </m:e>
                                <m:sub>
                                  <m:r>
                                    <a:rPr kumimoji="0" lang="en-US" altLang="zh-CN" b="0" i="1" dirty="0" smtClean="0">
                                      <a:latin typeface="Cambria Math" panose="02040503050406030204" pitchFamily="18" charset="0"/>
                                    </a:rPr>
                                    <m:t>2</m:t>
                                  </m:r>
                                </m:sub>
                              </m:sSub>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𝑢</m:t>
                              </m:r>
                              <m:r>
                                <a:rPr kumimoji="0" lang="en-US" altLang="zh-CN" b="0" i="1" dirty="0" smtClean="0">
                                  <a:latin typeface="Cambria Math" panose="02040503050406030204" pitchFamily="18" charset="0"/>
                                </a:rPr>
                                <m:t>]</m:t>
                              </m:r>
                            </m:num>
                            <m:den>
                              <m:r>
                                <a:rPr kumimoji="0" lang="zh-CN" altLang="en-US"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𝑤</m:t>
                                  </m:r>
                                </m:e>
                                <m:sub>
                                  <m:r>
                                    <a:rPr kumimoji="0" lang="en-US" altLang="zh-CN" b="0" i="1" dirty="0" smtClean="0">
                                      <a:latin typeface="Cambria Math" panose="02040503050406030204" pitchFamily="18" charset="0"/>
                                    </a:rPr>
                                    <m:t>2</m:t>
                                  </m:r>
                                </m:sub>
                              </m:sSub>
                            </m:den>
                          </m:f>
                        </m:e>
                      </m:d>
                    </m:oMath>
                  </m:oMathPara>
                </a14:m>
                <a:endParaRPr kumimoji="0" lang="en-US" altLang="zh-CN" b="0" dirty="0"/>
              </a:p>
              <a:p>
                <a:pPr marL="0" indent="0">
                  <a:lnSpc>
                    <a:spcPct val="150000"/>
                  </a:lnSpc>
                  <a:buFont typeface="Arial" panose="020B0604020202020204" pitchFamily="34" charset="0"/>
                  <a:buNone/>
                </a:pPr>
                <a:r>
                  <a:rPr kumimoji="0" lang="zh-CN" altLang="en-US" b="0" dirty="0">
                    <a:latin typeface="隶书" panose="02010509060101010101" pitchFamily="49" charset="-122"/>
                    <a:ea typeface="隶书" panose="02010509060101010101" pitchFamily="49" charset="-122"/>
                  </a:rPr>
                  <a:t>写成传递函数形式</a:t>
                </a:r>
                <a:endParaRPr kumimoji="0" lang="en-US" altLang="zh-CN" b="0" i="1" dirty="0">
                  <a:latin typeface="Cambria Math" panose="02040503050406030204" pitchFamily="18" charset="0"/>
                </a:endParaRPr>
              </a:p>
              <a:p>
                <a:pPr marL="0" indent="0">
                  <a:lnSpc>
                    <a:spcPct val="150000"/>
                  </a:lnSpc>
                  <a:buNone/>
                </a:pPr>
                <a:endParaRPr kumimoji="0" lang="zh-CN" altLang="en-US" b="0" dirty="0"/>
              </a:p>
            </p:txBody>
          </p:sp>
        </mc:Choice>
        <mc:Fallback xmlns="">
          <p:sp>
            <p:nvSpPr>
              <p:cNvPr id="7" name="内容占位符 2"/>
              <p:cNvSpPr txBox="1">
                <a:spLocks noRot="1" noChangeAspect="1" noMove="1" noResize="1" noEditPoints="1" noAdjustHandles="1" noChangeArrowheads="1" noChangeShapeType="1" noTextEdit="1"/>
              </p:cNvSpPr>
              <p:nvPr/>
            </p:nvSpPr>
            <p:spPr>
              <a:xfrm>
                <a:off x="817942" y="1455553"/>
                <a:ext cx="6830144" cy="1916563"/>
              </a:xfrm>
              <a:prstGeom prst="rect">
                <a:avLst/>
              </a:prstGeom>
              <a:blipFill>
                <a:blip r:embed="rId2"/>
                <a:stretch>
                  <a:fillRect l="-1160"/>
                </a:stretch>
              </a:blipFill>
            </p:spPr>
            <p:txBody>
              <a:bodyPr/>
              <a:lstStyle/>
              <a:p>
                <a:r>
                  <a:rPr lang="zh-CN" altLang="en-US">
                    <a:noFill/>
                  </a:rPr>
                  <a:t> </a:t>
                </a:r>
              </a:p>
            </p:txBody>
          </p:sp>
        </mc:Fallback>
      </mc:AlternateContent>
      <p:sp>
        <p:nvSpPr>
          <p:cNvPr id="8" name="标题 1"/>
          <p:cNvSpPr>
            <a:spLocks noGrp="1"/>
          </p:cNvSpPr>
          <p:nvPr>
            <p:ph type="title"/>
          </p:nvPr>
        </p:nvSpPr>
        <p:spPr>
          <a:xfrm>
            <a:off x="457200" y="557213"/>
            <a:ext cx="8229600" cy="1143000"/>
          </a:xfrm>
        </p:spPr>
        <p:txBody>
          <a:bodyPr/>
          <a:lstStyle/>
          <a:p>
            <a:pPr>
              <a:defRPr/>
            </a:pPr>
            <a:r>
              <a:rPr lang="zh-CN" altLang="en-US" dirty="0">
                <a:latin typeface="隶书" panose="02010509060101010101" pitchFamily="49" charset="-122"/>
                <a:ea typeface="隶书" panose="02010509060101010101" pitchFamily="49" charset="-122"/>
              </a:rPr>
              <a:t>通用模型辨识</a:t>
            </a:r>
            <a:endParaRPr lang="zh-CN" altLang="en-US" dirty="0"/>
          </a:p>
        </p:txBody>
      </p:sp>
      <mc:AlternateContent xmlns:mc="http://schemas.openxmlformats.org/markup-compatibility/2006" xmlns:a14="http://schemas.microsoft.com/office/drawing/2010/main">
        <mc:Choice Requires="a14">
          <p:sp>
            <p:nvSpPr>
              <p:cNvPr id="9" name="内容占位符 2"/>
              <p:cNvSpPr txBox="1">
                <a:spLocks/>
              </p:cNvSpPr>
              <p:nvPr/>
            </p:nvSpPr>
            <p:spPr>
              <a:xfrm>
                <a:off x="400990" y="4703476"/>
                <a:ext cx="8713093" cy="1652874"/>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0" lang="zh-CN" altLang="en-US" sz="2000" b="0" dirty="0">
                    <a:latin typeface="隶书" panose="02010509060101010101" pitchFamily="49" charset="-122"/>
                    <a:ea typeface="隶书" panose="02010509060101010101" pitchFamily="49" charset="-122"/>
                  </a:rPr>
                  <a:t>若</a:t>
                </a:r>
                <a14:m>
                  <m:oMath xmlns:m="http://schemas.openxmlformats.org/officeDocument/2006/math">
                    <m:sSub>
                      <m:sSubPr>
                        <m:ctrlPr>
                          <a:rPr kumimoji="0" lang="en-US" altLang="zh-CN" sz="2000" b="0" i="1" dirty="0">
                            <a:latin typeface="Cambria Math" panose="02040503050406030204" pitchFamily="18" charset="0"/>
                          </a:rPr>
                        </m:ctrlPr>
                      </m:sSubPr>
                      <m:e>
                        <m:r>
                          <a:rPr kumimoji="0" lang="en-US" altLang="zh-CN" sz="2000" b="0" i="1" dirty="0">
                            <a:latin typeface="Cambria Math" panose="02040503050406030204" pitchFamily="18" charset="0"/>
                          </a:rPr>
                          <m:t>𝑊</m:t>
                        </m:r>
                      </m:e>
                      <m:sub>
                        <m:r>
                          <a:rPr kumimoji="0" lang="en-US" altLang="zh-CN" sz="2000" b="0" i="1" dirty="0">
                            <a:latin typeface="Cambria Math" panose="02040503050406030204" pitchFamily="18" charset="0"/>
                          </a:rPr>
                          <m:t>2</m:t>
                        </m:r>
                      </m:sub>
                    </m:sSub>
                    <m:r>
                      <a:rPr kumimoji="0" lang="en-US" altLang="zh-CN" sz="2000" b="0" i="1" dirty="0">
                        <a:latin typeface="Cambria Math" panose="02040503050406030204" pitchFamily="18" charset="0"/>
                      </a:rPr>
                      <m:t>(</m:t>
                    </m:r>
                    <m:sSup>
                      <m:sSupPr>
                        <m:ctrlPr>
                          <a:rPr kumimoji="0" lang="en-US" altLang="zh-CN" sz="2000" b="0" i="1">
                            <a:latin typeface="Cambria Math" panose="02040503050406030204" pitchFamily="18" charset="0"/>
                          </a:rPr>
                        </m:ctrlPr>
                      </m:sSupPr>
                      <m:e>
                        <m:r>
                          <a:rPr kumimoji="0" lang="en-US" altLang="zh-CN" sz="2000" b="0" i="1">
                            <a:latin typeface="Cambria Math" panose="02040503050406030204" pitchFamily="18" charset="0"/>
                          </a:rPr>
                          <m:t>𝑧</m:t>
                        </m:r>
                      </m:e>
                      <m:sup>
                        <m:r>
                          <a:rPr kumimoji="0" lang="en-US" altLang="zh-CN" sz="2000" b="0" i="1">
                            <a:latin typeface="Cambria Math" panose="02040503050406030204" pitchFamily="18" charset="0"/>
                          </a:rPr>
                          <m:t>−1</m:t>
                        </m:r>
                      </m:sup>
                    </m:sSup>
                    <m:r>
                      <a:rPr kumimoji="0" lang="en-US" altLang="zh-CN" sz="2000" b="0" i="1" dirty="0">
                        <a:latin typeface="Cambria Math" panose="02040503050406030204" pitchFamily="18" charset="0"/>
                      </a:rPr>
                      <m:t>)</m:t>
                    </m:r>
                  </m:oMath>
                </a14:m>
                <a:r>
                  <a:rPr kumimoji="0" lang="zh-CN" altLang="en-US" sz="2000" b="0" dirty="0">
                    <a:latin typeface="隶书" panose="02010509060101010101" pitchFamily="49" charset="-122"/>
                    <a:ea typeface="隶书" panose="02010509060101010101" pitchFamily="49" charset="-122"/>
                  </a:rPr>
                  <a:t>稳定，则可求出</a:t>
                </a:r>
                <a14:m>
                  <m:oMath xmlns:m="http://schemas.openxmlformats.org/officeDocument/2006/math">
                    <m:f>
                      <m:fPr>
                        <m:ctrlPr>
                          <a:rPr kumimoji="0" lang="en-US" altLang="zh-CN" sz="2000" b="0" i="1" dirty="0" smtClean="0">
                            <a:latin typeface="Cambria Math" panose="02040503050406030204" pitchFamily="18" charset="0"/>
                          </a:rPr>
                        </m:ctrlPr>
                      </m:fPr>
                      <m:num>
                        <m:r>
                          <a:rPr kumimoji="0" lang="zh-CN" altLang="en-US" sz="2000" b="0" i="1" dirty="0" smtClean="0">
                            <a:latin typeface="Cambria Math" panose="02040503050406030204" pitchFamily="18" charset="0"/>
                          </a:rPr>
                          <m:t>𝜕</m:t>
                        </m:r>
                        <m:r>
                          <a:rPr kumimoji="0" lang="en-US" altLang="zh-CN" sz="2000" b="0" i="1" dirty="0" smtClean="0">
                            <a:latin typeface="Cambria Math" panose="02040503050406030204" pitchFamily="18" charset="0"/>
                          </a:rPr>
                          <m:t>𝑦</m:t>
                        </m:r>
                        <m:r>
                          <a:rPr kumimoji="0" lang="en-US" altLang="zh-CN" sz="2000" b="0" i="1" dirty="0" smtClean="0">
                            <a:latin typeface="Cambria Math" panose="02040503050406030204" pitchFamily="18" charset="0"/>
                          </a:rPr>
                          <m:t>(</m:t>
                        </m:r>
                        <m:r>
                          <a:rPr kumimoji="0" lang="en-US" altLang="zh-CN" sz="2000" b="0" i="1" dirty="0" smtClean="0">
                            <a:latin typeface="Cambria Math" panose="02040503050406030204" pitchFamily="18" charset="0"/>
                          </a:rPr>
                          <m:t>𝑘</m:t>
                        </m:r>
                        <m:r>
                          <a:rPr kumimoji="0" lang="en-US" altLang="zh-CN" sz="2000" b="0" i="1" dirty="0" smtClean="0">
                            <a:latin typeface="Cambria Math" panose="02040503050406030204" pitchFamily="18" charset="0"/>
                          </a:rPr>
                          <m:t>)</m:t>
                        </m:r>
                      </m:num>
                      <m:den>
                        <m:r>
                          <a:rPr kumimoji="0" lang="zh-CN" altLang="en-US" sz="2000" b="0" i="1" dirty="0" smtClean="0">
                            <a:latin typeface="Cambria Math" panose="02040503050406030204" pitchFamily="18" charset="0"/>
                          </a:rPr>
                          <m:t>𝜕</m:t>
                        </m:r>
                        <m:sSub>
                          <m:sSubPr>
                            <m:ctrlPr>
                              <a:rPr kumimoji="0" lang="en-US" altLang="zh-CN" sz="2000" b="0" i="1" dirty="0" smtClean="0">
                                <a:latin typeface="Cambria Math" panose="02040503050406030204" pitchFamily="18" charset="0"/>
                              </a:rPr>
                            </m:ctrlPr>
                          </m:sSubPr>
                          <m:e>
                            <m:r>
                              <a:rPr kumimoji="0" lang="en-US" altLang="zh-CN" sz="2000" b="0" i="1" dirty="0" smtClean="0">
                                <a:latin typeface="Cambria Math" panose="02040503050406030204" pitchFamily="18" charset="0"/>
                              </a:rPr>
                              <m:t>𝑤</m:t>
                            </m:r>
                          </m:e>
                          <m:sub>
                            <m:r>
                              <a:rPr kumimoji="0" lang="en-US" altLang="zh-CN" sz="2000" b="0" i="1" dirty="0" smtClean="0">
                                <a:latin typeface="Cambria Math" panose="02040503050406030204" pitchFamily="18" charset="0"/>
                              </a:rPr>
                              <m:t>2</m:t>
                            </m:r>
                          </m:sub>
                        </m:sSub>
                      </m:den>
                    </m:f>
                  </m:oMath>
                </a14:m>
                <a:r>
                  <a:rPr kumimoji="0" lang="zh-CN" altLang="en-US" sz="2000" b="0" dirty="0">
                    <a:latin typeface="隶书" panose="02010509060101010101" pitchFamily="49" charset="-122"/>
                    <a:ea typeface="隶书" panose="02010509060101010101" pitchFamily="49" charset="-122"/>
                  </a:rPr>
                  <a:t>，在</a:t>
                </a:r>
                <a14:m>
                  <m:oMath xmlns:m="http://schemas.openxmlformats.org/officeDocument/2006/math">
                    <m:r>
                      <a:rPr kumimoji="0" lang="en-US" altLang="zh-CN" sz="2000" b="0" i="1" smtClean="0">
                        <a:latin typeface="Cambria Math" panose="02040503050406030204" pitchFamily="18" charset="0"/>
                      </a:rPr>
                      <m:t>𝑘</m:t>
                    </m:r>
                  </m:oMath>
                </a14:m>
                <a:r>
                  <a:rPr kumimoji="0" lang="zh-CN" altLang="en-US" sz="2000" b="0" i="0" dirty="0">
                    <a:latin typeface="隶书" panose="02010509060101010101" pitchFamily="49" charset="-122"/>
                    <a:ea typeface="隶书" panose="02010509060101010101" pitchFamily="49" charset="-122"/>
                  </a:rPr>
                  <a:t>时刻</a:t>
                </a:r>
                <a:r>
                  <a:rPr kumimoji="0" lang="zh-CN" altLang="en-US" sz="2000" b="0" dirty="0">
                    <a:latin typeface="隶书" panose="02010509060101010101" pitchFamily="49" charset="-122"/>
                    <a:ea typeface="隶书" panose="02010509060101010101" pitchFamily="49" charset="-122"/>
                  </a:rPr>
                  <a:t>，一旦求出</a:t>
                </a:r>
                <a14:m>
                  <m:oMath xmlns:m="http://schemas.openxmlformats.org/officeDocument/2006/math">
                    <m:f>
                      <m:fPr>
                        <m:ctrlPr>
                          <a:rPr kumimoji="0" lang="en-US" altLang="zh-CN" sz="2000" b="0" i="1" dirty="0" smtClean="0">
                            <a:latin typeface="Cambria Math" panose="02040503050406030204" pitchFamily="18" charset="0"/>
                          </a:rPr>
                        </m:ctrlPr>
                      </m:fPr>
                      <m:num>
                        <m:r>
                          <a:rPr kumimoji="0" lang="zh-CN" altLang="en-US" sz="2000" b="0" i="1" dirty="0" smtClean="0">
                            <a:latin typeface="Cambria Math" panose="02040503050406030204" pitchFamily="18" charset="0"/>
                          </a:rPr>
                          <m:t>𝜕</m:t>
                        </m:r>
                        <m:r>
                          <a:rPr kumimoji="0" lang="en-US" altLang="zh-CN" sz="2000" b="0" i="1" dirty="0" smtClean="0">
                            <a:latin typeface="Cambria Math" panose="02040503050406030204" pitchFamily="18" charset="0"/>
                          </a:rPr>
                          <m:t>𝑦</m:t>
                        </m:r>
                        <m:r>
                          <a:rPr kumimoji="0" lang="en-US" altLang="zh-CN" sz="2000" b="0" i="1" dirty="0" smtClean="0">
                            <a:latin typeface="Cambria Math" panose="02040503050406030204" pitchFamily="18" charset="0"/>
                          </a:rPr>
                          <m:t>(</m:t>
                        </m:r>
                        <m:r>
                          <a:rPr kumimoji="0" lang="en-US" altLang="zh-CN" sz="2000" b="0" i="1" dirty="0" smtClean="0">
                            <a:latin typeface="Cambria Math" panose="02040503050406030204" pitchFamily="18" charset="0"/>
                          </a:rPr>
                          <m:t>𝑘</m:t>
                        </m:r>
                        <m:r>
                          <a:rPr kumimoji="0" lang="en-US" altLang="zh-CN" sz="2000" b="0" i="1" dirty="0" smtClean="0">
                            <a:latin typeface="Cambria Math" panose="02040503050406030204" pitchFamily="18" charset="0"/>
                          </a:rPr>
                          <m:t>)</m:t>
                        </m:r>
                      </m:num>
                      <m:den>
                        <m:r>
                          <a:rPr kumimoji="0" lang="zh-CN" altLang="en-US" sz="2000" b="0" i="1" dirty="0" smtClean="0">
                            <a:latin typeface="Cambria Math" panose="02040503050406030204" pitchFamily="18" charset="0"/>
                          </a:rPr>
                          <m:t>𝜕</m:t>
                        </m:r>
                        <m:sSub>
                          <m:sSubPr>
                            <m:ctrlPr>
                              <a:rPr kumimoji="0" lang="en-US" altLang="zh-CN" sz="2000" b="0" i="1" dirty="0" smtClean="0">
                                <a:latin typeface="Cambria Math" panose="02040503050406030204" pitchFamily="18" charset="0"/>
                              </a:rPr>
                            </m:ctrlPr>
                          </m:sSubPr>
                          <m:e>
                            <m:r>
                              <a:rPr kumimoji="0" lang="en-US" altLang="zh-CN" sz="2000" b="0" i="1" dirty="0" smtClean="0">
                                <a:latin typeface="Cambria Math" panose="02040503050406030204" pitchFamily="18" charset="0"/>
                              </a:rPr>
                              <m:t>𝑤</m:t>
                            </m:r>
                          </m:e>
                          <m:sub>
                            <m:r>
                              <a:rPr kumimoji="0" lang="en-US" altLang="zh-CN" sz="2000" b="0" i="1" dirty="0" smtClean="0">
                                <a:latin typeface="Cambria Math" panose="02040503050406030204" pitchFamily="18" charset="0"/>
                              </a:rPr>
                              <m:t>2</m:t>
                            </m:r>
                          </m:sub>
                        </m:sSub>
                      </m:den>
                    </m:f>
                  </m:oMath>
                </a14:m>
                <a:r>
                  <a:rPr kumimoji="0" lang="zh-CN" altLang="en-US" sz="2000" b="0" dirty="0">
                    <a:latin typeface="隶书" panose="02010509060101010101" pitchFamily="49" charset="-122"/>
                    <a:ea typeface="隶书" panose="02010509060101010101" pitchFamily="49" charset="-122"/>
                  </a:rPr>
                  <a:t>，便可求出</a:t>
                </a:r>
                <a:endParaRPr kumimoji="0" lang="en-US" altLang="zh-CN" sz="2000" b="0" dirty="0">
                  <a:latin typeface="隶书" panose="02010509060101010101" pitchFamily="49" charset="-122"/>
                  <a:ea typeface="隶书" panose="02010509060101010101" pitchFamily="49" charset="-122"/>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kumimoji="0" lang="en-US" altLang="zh-CN" sz="2000" b="0" i="1" dirty="0" smtClean="0">
                              <a:latin typeface="Cambria Math" panose="02040503050406030204" pitchFamily="18" charset="0"/>
                            </a:rPr>
                          </m:ctrlPr>
                        </m:fPr>
                        <m:num>
                          <m:r>
                            <a:rPr kumimoji="0" lang="zh-CN" altLang="en-US" sz="2000" b="0" i="1" dirty="0" smtClean="0">
                              <a:latin typeface="Cambria Math" panose="02040503050406030204" pitchFamily="18" charset="0"/>
                            </a:rPr>
                            <m:t>𝜕</m:t>
                          </m:r>
                          <m:sSub>
                            <m:sSubPr>
                              <m:ctrlPr>
                                <a:rPr kumimoji="0" lang="en-US" altLang="zh-CN" sz="2000" b="0" i="1" dirty="0" smtClean="0">
                                  <a:latin typeface="Cambria Math" panose="02040503050406030204" pitchFamily="18" charset="0"/>
                                </a:rPr>
                              </m:ctrlPr>
                            </m:sSubPr>
                            <m:e>
                              <m:r>
                                <a:rPr kumimoji="0" lang="en-US" altLang="zh-CN" sz="2000" b="0" i="1" dirty="0" smtClean="0">
                                  <a:latin typeface="Cambria Math" panose="02040503050406030204" pitchFamily="18" charset="0"/>
                                </a:rPr>
                                <m:t>𝑁</m:t>
                              </m:r>
                            </m:e>
                            <m:sub>
                              <m:r>
                                <a:rPr kumimoji="0" lang="en-US" altLang="zh-CN" sz="2000" b="0" i="1" dirty="0" smtClean="0">
                                  <a:latin typeface="Cambria Math" panose="02040503050406030204" pitchFamily="18" charset="0"/>
                                </a:rPr>
                                <m:t>2</m:t>
                              </m:r>
                            </m:sub>
                          </m:sSub>
                          <m:r>
                            <a:rPr kumimoji="0" lang="en-US" altLang="zh-CN" sz="2000" b="0" i="1" dirty="0" smtClean="0">
                              <a:latin typeface="Cambria Math" panose="02040503050406030204" pitchFamily="18" charset="0"/>
                            </a:rPr>
                            <m:t>[</m:t>
                          </m:r>
                          <m:r>
                            <a:rPr kumimoji="0" lang="en-US" altLang="zh-CN" sz="2000" b="0" i="1" dirty="0" smtClean="0">
                              <a:latin typeface="Cambria Math" panose="02040503050406030204" pitchFamily="18" charset="0"/>
                            </a:rPr>
                            <m:t>𝑢</m:t>
                          </m:r>
                          <m:r>
                            <a:rPr kumimoji="0" lang="en-US" altLang="zh-CN" sz="2000" b="0" i="1" dirty="0" smtClean="0">
                              <a:latin typeface="Cambria Math" panose="02040503050406030204" pitchFamily="18" charset="0"/>
                            </a:rPr>
                            <m:t>]</m:t>
                          </m:r>
                        </m:num>
                        <m:den>
                          <m:r>
                            <a:rPr kumimoji="0" lang="zh-CN" altLang="en-US" sz="2000" b="0" i="1" dirty="0" smtClean="0">
                              <a:latin typeface="Cambria Math" panose="02040503050406030204" pitchFamily="18" charset="0"/>
                            </a:rPr>
                            <m:t>𝜕</m:t>
                          </m:r>
                          <m:sSub>
                            <m:sSubPr>
                              <m:ctrlPr>
                                <a:rPr kumimoji="0" lang="en-US" altLang="zh-CN" sz="2000" b="0" i="1" dirty="0" smtClean="0">
                                  <a:latin typeface="Cambria Math" panose="02040503050406030204" pitchFamily="18" charset="0"/>
                                </a:rPr>
                              </m:ctrlPr>
                            </m:sSubPr>
                            <m:e>
                              <m:r>
                                <a:rPr kumimoji="0" lang="en-US" altLang="zh-CN" sz="2000" b="0" i="1" dirty="0" smtClean="0">
                                  <a:latin typeface="Cambria Math" panose="02040503050406030204" pitchFamily="18" charset="0"/>
                                </a:rPr>
                                <m:t>𝑤</m:t>
                              </m:r>
                            </m:e>
                            <m:sub>
                              <m:r>
                                <a:rPr kumimoji="0" lang="en-US" altLang="zh-CN" sz="2000" b="0" i="1" dirty="0" smtClean="0">
                                  <a:latin typeface="Cambria Math" panose="02040503050406030204" pitchFamily="18" charset="0"/>
                                </a:rPr>
                                <m:t>2</m:t>
                              </m:r>
                            </m:sub>
                          </m:sSub>
                        </m:den>
                      </m:f>
                      <m:r>
                        <a:rPr kumimoji="0" lang="en-US" altLang="zh-CN" sz="2000" b="0" i="1" dirty="0" smtClean="0">
                          <a:latin typeface="Cambria Math" panose="02040503050406030204" pitchFamily="18" charset="0"/>
                        </a:rPr>
                        <m:t>=</m:t>
                      </m:r>
                      <m:d>
                        <m:dPr>
                          <m:begChr m:val="["/>
                          <m:endChr m:val="]"/>
                          <m:ctrlPr>
                            <a:rPr kumimoji="0" lang="en-US" altLang="zh-CN" sz="2000" b="0" i="1" dirty="0" smtClean="0">
                              <a:latin typeface="Cambria Math" panose="02040503050406030204" pitchFamily="18" charset="0"/>
                            </a:rPr>
                          </m:ctrlPr>
                        </m:dPr>
                        <m:e>
                          <m:f>
                            <m:fPr>
                              <m:ctrlPr>
                                <a:rPr kumimoji="0" lang="en-US" altLang="zh-CN" sz="2000" b="0" i="1" dirty="0" smtClean="0">
                                  <a:latin typeface="Cambria Math" panose="02040503050406030204" pitchFamily="18" charset="0"/>
                                </a:rPr>
                              </m:ctrlPr>
                            </m:fPr>
                            <m:num>
                              <m:r>
                                <a:rPr kumimoji="0" lang="en-US" altLang="zh-CN" sz="2000" b="0" i="1" dirty="0" smtClean="0">
                                  <a:latin typeface="Cambria Math" panose="02040503050406030204" pitchFamily="18" charset="0"/>
                                </a:rPr>
                                <m:t>1</m:t>
                              </m:r>
                            </m:num>
                            <m:den>
                              <m:f>
                                <m:fPr>
                                  <m:ctrlPr>
                                    <a:rPr kumimoji="0" lang="en-US" altLang="zh-CN" sz="2000" b="0" i="1" dirty="0" smtClean="0">
                                      <a:latin typeface="Cambria Math" panose="02040503050406030204" pitchFamily="18" charset="0"/>
                                    </a:rPr>
                                  </m:ctrlPr>
                                </m:fPr>
                                <m:num>
                                  <m:r>
                                    <a:rPr kumimoji="0" lang="zh-CN" altLang="en-US" sz="2000" b="0" i="1" dirty="0" smtClean="0">
                                      <a:latin typeface="Cambria Math" panose="02040503050406030204" pitchFamily="18" charset="0"/>
                                    </a:rPr>
                                    <m:t>𝜕</m:t>
                                  </m:r>
                                  <m:sSub>
                                    <m:sSubPr>
                                      <m:ctrlPr>
                                        <a:rPr kumimoji="0" lang="en-US" altLang="zh-CN" sz="2000" b="0" i="1" dirty="0" smtClean="0">
                                          <a:latin typeface="Cambria Math" panose="02040503050406030204" pitchFamily="18" charset="0"/>
                                        </a:rPr>
                                      </m:ctrlPr>
                                    </m:sSubPr>
                                    <m:e>
                                      <m:r>
                                        <a:rPr kumimoji="0" lang="en-US" altLang="zh-CN" sz="2000" b="0" i="1" dirty="0" smtClean="0">
                                          <a:latin typeface="Cambria Math" panose="02040503050406030204" pitchFamily="18" charset="0"/>
                                        </a:rPr>
                                        <m:t>𝑁</m:t>
                                      </m:r>
                                    </m:e>
                                    <m:sub>
                                      <m:r>
                                        <a:rPr kumimoji="0" lang="en-US" altLang="zh-CN" sz="2000" b="0" i="1" dirty="0" smtClean="0">
                                          <a:latin typeface="Cambria Math" panose="02040503050406030204" pitchFamily="18" charset="0"/>
                                        </a:rPr>
                                        <m:t>1</m:t>
                                      </m:r>
                                    </m:sub>
                                  </m:sSub>
                                  <m:r>
                                    <a:rPr kumimoji="0" lang="en-US" altLang="zh-CN" sz="2000" b="0" i="1" dirty="0" smtClean="0">
                                      <a:latin typeface="Cambria Math" panose="02040503050406030204" pitchFamily="18" charset="0"/>
                                    </a:rPr>
                                    <m:t>[</m:t>
                                  </m:r>
                                  <m:r>
                                    <a:rPr kumimoji="0" lang="en-US" altLang="zh-CN" sz="2000" b="0" i="1" dirty="0" smtClean="0">
                                      <a:latin typeface="Cambria Math" panose="02040503050406030204" pitchFamily="18" charset="0"/>
                                    </a:rPr>
                                    <m:t>𝑣</m:t>
                                  </m:r>
                                  <m:r>
                                    <a:rPr kumimoji="0" lang="en-US" altLang="zh-CN" sz="2000" b="0" i="1" dirty="0" smtClean="0">
                                      <a:latin typeface="Cambria Math" panose="02040503050406030204" pitchFamily="18" charset="0"/>
                                    </a:rPr>
                                    <m:t>]</m:t>
                                  </m:r>
                                </m:num>
                                <m:den>
                                  <m:r>
                                    <a:rPr kumimoji="0" lang="zh-CN" altLang="en-US" sz="2000" b="0" i="1" dirty="0" smtClean="0">
                                      <a:latin typeface="Cambria Math" panose="02040503050406030204" pitchFamily="18" charset="0"/>
                                    </a:rPr>
                                    <m:t>𝜕</m:t>
                                  </m:r>
                                  <m:r>
                                    <a:rPr kumimoji="0" lang="en-US" altLang="zh-CN" sz="2000" b="0" i="1" dirty="0" smtClean="0">
                                      <a:latin typeface="Cambria Math" panose="02040503050406030204" pitchFamily="18" charset="0"/>
                                    </a:rPr>
                                    <m:t>𝑣</m:t>
                                  </m:r>
                                </m:den>
                              </m:f>
                            </m:den>
                          </m:f>
                          <m:r>
                            <a:rPr kumimoji="0" lang="en-US" altLang="zh-CN" sz="2000" b="0" i="1" dirty="0" smtClean="0">
                              <a:latin typeface="Cambria Math" panose="02040503050406030204" pitchFamily="18" charset="0"/>
                            </a:rPr>
                            <m:t>−</m:t>
                          </m:r>
                          <m:r>
                            <a:rPr kumimoji="0" lang="en-US" altLang="zh-CN" sz="2000" b="0" i="1" smtClean="0">
                              <a:latin typeface="Cambria Math" panose="02040503050406030204" pitchFamily="18" charset="0"/>
                            </a:rPr>
                            <m:t>𝑊</m:t>
                          </m:r>
                          <m:d>
                            <m:dPr>
                              <m:ctrlPr>
                                <a:rPr kumimoji="0" lang="en-US" altLang="zh-CN" sz="2000" b="0" i="1" smtClean="0">
                                  <a:latin typeface="Cambria Math" panose="02040503050406030204" pitchFamily="18" charset="0"/>
                                </a:rPr>
                              </m:ctrlPr>
                            </m:dPr>
                            <m:e>
                              <m:sSup>
                                <m:sSupPr>
                                  <m:ctrlPr>
                                    <a:rPr kumimoji="0" lang="en-US" altLang="zh-CN" sz="2000" b="0" i="1" smtClean="0">
                                      <a:latin typeface="Cambria Math" panose="02040503050406030204" pitchFamily="18" charset="0"/>
                                    </a:rPr>
                                  </m:ctrlPr>
                                </m:sSupPr>
                                <m:e>
                                  <m:r>
                                    <a:rPr kumimoji="0" lang="en-US" altLang="zh-CN" sz="2000" b="0" i="1" smtClean="0">
                                      <a:latin typeface="Cambria Math" panose="02040503050406030204" pitchFamily="18" charset="0"/>
                                    </a:rPr>
                                    <m:t>𝑧</m:t>
                                  </m:r>
                                </m:e>
                                <m:sup>
                                  <m:r>
                                    <a:rPr kumimoji="0" lang="en-US" altLang="zh-CN" sz="2000" b="0" i="1" smtClean="0">
                                      <a:latin typeface="Cambria Math" panose="02040503050406030204" pitchFamily="18" charset="0"/>
                                    </a:rPr>
                                    <m:t>−1</m:t>
                                  </m:r>
                                </m:sup>
                              </m:sSup>
                            </m:e>
                          </m:d>
                        </m:e>
                      </m:d>
                      <m:f>
                        <m:fPr>
                          <m:ctrlPr>
                            <a:rPr kumimoji="0" lang="en-US" altLang="zh-CN" sz="2000" b="0" i="1" dirty="0" smtClean="0">
                              <a:latin typeface="Cambria Math" panose="02040503050406030204" pitchFamily="18" charset="0"/>
                            </a:rPr>
                          </m:ctrlPr>
                        </m:fPr>
                        <m:num>
                          <m:r>
                            <a:rPr kumimoji="0" lang="zh-CN" altLang="en-US" sz="2000" b="0" i="1" dirty="0" smtClean="0">
                              <a:latin typeface="Cambria Math" panose="02040503050406030204" pitchFamily="18" charset="0"/>
                            </a:rPr>
                            <m:t>𝜕</m:t>
                          </m:r>
                          <m:r>
                            <a:rPr kumimoji="0" lang="en-US" altLang="zh-CN" sz="2000" b="0" i="1" dirty="0" smtClean="0">
                              <a:latin typeface="Cambria Math" panose="02040503050406030204" pitchFamily="18" charset="0"/>
                            </a:rPr>
                            <m:t>𝑦</m:t>
                          </m:r>
                          <m:r>
                            <a:rPr kumimoji="0" lang="en-US" altLang="zh-CN" sz="2000" b="0" i="1" dirty="0" smtClean="0">
                              <a:latin typeface="Cambria Math" panose="02040503050406030204" pitchFamily="18" charset="0"/>
                            </a:rPr>
                            <m:t>(</m:t>
                          </m:r>
                          <m:r>
                            <a:rPr kumimoji="0" lang="en-US" altLang="zh-CN" sz="2000" b="0" i="1" dirty="0" smtClean="0">
                              <a:latin typeface="Cambria Math" panose="02040503050406030204" pitchFamily="18" charset="0"/>
                            </a:rPr>
                            <m:t>𝑘</m:t>
                          </m:r>
                          <m:r>
                            <a:rPr kumimoji="0" lang="en-US" altLang="zh-CN" sz="2000" b="0" i="1" dirty="0" smtClean="0">
                              <a:latin typeface="Cambria Math" panose="02040503050406030204" pitchFamily="18" charset="0"/>
                            </a:rPr>
                            <m:t>)</m:t>
                          </m:r>
                        </m:num>
                        <m:den>
                          <m:r>
                            <a:rPr kumimoji="0" lang="zh-CN" altLang="en-US" sz="2000" b="0" i="1" dirty="0" smtClean="0">
                              <a:latin typeface="Cambria Math" panose="02040503050406030204" pitchFamily="18" charset="0"/>
                            </a:rPr>
                            <m:t>𝜕</m:t>
                          </m:r>
                          <m:sSub>
                            <m:sSubPr>
                              <m:ctrlPr>
                                <a:rPr kumimoji="0" lang="en-US" altLang="zh-CN" sz="2000" b="0" i="1" dirty="0" smtClean="0">
                                  <a:latin typeface="Cambria Math" panose="02040503050406030204" pitchFamily="18" charset="0"/>
                                </a:rPr>
                              </m:ctrlPr>
                            </m:sSubPr>
                            <m:e>
                              <m:r>
                                <a:rPr kumimoji="0" lang="en-US" altLang="zh-CN" sz="2000" b="0" i="1" dirty="0" smtClean="0">
                                  <a:latin typeface="Cambria Math" panose="02040503050406030204" pitchFamily="18" charset="0"/>
                                </a:rPr>
                                <m:t>𝑤</m:t>
                              </m:r>
                            </m:e>
                            <m:sub>
                              <m:r>
                                <a:rPr kumimoji="0" lang="en-US" altLang="zh-CN" sz="2000" b="0" i="1" dirty="0" smtClean="0">
                                  <a:latin typeface="Cambria Math" panose="02040503050406030204" pitchFamily="18" charset="0"/>
                                </a:rPr>
                                <m:t>2</m:t>
                              </m:r>
                            </m:sub>
                          </m:sSub>
                        </m:den>
                      </m:f>
                    </m:oMath>
                  </m:oMathPara>
                </a14:m>
                <a:endParaRPr kumimoji="0" lang="zh-CN" altLang="en-US" b="0" dirty="0"/>
              </a:p>
            </p:txBody>
          </p:sp>
        </mc:Choice>
        <mc:Fallback xmlns="">
          <p:sp>
            <p:nvSpPr>
              <p:cNvPr id="9" name="内容占位符 2"/>
              <p:cNvSpPr txBox="1">
                <a:spLocks noRot="1" noChangeAspect="1" noMove="1" noResize="1" noEditPoints="1" noAdjustHandles="1" noChangeArrowheads="1" noChangeShapeType="1" noTextEdit="1"/>
              </p:cNvSpPr>
              <p:nvPr/>
            </p:nvSpPr>
            <p:spPr>
              <a:xfrm>
                <a:off x="400990" y="4703476"/>
                <a:ext cx="8713093" cy="1652874"/>
              </a:xfrm>
              <a:prstGeom prst="rect">
                <a:avLst/>
              </a:prstGeom>
              <a:blipFill>
                <a:blip r:embed="rId3"/>
                <a:stretch>
                  <a:fillRect l="-7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548672" y="3269998"/>
                <a:ext cx="6046655" cy="106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0" lang="en-US" altLang="zh-CN" sz="2000" b="0" i="1" dirty="0">
                              <a:latin typeface="Cambria Math" panose="02040503050406030204" pitchFamily="18" charset="0"/>
                            </a:rPr>
                          </m:ctrlPr>
                        </m:fPr>
                        <m:num>
                          <m:r>
                            <a:rPr kumimoji="0" lang="zh-CN" altLang="en-US" sz="2000" b="0" i="1" dirty="0">
                              <a:latin typeface="Cambria Math" panose="02040503050406030204" pitchFamily="18" charset="0"/>
                            </a:rPr>
                            <m:t>𝜕</m:t>
                          </m:r>
                          <m:r>
                            <a:rPr kumimoji="0" lang="en-US" altLang="zh-CN" sz="2000" b="0" i="1" dirty="0">
                              <a:latin typeface="Cambria Math" panose="02040503050406030204" pitchFamily="18" charset="0"/>
                            </a:rPr>
                            <m:t>𝑦</m:t>
                          </m:r>
                          <m:r>
                            <a:rPr kumimoji="0" lang="en-US" altLang="zh-CN" sz="2000" b="0" i="1" dirty="0">
                              <a:latin typeface="Cambria Math" panose="02040503050406030204" pitchFamily="18" charset="0"/>
                            </a:rPr>
                            <m:t>(</m:t>
                          </m:r>
                          <m:r>
                            <a:rPr kumimoji="0" lang="en-US" altLang="zh-CN" sz="2000" b="0" i="1" dirty="0">
                              <a:latin typeface="Cambria Math" panose="02040503050406030204" pitchFamily="18" charset="0"/>
                            </a:rPr>
                            <m:t>𝑘</m:t>
                          </m:r>
                          <m:r>
                            <a:rPr kumimoji="0" lang="en-US" altLang="zh-CN" sz="2000" b="0" i="1" dirty="0">
                              <a:latin typeface="Cambria Math" panose="02040503050406030204" pitchFamily="18" charset="0"/>
                            </a:rPr>
                            <m:t>)</m:t>
                          </m:r>
                        </m:num>
                        <m:den>
                          <m:r>
                            <a:rPr kumimoji="0" lang="zh-CN" altLang="en-US" sz="2000" b="0" i="1" dirty="0">
                              <a:latin typeface="Cambria Math" panose="02040503050406030204" pitchFamily="18" charset="0"/>
                            </a:rPr>
                            <m:t>𝜕</m:t>
                          </m:r>
                          <m:sSub>
                            <m:sSubPr>
                              <m:ctrlPr>
                                <a:rPr kumimoji="0" lang="en-US" altLang="zh-CN" sz="2000" b="0" i="1" dirty="0">
                                  <a:latin typeface="Cambria Math" panose="02040503050406030204" pitchFamily="18" charset="0"/>
                                </a:rPr>
                              </m:ctrlPr>
                            </m:sSubPr>
                            <m:e>
                              <m:r>
                                <a:rPr kumimoji="0" lang="en-US" altLang="zh-CN" sz="2000" b="0" i="1" dirty="0">
                                  <a:latin typeface="Cambria Math" panose="02040503050406030204" pitchFamily="18" charset="0"/>
                                </a:rPr>
                                <m:t>𝑤</m:t>
                              </m:r>
                            </m:e>
                            <m:sub>
                              <m:r>
                                <a:rPr kumimoji="0" lang="en-US" altLang="zh-CN" sz="2000" b="0" i="1" dirty="0">
                                  <a:latin typeface="Cambria Math" panose="02040503050406030204" pitchFamily="18" charset="0"/>
                                </a:rPr>
                                <m:t>2</m:t>
                              </m:r>
                            </m:sub>
                          </m:sSub>
                        </m:den>
                      </m:f>
                      <m:r>
                        <a:rPr kumimoji="0" lang="en-US" altLang="zh-CN" sz="2000" b="0" i="1" dirty="0">
                          <a:latin typeface="Cambria Math" panose="02040503050406030204" pitchFamily="18" charset="0"/>
                        </a:rPr>
                        <m:t>=</m:t>
                      </m:r>
                      <m:f>
                        <m:fPr>
                          <m:ctrlPr>
                            <a:rPr lang="en-US" altLang="zh-CN" sz="2000" i="1">
                              <a:latin typeface="Cambria Math" panose="02040503050406030204" pitchFamily="18" charset="0"/>
                            </a:rPr>
                          </m:ctrlPr>
                        </m:fPr>
                        <m:num>
                          <m:f>
                            <m:fPr>
                              <m:ctrlPr>
                                <a:rPr kumimoji="0" lang="en-US" altLang="zh-CN" sz="2000" b="0" i="1" dirty="0">
                                  <a:latin typeface="Cambria Math" panose="02040503050406030204" pitchFamily="18" charset="0"/>
                                </a:rPr>
                              </m:ctrlPr>
                            </m:fPr>
                            <m:num>
                              <m:r>
                                <a:rPr kumimoji="0" lang="zh-CN" altLang="en-US" sz="2000" b="0" i="1" dirty="0">
                                  <a:latin typeface="Cambria Math" panose="02040503050406030204" pitchFamily="18" charset="0"/>
                                </a:rPr>
                                <m:t>𝜕</m:t>
                              </m:r>
                              <m:sSub>
                                <m:sSubPr>
                                  <m:ctrlPr>
                                    <a:rPr kumimoji="0" lang="en-US" altLang="zh-CN" sz="2000" b="0" i="1" dirty="0">
                                      <a:latin typeface="Cambria Math" panose="02040503050406030204" pitchFamily="18" charset="0"/>
                                    </a:rPr>
                                  </m:ctrlPr>
                                </m:sSubPr>
                                <m:e>
                                  <m:r>
                                    <a:rPr kumimoji="0" lang="en-US" altLang="zh-CN" sz="2000" b="0" i="1" dirty="0">
                                      <a:latin typeface="Cambria Math" panose="02040503050406030204" pitchFamily="18" charset="0"/>
                                    </a:rPr>
                                    <m:t>𝑁</m:t>
                                  </m:r>
                                </m:e>
                                <m:sub>
                                  <m:r>
                                    <a:rPr kumimoji="0" lang="en-US" altLang="zh-CN" sz="2000" b="0" i="1" dirty="0">
                                      <a:latin typeface="Cambria Math" panose="02040503050406030204" pitchFamily="18" charset="0"/>
                                    </a:rPr>
                                    <m:t>1</m:t>
                                  </m:r>
                                </m:sub>
                              </m:sSub>
                              <m:r>
                                <a:rPr kumimoji="0" lang="en-US" altLang="zh-CN" sz="2000" b="0" i="1" dirty="0">
                                  <a:latin typeface="Cambria Math" panose="02040503050406030204" pitchFamily="18" charset="0"/>
                                </a:rPr>
                                <m:t>[</m:t>
                              </m:r>
                              <m:r>
                                <a:rPr kumimoji="0" lang="en-US" altLang="zh-CN" sz="2000" b="0" i="1" dirty="0">
                                  <a:latin typeface="Cambria Math" panose="02040503050406030204" pitchFamily="18" charset="0"/>
                                </a:rPr>
                                <m:t>𝑣</m:t>
                              </m:r>
                              <m:r>
                                <a:rPr kumimoji="0" lang="en-US" altLang="zh-CN" sz="2000" b="0" i="1" dirty="0">
                                  <a:latin typeface="Cambria Math" panose="02040503050406030204" pitchFamily="18" charset="0"/>
                                </a:rPr>
                                <m:t>]</m:t>
                              </m:r>
                            </m:num>
                            <m:den>
                              <m:r>
                                <a:rPr kumimoji="0" lang="zh-CN" altLang="en-US" sz="2000" b="0" i="1" dirty="0">
                                  <a:latin typeface="Cambria Math" panose="02040503050406030204" pitchFamily="18" charset="0"/>
                                </a:rPr>
                                <m:t>𝜕</m:t>
                              </m:r>
                              <m:r>
                                <a:rPr kumimoji="0" lang="en-US" altLang="zh-CN" sz="2000" b="0" i="1" dirty="0">
                                  <a:latin typeface="Cambria Math" panose="02040503050406030204" pitchFamily="18" charset="0"/>
                                </a:rPr>
                                <m:t>𝑣</m:t>
                              </m:r>
                            </m:den>
                          </m:f>
                        </m:num>
                        <m:den>
                          <m:r>
                            <a:rPr kumimoji="0" lang="en-US" altLang="zh-CN" sz="2000" b="0" i="1" dirty="0">
                              <a:latin typeface="Cambria Math" panose="02040503050406030204" pitchFamily="18" charset="0"/>
                            </a:rPr>
                            <m:t>1−</m:t>
                          </m:r>
                          <m:f>
                            <m:fPr>
                              <m:ctrlPr>
                                <a:rPr kumimoji="0" lang="en-US" altLang="zh-CN" sz="2000" b="0" i="1" dirty="0">
                                  <a:latin typeface="Cambria Math" panose="02040503050406030204" pitchFamily="18" charset="0"/>
                                </a:rPr>
                              </m:ctrlPr>
                            </m:fPr>
                            <m:num>
                              <m:r>
                                <a:rPr kumimoji="0" lang="zh-CN" altLang="en-US" sz="2000" b="0" i="1" dirty="0">
                                  <a:latin typeface="Cambria Math" panose="02040503050406030204" pitchFamily="18" charset="0"/>
                                </a:rPr>
                                <m:t>𝜕</m:t>
                              </m:r>
                              <m:sSub>
                                <m:sSubPr>
                                  <m:ctrlPr>
                                    <a:rPr kumimoji="0" lang="en-US" altLang="zh-CN" sz="2000" b="0" i="1" dirty="0">
                                      <a:latin typeface="Cambria Math" panose="02040503050406030204" pitchFamily="18" charset="0"/>
                                    </a:rPr>
                                  </m:ctrlPr>
                                </m:sSubPr>
                                <m:e>
                                  <m:r>
                                    <a:rPr kumimoji="0" lang="en-US" altLang="zh-CN" sz="2000" b="0" i="1" dirty="0">
                                      <a:latin typeface="Cambria Math" panose="02040503050406030204" pitchFamily="18" charset="0"/>
                                    </a:rPr>
                                    <m:t>𝑁</m:t>
                                  </m:r>
                                </m:e>
                                <m:sub>
                                  <m:r>
                                    <a:rPr kumimoji="0" lang="en-US" altLang="zh-CN" sz="2000" b="0" i="1" dirty="0">
                                      <a:latin typeface="Cambria Math" panose="02040503050406030204" pitchFamily="18" charset="0"/>
                                    </a:rPr>
                                    <m:t>1</m:t>
                                  </m:r>
                                </m:sub>
                              </m:sSub>
                              <m:r>
                                <a:rPr kumimoji="0" lang="en-US" altLang="zh-CN" sz="2000" b="0" i="1" dirty="0">
                                  <a:latin typeface="Cambria Math" panose="02040503050406030204" pitchFamily="18" charset="0"/>
                                </a:rPr>
                                <m:t>[</m:t>
                              </m:r>
                              <m:r>
                                <a:rPr kumimoji="0" lang="en-US" altLang="zh-CN" sz="2000" b="0" i="1" dirty="0">
                                  <a:latin typeface="Cambria Math" panose="02040503050406030204" pitchFamily="18" charset="0"/>
                                </a:rPr>
                                <m:t>𝑣</m:t>
                              </m:r>
                              <m:r>
                                <a:rPr kumimoji="0" lang="en-US" altLang="zh-CN" sz="2000" b="0" i="1" dirty="0">
                                  <a:latin typeface="Cambria Math" panose="02040503050406030204" pitchFamily="18" charset="0"/>
                                </a:rPr>
                                <m:t>]</m:t>
                              </m:r>
                            </m:num>
                            <m:den>
                              <m:r>
                                <a:rPr kumimoji="0" lang="zh-CN" altLang="en-US" sz="2000" b="0" i="1" dirty="0">
                                  <a:latin typeface="Cambria Math" panose="02040503050406030204" pitchFamily="18" charset="0"/>
                                </a:rPr>
                                <m:t>𝜕</m:t>
                              </m:r>
                              <m:r>
                                <a:rPr kumimoji="0" lang="en-US" altLang="zh-CN" sz="2000" b="0" i="1" dirty="0">
                                  <a:latin typeface="Cambria Math" panose="02040503050406030204" pitchFamily="18" charset="0"/>
                                </a:rPr>
                                <m:t>𝑣</m:t>
                              </m:r>
                            </m:den>
                          </m:f>
                          <m:r>
                            <a:rPr kumimoji="0" lang="en-US" altLang="zh-CN" sz="2000" b="0" i="1">
                              <a:latin typeface="Cambria Math" panose="02040503050406030204" pitchFamily="18" charset="0"/>
                            </a:rPr>
                            <m:t>𝑊</m:t>
                          </m:r>
                          <m:d>
                            <m:dPr>
                              <m:ctrlPr>
                                <a:rPr kumimoji="0" lang="en-US" altLang="zh-CN" sz="2000" b="0" i="1">
                                  <a:latin typeface="Cambria Math" panose="02040503050406030204" pitchFamily="18" charset="0"/>
                                </a:rPr>
                              </m:ctrlPr>
                            </m:dPr>
                            <m:e>
                              <m:sSup>
                                <m:sSupPr>
                                  <m:ctrlPr>
                                    <a:rPr kumimoji="0" lang="en-US" altLang="zh-CN" sz="2000" b="0" i="1">
                                      <a:latin typeface="Cambria Math" panose="02040503050406030204" pitchFamily="18" charset="0"/>
                                    </a:rPr>
                                  </m:ctrlPr>
                                </m:sSupPr>
                                <m:e>
                                  <m:r>
                                    <a:rPr kumimoji="0" lang="en-US" altLang="zh-CN" sz="2000" b="0" i="1">
                                      <a:latin typeface="Cambria Math" panose="02040503050406030204" pitchFamily="18" charset="0"/>
                                    </a:rPr>
                                    <m:t>𝑧</m:t>
                                  </m:r>
                                </m:e>
                                <m:sup>
                                  <m:r>
                                    <a:rPr kumimoji="0" lang="en-US" altLang="zh-CN" sz="2000" b="0" i="1">
                                      <a:latin typeface="Cambria Math" panose="02040503050406030204" pitchFamily="18" charset="0"/>
                                    </a:rPr>
                                    <m:t>−1</m:t>
                                  </m:r>
                                </m:sup>
                              </m:sSup>
                            </m:e>
                          </m:d>
                        </m:den>
                      </m:f>
                      <m:f>
                        <m:fPr>
                          <m:ctrlPr>
                            <a:rPr kumimoji="0" lang="en-US" altLang="zh-CN" sz="2000" b="0" i="1" dirty="0">
                              <a:latin typeface="Cambria Math" panose="02040503050406030204" pitchFamily="18" charset="0"/>
                            </a:rPr>
                          </m:ctrlPr>
                        </m:fPr>
                        <m:num>
                          <m:r>
                            <a:rPr kumimoji="0" lang="zh-CN" altLang="en-US" sz="2000" b="0" i="1" dirty="0">
                              <a:latin typeface="Cambria Math" panose="02040503050406030204" pitchFamily="18" charset="0"/>
                            </a:rPr>
                            <m:t>𝜕</m:t>
                          </m:r>
                          <m:sSub>
                            <m:sSubPr>
                              <m:ctrlPr>
                                <a:rPr kumimoji="0" lang="en-US" altLang="zh-CN" sz="2000" b="0" i="1" dirty="0">
                                  <a:latin typeface="Cambria Math" panose="02040503050406030204" pitchFamily="18" charset="0"/>
                                </a:rPr>
                              </m:ctrlPr>
                            </m:sSubPr>
                            <m:e>
                              <m:r>
                                <a:rPr kumimoji="0" lang="en-US" altLang="zh-CN" sz="2000" b="0" i="1" dirty="0">
                                  <a:latin typeface="Cambria Math" panose="02040503050406030204" pitchFamily="18" charset="0"/>
                                </a:rPr>
                                <m:t>𝑁</m:t>
                              </m:r>
                            </m:e>
                            <m:sub>
                              <m:r>
                                <a:rPr kumimoji="0" lang="en-US" altLang="zh-CN" sz="2000" b="0" i="1" dirty="0">
                                  <a:latin typeface="Cambria Math" panose="02040503050406030204" pitchFamily="18" charset="0"/>
                                </a:rPr>
                                <m:t>2</m:t>
                              </m:r>
                            </m:sub>
                          </m:sSub>
                          <m:r>
                            <a:rPr kumimoji="0" lang="en-US" altLang="zh-CN" sz="2000" b="0" i="1" dirty="0">
                              <a:latin typeface="Cambria Math" panose="02040503050406030204" pitchFamily="18" charset="0"/>
                            </a:rPr>
                            <m:t>[</m:t>
                          </m:r>
                          <m:r>
                            <a:rPr kumimoji="0" lang="en-US" altLang="zh-CN" sz="2000" b="0" i="1" dirty="0">
                              <a:latin typeface="Cambria Math" panose="02040503050406030204" pitchFamily="18" charset="0"/>
                            </a:rPr>
                            <m:t>𝑢</m:t>
                          </m:r>
                          <m:r>
                            <a:rPr kumimoji="0" lang="en-US" altLang="zh-CN" sz="2000" b="0" i="1" dirty="0">
                              <a:latin typeface="Cambria Math" panose="02040503050406030204" pitchFamily="18" charset="0"/>
                            </a:rPr>
                            <m:t>]</m:t>
                          </m:r>
                        </m:num>
                        <m:den>
                          <m:r>
                            <a:rPr kumimoji="0" lang="zh-CN" altLang="en-US" sz="2000" b="0" i="1" dirty="0">
                              <a:latin typeface="Cambria Math" panose="02040503050406030204" pitchFamily="18" charset="0"/>
                            </a:rPr>
                            <m:t>𝜕</m:t>
                          </m:r>
                          <m:sSub>
                            <m:sSubPr>
                              <m:ctrlPr>
                                <a:rPr kumimoji="0" lang="en-US" altLang="zh-CN" sz="2000" b="0" i="1" dirty="0">
                                  <a:latin typeface="Cambria Math" panose="02040503050406030204" pitchFamily="18" charset="0"/>
                                </a:rPr>
                              </m:ctrlPr>
                            </m:sSubPr>
                            <m:e>
                              <m:r>
                                <a:rPr kumimoji="0" lang="en-US" altLang="zh-CN" sz="2000" b="0" i="1" dirty="0">
                                  <a:latin typeface="Cambria Math" panose="02040503050406030204" pitchFamily="18" charset="0"/>
                                </a:rPr>
                                <m:t>𝑤</m:t>
                              </m:r>
                            </m:e>
                            <m:sub>
                              <m:r>
                                <a:rPr kumimoji="0" lang="en-US" altLang="zh-CN" sz="2000" b="0" i="1" dirty="0">
                                  <a:latin typeface="Cambria Math" panose="02040503050406030204" pitchFamily="18" charset="0"/>
                                </a:rPr>
                                <m:t>2</m:t>
                              </m:r>
                            </m:sub>
                          </m:sSub>
                        </m:den>
                      </m:f>
                      <m:r>
                        <a:rPr kumimoji="0" lang="en-US" altLang="zh-CN" sz="2000" b="0" i="1" dirty="0">
                          <a:latin typeface="Cambria Math" panose="02040503050406030204" pitchFamily="18" charset="0"/>
                        </a:rPr>
                        <m:t>=</m:t>
                      </m:r>
                      <m:sSub>
                        <m:sSubPr>
                          <m:ctrlPr>
                            <a:rPr kumimoji="0" lang="en-US" altLang="zh-CN" sz="2000" b="0" i="1" dirty="0">
                              <a:latin typeface="Cambria Math" panose="02040503050406030204" pitchFamily="18" charset="0"/>
                            </a:rPr>
                          </m:ctrlPr>
                        </m:sSubPr>
                        <m:e>
                          <m:r>
                            <a:rPr kumimoji="0" lang="en-US" altLang="zh-CN" sz="2000" b="0" i="1" dirty="0">
                              <a:latin typeface="Cambria Math" panose="02040503050406030204" pitchFamily="18" charset="0"/>
                            </a:rPr>
                            <m:t>𝑊</m:t>
                          </m:r>
                        </m:e>
                        <m:sub>
                          <m:r>
                            <a:rPr kumimoji="0" lang="en-US" altLang="zh-CN" sz="2000" b="0" i="1" dirty="0">
                              <a:latin typeface="Cambria Math" panose="02040503050406030204" pitchFamily="18" charset="0"/>
                            </a:rPr>
                            <m:t>2</m:t>
                          </m:r>
                        </m:sub>
                      </m:sSub>
                      <m:r>
                        <a:rPr kumimoji="0" lang="en-US" altLang="zh-CN" sz="2000" b="0" i="1" dirty="0">
                          <a:latin typeface="Cambria Math" panose="02040503050406030204" pitchFamily="18" charset="0"/>
                        </a:rPr>
                        <m:t>(</m:t>
                      </m:r>
                      <m:sSup>
                        <m:sSupPr>
                          <m:ctrlPr>
                            <a:rPr kumimoji="0" lang="en-US" altLang="zh-CN" sz="2000" b="0" i="1">
                              <a:latin typeface="Cambria Math" panose="02040503050406030204" pitchFamily="18" charset="0"/>
                            </a:rPr>
                          </m:ctrlPr>
                        </m:sSupPr>
                        <m:e>
                          <m:r>
                            <a:rPr kumimoji="0" lang="en-US" altLang="zh-CN" sz="2000" b="0" i="1">
                              <a:latin typeface="Cambria Math" panose="02040503050406030204" pitchFamily="18" charset="0"/>
                            </a:rPr>
                            <m:t>𝑧</m:t>
                          </m:r>
                        </m:e>
                        <m:sup>
                          <m:r>
                            <a:rPr kumimoji="0" lang="en-US" altLang="zh-CN" sz="2000" b="0" i="1">
                              <a:latin typeface="Cambria Math" panose="02040503050406030204" pitchFamily="18" charset="0"/>
                            </a:rPr>
                            <m:t>−1</m:t>
                          </m:r>
                        </m:sup>
                      </m:sSup>
                      <m:r>
                        <a:rPr kumimoji="0" lang="en-US" altLang="zh-CN" sz="2000" b="0" i="1" dirty="0">
                          <a:latin typeface="Cambria Math" panose="02040503050406030204" pitchFamily="18" charset="0"/>
                        </a:rPr>
                        <m:t>)</m:t>
                      </m:r>
                      <m:f>
                        <m:fPr>
                          <m:ctrlPr>
                            <a:rPr kumimoji="0" lang="en-US" altLang="zh-CN" sz="2000" b="0" i="1" dirty="0">
                              <a:latin typeface="Cambria Math" panose="02040503050406030204" pitchFamily="18" charset="0"/>
                            </a:rPr>
                          </m:ctrlPr>
                        </m:fPr>
                        <m:num>
                          <m:r>
                            <a:rPr kumimoji="0" lang="zh-CN" altLang="en-US" sz="2000" b="0" i="1" dirty="0">
                              <a:latin typeface="Cambria Math" panose="02040503050406030204" pitchFamily="18" charset="0"/>
                            </a:rPr>
                            <m:t>𝜕</m:t>
                          </m:r>
                          <m:sSub>
                            <m:sSubPr>
                              <m:ctrlPr>
                                <a:rPr kumimoji="0" lang="en-US" altLang="zh-CN" sz="2000" b="0" i="1" dirty="0">
                                  <a:latin typeface="Cambria Math" panose="02040503050406030204" pitchFamily="18" charset="0"/>
                                </a:rPr>
                              </m:ctrlPr>
                            </m:sSubPr>
                            <m:e>
                              <m:r>
                                <a:rPr kumimoji="0" lang="en-US" altLang="zh-CN" sz="2000" b="0" i="1" dirty="0">
                                  <a:latin typeface="Cambria Math" panose="02040503050406030204" pitchFamily="18" charset="0"/>
                                </a:rPr>
                                <m:t>𝑁</m:t>
                              </m:r>
                            </m:e>
                            <m:sub>
                              <m:r>
                                <a:rPr kumimoji="0" lang="en-US" altLang="zh-CN" sz="2000" b="0" i="1" dirty="0">
                                  <a:latin typeface="Cambria Math" panose="02040503050406030204" pitchFamily="18" charset="0"/>
                                </a:rPr>
                                <m:t>2</m:t>
                              </m:r>
                            </m:sub>
                          </m:sSub>
                          <m:r>
                            <a:rPr kumimoji="0" lang="en-US" altLang="zh-CN" sz="2000" b="0" i="1" dirty="0">
                              <a:latin typeface="Cambria Math" panose="02040503050406030204" pitchFamily="18" charset="0"/>
                            </a:rPr>
                            <m:t>[</m:t>
                          </m:r>
                          <m:r>
                            <a:rPr kumimoji="0" lang="en-US" altLang="zh-CN" sz="2000" b="0" i="1" dirty="0">
                              <a:latin typeface="Cambria Math" panose="02040503050406030204" pitchFamily="18" charset="0"/>
                            </a:rPr>
                            <m:t>𝑢</m:t>
                          </m:r>
                          <m:r>
                            <a:rPr kumimoji="0" lang="en-US" altLang="zh-CN" sz="2000" b="0" i="1" dirty="0">
                              <a:latin typeface="Cambria Math" panose="02040503050406030204" pitchFamily="18" charset="0"/>
                            </a:rPr>
                            <m:t>]</m:t>
                          </m:r>
                        </m:num>
                        <m:den>
                          <m:r>
                            <a:rPr kumimoji="0" lang="zh-CN" altLang="en-US" sz="2000" b="0" i="1" dirty="0">
                              <a:latin typeface="Cambria Math" panose="02040503050406030204" pitchFamily="18" charset="0"/>
                            </a:rPr>
                            <m:t>𝜕</m:t>
                          </m:r>
                          <m:sSub>
                            <m:sSubPr>
                              <m:ctrlPr>
                                <a:rPr kumimoji="0" lang="en-US" altLang="zh-CN" sz="2000" b="0" i="1" dirty="0">
                                  <a:latin typeface="Cambria Math" panose="02040503050406030204" pitchFamily="18" charset="0"/>
                                </a:rPr>
                              </m:ctrlPr>
                            </m:sSubPr>
                            <m:e>
                              <m:r>
                                <a:rPr kumimoji="0" lang="en-US" altLang="zh-CN" sz="2000" b="0" i="1" dirty="0">
                                  <a:latin typeface="Cambria Math" panose="02040503050406030204" pitchFamily="18" charset="0"/>
                                </a:rPr>
                                <m:t>𝑤</m:t>
                              </m:r>
                            </m:e>
                            <m:sub>
                              <m:r>
                                <a:rPr kumimoji="0" lang="en-US" altLang="zh-CN" sz="2000" b="0" i="1" dirty="0">
                                  <a:latin typeface="Cambria Math" panose="02040503050406030204" pitchFamily="18" charset="0"/>
                                </a:rPr>
                                <m:t>2</m:t>
                              </m:r>
                            </m:sub>
                          </m:sSub>
                        </m:den>
                      </m:f>
                    </m:oMath>
                  </m:oMathPara>
                </a14:m>
                <a:endParaRPr lang="zh-CN" alt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1548672" y="3269998"/>
                <a:ext cx="6046655" cy="1061316"/>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仿真示例</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88</a:t>
            </a:fld>
            <a:endParaRPr lang="en-US" altLang="zh-CN"/>
          </a:p>
        </p:txBody>
      </p:sp>
      <p:sp>
        <p:nvSpPr>
          <p:cNvPr id="6" name="文本框 5"/>
          <p:cNvSpPr txBox="1"/>
          <p:nvPr/>
        </p:nvSpPr>
        <p:spPr>
          <a:xfrm>
            <a:off x="395536" y="908720"/>
            <a:ext cx="2767104" cy="523220"/>
          </a:xfrm>
          <a:prstGeom prst="rect">
            <a:avLst/>
          </a:prstGeom>
          <a:noFill/>
        </p:spPr>
        <p:txBody>
          <a:bodyPr wrap="none" rtlCol="0">
            <a:spAutoFit/>
          </a:bodyPr>
          <a:lstStyle/>
          <a:p>
            <a:r>
              <a:rPr lang="zh-CN" altLang="en-US" dirty="0"/>
              <a:t>考虑第</a:t>
            </a:r>
            <a:r>
              <a:rPr lang="en-US" altLang="zh-CN" dirty="0"/>
              <a:t>III</a:t>
            </a:r>
            <a:r>
              <a:rPr lang="zh-CN" altLang="en-US" dirty="0"/>
              <a:t>类系统</a:t>
            </a:r>
          </a:p>
        </p:txBody>
      </p:sp>
      <mc:AlternateContent xmlns:mc="http://schemas.openxmlformats.org/markup-compatibility/2006" xmlns:a14="http://schemas.microsoft.com/office/drawing/2010/main">
        <mc:Choice Requires="a14">
          <p:sp>
            <p:nvSpPr>
              <p:cNvPr id="7" name="文本框 6"/>
              <p:cNvSpPr txBox="1"/>
              <p:nvPr/>
            </p:nvSpPr>
            <p:spPr>
              <a:xfrm>
                <a:off x="3478699" y="745067"/>
                <a:ext cx="5012141" cy="989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r>
                        <a:rPr lang="en-US" altLang="zh-CN" b="1" i="1" smtClean="0">
                          <a:latin typeface="Cambria Math" panose="02040503050406030204" pitchFamily="18" charset="0"/>
                        </a:rPr>
                        <m:t>=</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num>
                        <m:den>
                          <m:r>
                            <a:rPr lang="en-US" altLang="zh-CN" b="1" i="1" smtClean="0">
                              <a:latin typeface="Cambria Math" panose="02040503050406030204" pitchFamily="18" charset="0"/>
                            </a:rPr>
                            <m:t>𝟏</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den>
                      </m:f>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𝒖</m:t>
                          </m:r>
                        </m:e>
                        <m:sup>
                          <m:r>
                            <a:rPr lang="en-US" altLang="zh-CN" b="1" i="1" smtClean="0">
                              <a:latin typeface="Cambria Math" panose="02040503050406030204" pitchFamily="18" charset="0"/>
                            </a:rPr>
                            <m:t>𝟑</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3478699" y="745067"/>
                <a:ext cx="5012141" cy="989438"/>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617468" y="1921835"/>
                <a:ext cx="6948762" cy="523220"/>
              </a:xfrm>
              <a:prstGeom prst="rect">
                <a:avLst/>
              </a:prstGeom>
              <a:noFill/>
            </p:spPr>
            <p:txBody>
              <a:bodyPr wrap="none" rtlCol="0">
                <a:spAutoFit/>
              </a:bodyPr>
              <a:lstStyle/>
              <a:p>
                <a14:m>
                  <m:oMath xmlns:m="http://schemas.openxmlformats.org/officeDocument/2006/math">
                    <m:r>
                      <a:rPr lang="en-US" altLang="zh-CN" b="1" i="1" smtClean="0">
                        <a:latin typeface="Cambria Math" panose="02040503050406030204" pitchFamily="18" charset="0"/>
                      </a:rPr>
                      <m:t>𝒖</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r>
                      <a:rPr lang="en-US" altLang="zh-CN" b="1" i="1" smtClean="0">
                        <a:latin typeface="Cambria Math" panose="02040503050406030204" pitchFamily="18" charset="0"/>
                        <a:ea typeface="Cambria Math" panose="02040503050406030204" pitchFamily="18" charset="0"/>
                      </a:rPr>
                      <m:t>∈</m:t>
                    </m:r>
                    <m:d>
                      <m:dPr>
                        <m:begChr m:val="["/>
                        <m:endChr m:val="]"/>
                        <m:ctrlPr>
                          <a:rPr lang="en-US" altLang="zh-CN" b="1"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𝟐</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𝟐</m:t>
                        </m:r>
                      </m:e>
                    </m:d>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𝒚</m:t>
                    </m:r>
                    <m:d>
                      <m:dPr>
                        <m:ctrlPr>
                          <a:rPr lang="en-US" altLang="zh-CN" b="1" i="1" smtClean="0">
                            <a:latin typeface="Cambria Math" panose="02040503050406030204" pitchFamily="18" charset="0"/>
                            <a:ea typeface="Cambria Math" panose="02040503050406030204" pitchFamily="18" charset="0"/>
                          </a:rPr>
                        </m:ctrlPr>
                      </m:dPr>
                      <m:e>
                        <m:r>
                          <a:rPr lang="en-US" altLang="zh-CN" b="1" i="1" smtClean="0">
                            <a:latin typeface="Cambria Math" panose="02040503050406030204" pitchFamily="18" charset="0"/>
                            <a:ea typeface="Cambria Math" panose="02040503050406030204" pitchFamily="18" charset="0"/>
                          </a:rPr>
                          <m:t>𝒌</m:t>
                        </m:r>
                      </m:e>
                    </m:d>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𝟏𝟎</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𝟏𝟎</m:t>
                    </m:r>
                    <m:r>
                      <a:rPr lang="en-US" altLang="zh-CN" b="1" i="1" smtClean="0">
                        <a:latin typeface="Cambria Math" panose="02040503050406030204" pitchFamily="18" charset="0"/>
                        <a:ea typeface="Cambria Math" panose="02040503050406030204" pitchFamily="18" charset="0"/>
                      </a:rPr>
                      <m:t>]</m:t>
                    </m:r>
                  </m:oMath>
                </a14:m>
                <a:r>
                  <a:rPr lang="en-US" altLang="zh-CN" dirty="0"/>
                  <a:t>,BIBO</a:t>
                </a:r>
                <a:r>
                  <a:rPr lang="zh-CN" altLang="en-US" dirty="0"/>
                  <a:t>稳定</a:t>
                </a:r>
              </a:p>
            </p:txBody>
          </p:sp>
        </mc:Choice>
        <mc:Fallback xmlns="">
          <p:sp>
            <p:nvSpPr>
              <p:cNvPr id="8" name="文本框 7"/>
              <p:cNvSpPr txBox="1">
                <a:spLocks noRot="1" noChangeAspect="1" noMove="1" noResize="1" noEditPoints="1" noAdjustHandles="1" noChangeArrowheads="1" noChangeShapeType="1" noTextEdit="1"/>
              </p:cNvSpPr>
              <p:nvPr/>
            </p:nvSpPr>
            <p:spPr>
              <a:xfrm>
                <a:off x="617468" y="1921835"/>
                <a:ext cx="6948762" cy="523220"/>
              </a:xfrm>
              <a:prstGeom prst="rect">
                <a:avLst/>
              </a:prstGeom>
              <a:blipFill rotWithShape="0">
                <a:blip r:embed="rId3"/>
                <a:stretch>
                  <a:fillRect t="-15116" r="-1053" b="-325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42058" y="2755302"/>
                <a:ext cx="7478329" cy="564065"/>
              </a:xfrm>
              <a:prstGeom prst="rect">
                <a:avLst/>
              </a:prstGeom>
              <a:noFill/>
            </p:spPr>
            <p:txBody>
              <a:bodyPr wrap="none" rtlCol="0">
                <a:spAutoFit/>
              </a:bodyPr>
              <a:lstStyle/>
              <a:p>
                <a:r>
                  <a:rPr lang="zh-CN" altLang="en-US" dirty="0"/>
                  <a:t>辨识模型</a:t>
                </a:r>
                <a:r>
                  <a:rPr lang="en-US" altLang="zh-CN" dirty="0"/>
                  <a:t>M</a:t>
                </a:r>
                <a:r>
                  <a:rPr lang="zh-CN" altLang="en-US" dirty="0"/>
                  <a:t>为</a:t>
                </a:r>
                <a14:m>
                  <m:oMath xmlns:m="http://schemas.openxmlformats.org/officeDocument/2006/math">
                    <m:acc>
                      <m:accPr>
                        <m:chr m:val="̂"/>
                        <m:ctrlPr>
                          <a:rPr lang="zh-CN" altLang="en-US" i="1" smtClean="0">
                            <a:latin typeface="Cambria Math" panose="02040503050406030204" pitchFamily="18" charset="0"/>
                          </a:rPr>
                        </m:ctrlPr>
                      </m:accPr>
                      <m:e>
                        <m:r>
                          <a:rPr lang="en-US" altLang="zh-CN" b="1" i="1" smtClean="0">
                            <a:latin typeface="Cambria Math" panose="02040503050406030204" pitchFamily="18" charset="0"/>
                          </a:rPr>
                          <m:t>𝒚</m:t>
                        </m:r>
                      </m:e>
                    </m:acc>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𝑵</m:t>
                        </m:r>
                      </m:e>
                      <m:sub>
                        <m:r>
                          <a:rPr lang="en-US" altLang="zh-CN" b="1" i="1" smtClean="0">
                            <a:latin typeface="Cambria Math" panose="02040503050406030204" pitchFamily="18" charset="0"/>
                          </a:rPr>
                          <m:t>𝒇</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𝑵</m:t>
                        </m:r>
                      </m:e>
                      <m:sub>
                        <m:r>
                          <a:rPr lang="en-US" altLang="zh-CN" b="1" i="1" smtClean="0">
                            <a:latin typeface="Cambria Math" panose="02040503050406030204" pitchFamily="18" charset="0"/>
                          </a:rPr>
                          <m:t>𝒈</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𝒖</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oMath>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42058" y="2755302"/>
                <a:ext cx="7478329" cy="564065"/>
              </a:xfrm>
              <a:prstGeom prst="rect">
                <a:avLst/>
              </a:prstGeom>
              <a:blipFill rotWithShape="0">
                <a:blip r:embed="rId4"/>
                <a:stretch>
                  <a:fillRect l="-1630" t="-15054" b="-225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396581" y="3464048"/>
                <a:ext cx="8696804" cy="564065"/>
              </a:xfrm>
              <a:prstGeom prst="rect">
                <a:avLst/>
              </a:prstGeom>
              <a:noFill/>
            </p:spPr>
            <p:txBody>
              <a:bodyPr wrap="non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𝑵</m:t>
                        </m:r>
                      </m:e>
                      <m:sub>
                        <m:r>
                          <a:rPr lang="en-US" altLang="zh-CN" b="1" i="1" smtClean="0">
                            <a:latin typeface="Cambria Math" panose="02040503050406030204" pitchFamily="18" charset="0"/>
                          </a:rPr>
                          <m:t>𝒇</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𝑵</m:t>
                        </m:r>
                      </m:e>
                      <m:sub>
                        <m:r>
                          <a:rPr lang="en-US" altLang="zh-CN" b="1" i="1" smtClean="0">
                            <a:latin typeface="Cambria Math" panose="02040503050406030204" pitchFamily="18" charset="0"/>
                          </a:rPr>
                          <m:t>𝒈</m:t>
                        </m:r>
                      </m:sub>
                    </m:sSub>
                    <m:r>
                      <a:rPr lang="zh-CN" altLang="en-US" i="1">
                        <a:latin typeface="Cambria Math" panose="02040503050406030204" pitchFamily="18" charset="0"/>
                      </a:rPr>
                      <m:t>采用</m:t>
                    </m:r>
                  </m:oMath>
                </a14:m>
                <a:r>
                  <a:rPr lang="zh-CN" altLang="en-US" dirty="0"/>
                  <a:t>四层前馈神经网络，结构为</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𝑵</m:t>
                        </m:r>
                      </m:e>
                      <m:sup>
                        <m:r>
                          <a:rPr lang="en-US" altLang="zh-CN" b="1" i="1" smtClean="0">
                            <a:latin typeface="Cambria Math" panose="02040503050406030204" pitchFamily="18" charset="0"/>
                          </a:rPr>
                          <m:t>𝟒</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𝟐𝟎</m:t>
                    </m:r>
                    <m:r>
                      <a:rPr lang="en-US" altLang="zh-CN" b="1" i="1" smtClean="0">
                        <a:latin typeface="Cambria Math" panose="02040503050406030204" pitchFamily="18" charset="0"/>
                      </a:rPr>
                      <m:t>,</m:t>
                    </m:r>
                    <m:r>
                      <a:rPr lang="en-US" altLang="zh-CN" b="1" i="1" smtClean="0">
                        <a:latin typeface="Cambria Math" panose="02040503050406030204" pitchFamily="18" charset="0"/>
                      </a:rPr>
                      <m:t>𝟏𝟎</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oMath>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396581" y="3464048"/>
                <a:ext cx="8696804" cy="564065"/>
              </a:xfrm>
              <a:prstGeom prst="rect">
                <a:avLst/>
              </a:prstGeom>
              <a:blipFill rotWithShape="0">
                <a:blip r:embed="rId5"/>
                <a:stretch>
                  <a:fillRect t="-13978" b="-182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36116" y="4130128"/>
                <a:ext cx="9278822" cy="523220"/>
              </a:xfrm>
              <a:prstGeom prst="rect">
                <a:avLst/>
              </a:prstGeom>
              <a:noFill/>
            </p:spPr>
            <p:txBody>
              <a:bodyPr wrap="none" rtlCol="0">
                <a:spAutoFit/>
              </a:bodyPr>
              <a:lstStyle/>
              <a:p>
                <a14:m>
                  <m:oMath xmlns:m="http://schemas.openxmlformats.org/officeDocument/2006/math">
                    <m:r>
                      <a:rPr lang="en-US" altLang="zh-CN" b="1" i="1" smtClean="0">
                        <a:latin typeface="Cambria Math" panose="02040503050406030204" pitchFamily="18" charset="0"/>
                      </a:rPr>
                      <m:t>𝒖</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oMath>
                </a14:m>
                <a:r>
                  <a:rPr lang="zh-CN" altLang="en-US" dirty="0"/>
                  <a:t>在</a:t>
                </a:r>
                <a14:m>
                  <m:oMath xmlns:m="http://schemas.openxmlformats.org/officeDocument/2006/math">
                    <m:d>
                      <m:dPr>
                        <m:begChr m:val="["/>
                        <m:endChr m:val="]"/>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𝟐</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𝟐</m:t>
                        </m:r>
                      </m:e>
                    </m:d>
                  </m:oMath>
                </a14:m>
                <a:r>
                  <a:rPr lang="zh-CN" altLang="en-US" dirty="0"/>
                  <a:t>随机变化，得到相应的</a:t>
                </a:r>
                <a14:m>
                  <m:oMath xmlns:m="http://schemas.openxmlformats.org/officeDocument/2006/math">
                    <m:r>
                      <a:rPr lang="en-US" altLang="zh-CN" b="1" i="1" smtClean="0">
                        <a:latin typeface="Cambria Math" panose="02040503050406030204" pitchFamily="18" charset="0"/>
                      </a:rPr>
                      <m:t>𝒚</m:t>
                    </m:r>
                  </m:oMath>
                </a14:m>
                <a:r>
                  <a:rPr lang="en-US" altLang="zh-CN" dirty="0"/>
                  <a:t>(k+1),</a:t>
                </a:r>
                <a:r>
                  <a:rPr lang="zh-CN" altLang="en-US" dirty="0"/>
                  <a:t>作为训练数据</a:t>
                </a:r>
              </a:p>
            </p:txBody>
          </p:sp>
        </mc:Choice>
        <mc:Fallback xmlns="">
          <p:sp>
            <p:nvSpPr>
              <p:cNvPr id="11" name="文本框 10"/>
              <p:cNvSpPr txBox="1">
                <a:spLocks noRot="1" noChangeAspect="1" noMove="1" noResize="1" noEditPoints="1" noAdjustHandles="1" noChangeArrowheads="1" noChangeShapeType="1" noTextEdit="1"/>
              </p:cNvSpPr>
              <p:nvPr/>
            </p:nvSpPr>
            <p:spPr>
              <a:xfrm>
                <a:off x="36116" y="4130128"/>
                <a:ext cx="9278822" cy="523220"/>
              </a:xfrm>
              <a:prstGeom prst="rect">
                <a:avLst/>
              </a:prstGeom>
              <a:blipFill rotWithShape="0">
                <a:blip r:embed="rId6"/>
                <a:stretch>
                  <a:fillRect t="-16471" r="-591" b="-34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990803" y="4785496"/>
                <a:ext cx="1217385" cy="523220"/>
              </a:xfrm>
              <a:prstGeom prst="rect">
                <a:avLst/>
              </a:prstGeom>
              <a:noFill/>
            </p:spPr>
            <p:txBody>
              <a:bodyPr wrap="none" rtlCol="0">
                <a:spAutoFit/>
              </a:bodyPr>
              <a:lstStyle/>
              <a:p>
                <a14:m>
                  <m:oMath xmlns:m="http://schemas.openxmlformats.org/officeDocument/2006/math">
                    <m:r>
                      <a:rPr lang="zh-CN" altLang="en-US" i="1" smtClean="0">
                        <a:latin typeface="Cambria Math" panose="02040503050406030204" pitchFamily="18" charset="0"/>
                      </a:rPr>
                      <m:t>𝜼</m:t>
                    </m:r>
                    <m:r>
                      <a:rPr lang="en-US" altLang="zh-CN" i="1">
                        <a:latin typeface="Cambria Math" panose="02040503050406030204" pitchFamily="18" charset="0"/>
                      </a:rPr>
                      <m:t>=</m:t>
                    </m:r>
                  </m:oMath>
                </a14:m>
                <a:r>
                  <a:rPr lang="en-US" altLang="zh-CN" dirty="0"/>
                  <a:t>0.1</a:t>
                </a:r>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990803" y="4785496"/>
                <a:ext cx="1217385" cy="523220"/>
              </a:xfrm>
              <a:prstGeom prst="rect">
                <a:avLst/>
              </a:prstGeom>
              <a:blipFill rotWithShape="0">
                <a:blip r:embed="rId7"/>
                <a:stretch>
                  <a:fillRect t="-11628" r="-9548" b="-31395"/>
                </a:stretch>
              </a:blipFill>
            </p:spPr>
            <p:txBody>
              <a:bodyPr/>
              <a:lstStyle/>
              <a:p>
                <a:r>
                  <a:rPr lang="zh-CN" altLang="en-US">
                    <a:noFill/>
                  </a:rPr>
                  <a:t> </a:t>
                </a:r>
              </a:p>
            </p:txBody>
          </p:sp>
        </mc:Fallback>
      </mc:AlternateContent>
      <p:sp>
        <p:nvSpPr>
          <p:cNvPr id="13" name="文本框 12"/>
          <p:cNvSpPr txBox="1"/>
          <p:nvPr/>
        </p:nvSpPr>
        <p:spPr>
          <a:xfrm>
            <a:off x="803167" y="6211669"/>
            <a:ext cx="7883633" cy="646331"/>
          </a:xfrm>
          <a:prstGeom prst="rect">
            <a:avLst/>
          </a:prstGeom>
          <a:noFill/>
        </p:spPr>
        <p:txBody>
          <a:bodyPr wrap="none" rtlCol="0">
            <a:spAutoFit/>
          </a:bodyPr>
          <a:lstStyle/>
          <a:p>
            <a:r>
              <a:rPr lang="en-US" altLang="zh-CN" sz="1800" b="0" dirty="0" err="1"/>
              <a:t>Kumpati</a:t>
            </a:r>
            <a:r>
              <a:rPr lang="en-US" altLang="zh-CN" sz="1800" b="0" dirty="0"/>
              <a:t> </a:t>
            </a:r>
            <a:r>
              <a:rPr lang="en-US" altLang="zh-CN" sz="1800" dirty="0"/>
              <a:t>S</a:t>
            </a:r>
            <a:r>
              <a:rPr lang="en-US" altLang="zh-CN" sz="1800" i="1" dirty="0"/>
              <a:t>. </a:t>
            </a:r>
            <a:r>
              <a:rPr lang="en-US" altLang="zh-CN" sz="1800" b="0" dirty="0" err="1"/>
              <a:t>Narendra</a:t>
            </a:r>
            <a:r>
              <a:rPr lang="en-US" altLang="zh-CN" sz="1800" b="0" dirty="0"/>
              <a:t>. Identification and Control of Dynamical Systems</a:t>
            </a:r>
          </a:p>
          <a:p>
            <a:r>
              <a:rPr lang="en-US" altLang="zh-CN" sz="1800" b="0" dirty="0"/>
              <a:t>Using Neural Networks, IEEE transactions on neural networks. Vol. I . No. I . 1990</a:t>
            </a:r>
            <a:endParaRPr lang="zh-CN" altLang="en-US" sz="1800" dirty="0"/>
          </a:p>
        </p:txBody>
      </p:sp>
      <p:sp>
        <p:nvSpPr>
          <p:cNvPr id="14" name="文本框 13"/>
          <p:cNvSpPr txBox="1"/>
          <p:nvPr/>
        </p:nvSpPr>
        <p:spPr>
          <a:xfrm>
            <a:off x="5868144" y="5342991"/>
            <a:ext cx="2348720" cy="523220"/>
          </a:xfrm>
          <a:prstGeom prst="rect">
            <a:avLst/>
          </a:prstGeom>
          <a:noFill/>
        </p:spPr>
        <p:txBody>
          <a:bodyPr wrap="none" rtlCol="0">
            <a:spAutoFit/>
          </a:bodyPr>
          <a:lstStyle/>
          <a:p>
            <a:r>
              <a:rPr lang="zh-CN" altLang="en-US" dirty="0"/>
              <a:t>并联模式验证</a:t>
            </a:r>
          </a:p>
        </p:txBody>
      </p:sp>
      <p:sp>
        <p:nvSpPr>
          <p:cNvPr id="15" name="文本框 14"/>
          <p:cNvSpPr txBox="1"/>
          <p:nvPr/>
        </p:nvSpPr>
        <p:spPr>
          <a:xfrm>
            <a:off x="2272953" y="5392294"/>
            <a:ext cx="2108269" cy="523220"/>
          </a:xfrm>
          <a:prstGeom prst="rect">
            <a:avLst/>
          </a:prstGeom>
          <a:noFill/>
        </p:spPr>
        <p:txBody>
          <a:bodyPr wrap="none" rtlCol="0">
            <a:spAutoFit/>
          </a:bodyPr>
          <a:lstStyle/>
          <a:p>
            <a:r>
              <a:rPr lang="zh-CN" altLang="en-US" dirty="0"/>
              <a:t>串</a:t>
            </a:r>
            <a:r>
              <a:rPr lang="en-US" altLang="zh-CN" dirty="0"/>
              <a:t>-</a:t>
            </a:r>
            <a:r>
              <a:rPr lang="zh-CN" altLang="en-US" dirty="0"/>
              <a:t>并联模式</a:t>
            </a:r>
          </a:p>
        </p:txBody>
      </p:sp>
      <p:sp>
        <p:nvSpPr>
          <p:cNvPr id="16" name="右箭头 15"/>
          <p:cNvSpPr/>
          <p:nvPr/>
        </p:nvSpPr>
        <p:spPr>
          <a:xfrm>
            <a:off x="4572000" y="5424581"/>
            <a:ext cx="93610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46738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仿真示例</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89</a:t>
            </a:fld>
            <a:endParaRPr lang="en-US" altLang="zh-CN"/>
          </a:p>
        </p:txBody>
      </p:sp>
      <mc:AlternateContent xmlns:mc="http://schemas.openxmlformats.org/markup-compatibility/2006" xmlns:a14="http://schemas.microsoft.com/office/drawing/2010/main">
        <mc:Choice Requires="a14">
          <p:sp>
            <p:nvSpPr>
              <p:cNvPr id="8" name="文本框 7"/>
              <p:cNvSpPr txBox="1"/>
              <p:nvPr/>
            </p:nvSpPr>
            <p:spPr>
              <a:xfrm>
                <a:off x="755576" y="4652710"/>
                <a:ext cx="3657411" cy="989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𝑵</m:t>
                          </m:r>
                        </m:e>
                        <m:sub>
                          <m:r>
                            <a:rPr lang="en-US" altLang="zh-CN" b="1" i="1" smtClean="0">
                              <a:latin typeface="Cambria Math" panose="02040503050406030204" pitchFamily="18" charset="0"/>
                            </a:rPr>
                            <m:t>𝒇</m:t>
                          </m:r>
                        </m:sub>
                      </m:sSub>
                      <m:r>
                        <a:rPr lang="en-US" altLang="zh-CN" b="1" i="1" smtClean="0">
                          <a:latin typeface="Cambria Math" panose="02040503050406030204" pitchFamily="18" charset="0"/>
                        </a:rPr>
                        <m:t>[</m:t>
                      </m:r>
                      <m:acc>
                        <m:accPr>
                          <m:chr m:val="̂"/>
                          <m:ctrlPr>
                            <a:rPr lang="en-US" altLang="zh-CN" b="1" i="1" smtClean="0">
                              <a:latin typeface="Cambria Math" panose="02040503050406030204" pitchFamily="18" charset="0"/>
                            </a:rPr>
                          </m:ctrlPr>
                        </m:accPr>
                        <m:e>
                          <m:r>
                            <a:rPr lang="en-US" altLang="zh-CN" b="1" i="1" smtClean="0">
                              <a:latin typeface="Cambria Math" panose="02040503050406030204" pitchFamily="18" charset="0"/>
                            </a:rPr>
                            <m:t>𝒚</m:t>
                          </m:r>
                        </m:e>
                      </m:acc>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zh-CN" altLang="en-US" i="1">
                          <a:latin typeface="Cambria Math" panose="02040503050406030204" pitchFamily="18" charset="0"/>
                        </a:rPr>
                        <m:t>与</m:t>
                      </m:r>
                      <m:f>
                        <m:fPr>
                          <m:ctrlPr>
                            <a:rPr lang="en-US" altLang="zh-CN" i="1" smtClean="0">
                              <a:latin typeface="Cambria Math" panose="02040503050406030204" pitchFamily="18" charset="0"/>
                            </a:rPr>
                          </m:ctrlPr>
                        </m:fPr>
                        <m:num>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num>
                        <m:den>
                          <m:r>
                            <a:rPr lang="en-US" altLang="zh-CN" b="1" i="1" smtClean="0">
                              <a:latin typeface="Cambria Math" panose="02040503050406030204" pitchFamily="18" charset="0"/>
                            </a:rPr>
                            <m:t>𝟏</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𝒚</m:t>
                              </m:r>
                            </m:e>
                            <m:sup>
                              <m:r>
                                <a:rPr lang="en-US" altLang="zh-CN" b="1" i="1" smtClean="0">
                                  <a:latin typeface="Cambria Math" panose="02040503050406030204" pitchFamily="18" charset="0"/>
                                </a:rPr>
                                <m:t>𝟐</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den>
                      </m:f>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755576" y="4652710"/>
                <a:ext cx="3657411" cy="989438"/>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5508104" y="4919273"/>
                <a:ext cx="3021276" cy="5836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𝑵</m:t>
                          </m:r>
                        </m:e>
                        <m:sub>
                          <m:r>
                            <a:rPr lang="en-US" altLang="zh-CN" b="1" i="1" smtClean="0">
                              <a:latin typeface="Cambria Math" panose="02040503050406030204" pitchFamily="18" charset="0"/>
                            </a:rPr>
                            <m:t>𝒈</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𝒖</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zh-CN" altLang="en-US" i="1">
                          <a:latin typeface="Cambria Math" panose="02040503050406030204" pitchFamily="18" charset="0"/>
                        </a:rPr>
                        <m:t>与</m:t>
                      </m:r>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𝒖</m:t>
                          </m:r>
                        </m:e>
                        <m:sup>
                          <m:r>
                            <a:rPr lang="en-US" altLang="zh-CN" b="1" i="1" smtClean="0">
                              <a:latin typeface="Cambria Math" panose="02040503050406030204" pitchFamily="18" charset="0"/>
                            </a:rPr>
                            <m:t>𝟑</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5508104" y="4919273"/>
                <a:ext cx="3021276" cy="583686"/>
              </a:xfrm>
              <a:prstGeom prst="rect">
                <a:avLst/>
              </a:prstGeom>
              <a:blipFill rotWithShape="0">
                <a:blip r:embed="rId3"/>
                <a:stretch>
                  <a:fillRect/>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453187" y="764210"/>
            <a:ext cx="8511301" cy="3888500"/>
          </a:xfrm>
          <a:prstGeom prst="rect">
            <a:avLst/>
          </a:prstGeom>
        </p:spPr>
      </p:pic>
      <p:sp>
        <p:nvSpPr>
          <p:cNvPr id="2" name="文本框 1"/>
          <p:cNvSpPr txBox="1"/>
          <p:nvPr/>
        </p:nvSpPr>
        <p:spPr>
          <a:xfrm>
            <a:off x="323528" y="6075144"/>
            <a:ext cx="7883633" cy="646331"/>
          </a:xfrm>
          <a:prstGeom prst="rect">
            <a:avLst/>
          </a:prstGeom>
          <a:noFill/>
        </p:spPr>
        <p:txBody>
          <a:bodyPr wrap="none" rtlCol="0">
            <a:spAutoFit/>
          </a:bodyPr>
          <a:lstStyle/>
          <a:p>
            <a:r>
              <a:rPr lang="en-US" altLang="zh-CN" sz="1800" b="0" dirty="0" err="1"/>
              <a:t>Kumpati</a:t>
            </a:r>
            <a:r>
              <a:rPr lang="en-US" altLang="zh-CN" sz="1800" b="0" dirty="0"/>
              <a:t> </a:t>
            </a:r>
            <a:r>
              <a:rPr lang="en-US" altLang="zh-CN" sz="1800" dirty="0"/>
              <a:t>S</a:t>
            </a:r>
            <a:r>
              <a:rPr lang="en-US" altLang="zh-CN" sz="1800" i="1" dirty="0"/>
              <a:t>. </a:t>
            </a:r>
            <a:r>
              <a:rPr lang="en-US" altLang="zh-CN" sz="1800" b="0" dirty="0" err="1"/>
              <a:t>Narendra</a:t>
            </a:r>
            <a:r>
              <a:rPr lang="en-US" altLang="zh-CN" sz="1800" b="0" dirty="0"/>
              <a:t>. Identification and Control of Dynamical Systems</a:t>
            </a:r>
          </a:p>
          <a:p>
            <a:r>
              <a:rPr lang="en-US" altLang="zh-CN" sz="1800" b="0" dirty="0"/>
              <a:t>Using Neural Networks, IEEE transactions on neural networks. Vol. I . No. I . 1990</a:t>
            </a:r>
            <a:endParaRPr lang="zh-CN" altLang="en-US" sz="1800" dirty="0"/>
          </a:p>
        </p:txBody>
      </p:sp>
    </p:spTree>
    <p:extLst>
      <p:ext uri="{BB962C8B-B14F-4D97-AF65-F5344CB8AC3E}">
        <p14:creationId xmlns:p14="http://schemas.microsoft.com/office/powerpoint/2010/main" val="2512019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213"/>
            <a:ext cx="8229600" cy="1143000"/>
          </a:xfrm>
        </p:spPr>
        <p:txBody>
          <a:bodyPr/>
          <a:lstStyle/>
          <a:p>
            <a:pPr>
              <a:defRPr/>
            </a:pPr>
            <a:r>
              <a:rPr lang="zh-CN" altLang="en-US" dirty="0"/>
              <a:t>人工神经元模型</a:t>
            </a:r>
          </a:p>
        </p:txBody>
      </p:sp>
      <p:sp>
        <p:nvSpPr>
          <p:cNvPr id="9219" name="文本占位符 2"/>
          <p:cNvSpPr>
            <a:spLocks noGrp="1"/>
          </p:cNvSpPr>
          <p:nvPr>
            <p:ph type="body" sz="quarter" idx="13"/>
          </p:nvPr>
        </p:nvSpPr>
        <p:spPr>
          <a:xfrm>
            <a:off x="107950" y="50800"/>
            <a:ext cx="2232025" cy="433388"/>
          </a:xfrm>
        </p:spPr>
        <p:txBody>
          <a:bodyPr/>
          <a:lstStyle/>
          <a:p>
            <a:r>
              <a:rPr lang="zh-CN" altLang="en-US" dirty="0"/>
              <a:t>人工神经网络简介</a:t>
            </a:r>
          </a:p>
          <a:p>
            <a:endParaRPr lang="zh-CN" altLang="en-US" dirty="0"/>
          </a:p>
        </p:txBody>
      </p:sp>
      <p:sp>
        <p:nvSpPr>
          <p:cNvPr id="9221" name="灯片编号占位符 4"/>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algn="r"/>
            <a:fld id="{7E868D40-0EF7-4733-894D-D39A75204988}" type="slidenum">
              <a:rPr lang="zh-CN" altLang="en-US" sz="1200">
                <a:solidFill>
                  <a:srgbClr val="898989"/>
                </a:solidFill>
              </a:rPr>
              <a:pPr algn="r"/>
              <a:t>9</a:t>
            </a:fld>
            <a:endParaRPr lang="en-US" altLang="zh-CN" sz="1200">
              <a:solidFill>
                <a:srgbClr val="898989"/>
              </a:solidFill>
            </a:endParaRPr>
          </a:p>
        </p:txBody>
      </p:sp>
      <mc:AlternateContent xmlns:mc="http://schemas.openxmlformats.org/markup-compatibility/2006" xmlns:a14="http://schemas.microsoft.com/office/drawing/2010/main">
        <mc:Choice Requires="a14">
          <p:sp>
            <p:nvSpPr>
              <p:cNvPr id="6" name="内容占位符 2"/>
              <p:cNvSpPr txBox="1">
                <a:spLocks/>
              </p:cNvSpPr>
              <p:nvPr/>
            </p:nvSpPr>
            <p:spPr>
              <a:xfrm>
                <a:off x="395535" y="1700213"/>
                <a:ext cx="8569077" cy="4825131"/>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ü"/>
                  <a:defRPr/>
                </a:pPr>
                <a:r>
                  <a:rPr kumimoji="0" lang="zh-CN" altLang="en-US" sz="3000" b="0" dirty="0">
                    <a:latin typeface="隶书" panose="02010509060101010101" pitchFamily="49" charset="-122"/>
                    <a:ea typeface="隶书" panose="02010509060101010101" pitchFamily="49" charset="-122"/>
                  </a:rPr>
                  <a:t>饱和型函数</a:t>
                </a:r>
                <a:r>
                  <a:rPr kumimoji="0" lang="en-US" altLang="zh-CN" sz="3000" b="0" dirty="0">
                    <a:latin typeface="隶书" panose="02010509060101010101" pitchFamily="49" charset="-122"/>
                    <a:ea typeface="隶书" panose="02010509060101010101" pitchFamily="49" charset="-122"/>
                  </a:rPr>
                  <a:t>(</a:t>
                </a:r>
                <a:r>
                  <a:rPr kumimoji="0" lang="zh-CN" altLang="en-US" sz="3000" b="0" dirty="0">
                    <a:latin typeface="隶书" panose="02010509060101010101" pitchFamily="49" charset="-122"/>
                    <a:ea typeface="隶书" panose="02010509060101010101" pitchFamily="49" charset="-122"/>
                  </a:rPr>
                  <a:t>带限幅的放大器</a:t>
                </a:r>
                <a:r>
                  <a:rPr kumimoji="0" lang="en-US" altLang="zh-CN" sz="3000" b="0" dirty="0">
                    <a:latin typeface="隶书" panose="02010509060101010101" pitchFamily="49" charset="-122"/>
                    <a:ea typeface="隶书" panose="02010509060101010101" pitchFamily="49" charset="-122"/>
                  </a:rPr>
                  <a:t>)</a:t>
                </a:r>
              </a:p>
              <a:p>
                <a:pPr marL="0" indent="0">
                  <a:buNone/>
                  <a:defRPr/>
                </a:pPr>
                <a:r>
                  <a:rPr kumimoji="0" lang="en-US" altLang="zh-CN" sz="2400" b="0" dirty="0">
                    <a:ea typeface="隶书" panose="02010509060101010101" pitchFamily="49" charset="-122"/>
                  </a:rPr>
                  <a:t> </a:t>
                </a:r>
                <a14:m>
                  <m:oMath xmlns:m="http://schemas.openxmlformats.org/officeDocument/2006/math">
                    <m:r>
                      <a:rPr kumimoji="0" lang="zh-CN" altLang="en-US" sz="2400" b="0" i="1" smtClean="0">
                        <a:latin typeface="Cambria Math" panose="02040503050406030204" pitchFamily="18" charset="0"/>
                        <a:ea typeface="隶书" panose="02010509060101010101" pitchFamily="49" charset="-122"/>
                      </a:rPr>
                      <m:t>𝜑</m:t>
                    </m:r>
                    <m:d>
                      <m:dPr>
                        <m:ctrlPr>
                          <a:rPr kumimoji="0" lang="en-US" altLang="zh-CN" sz="2400" b="0" i="1" smtClean="0">
                            <a:latin typeface="Cambria Math" panose="02040503050406030204" pitchFamily="18" charset="0"/>
                            <a:ea typeface="隶书" panose="02010509060101010101" pitchFamily="49" charset="-122"/>
                          </a:rPr>
                        </m:ctrlPr>
                      </m:dPr>
                      <m:e>
                        <m:r>
                          <a:rPr kumimoji="0" lang="en-US" altLang="zh-CN" sz="2400" b="0" i="1" smtClean="0">
                            <a:latin typeface="Cambria Math" panose="02040503050406030204" pitchFamily="18" charset="0"/>
                            <a:ea typeface="隶书" panose="02010509060101010101" pitchFamily="49" charset="-122"/>
                          </a:rPr>
                          <m:t>𝑥</m:t>
                        </m:r>
                      </m:e>
                    </m:d>
                    <m:r>
                      <a:rPr kumimoji="0" lang="en-US" altLang="zh-CN" sz="2400" b="0" i="1" smtClean="0">
                        <a:latin typeface="Cambria Math" panose="02040503050406030204" pitchFamily="18" charset="0"/>
                        <a:ea typeface="隶书" panose="02010509060101010101" pitchFamily="49" charset="-122"/>
                      </a:rPr>
                      <m:t>=</m:t>
                    </m:r>
                    <m:d>
                      <m:dPr>
                        <m:begChr m:val="{"/>
                        <m:endChr m:val=""/>
                        <m:ctrlPr>
                          <a:rPr kumimoji="0" lang="en-US" altLang="zh-CN" sz="2400" b="0" i="1" smtClean="0">
                            <a:latin typeface="Cambria Math" panose="02040503050406030204" pitchFamily="18" charset="0"/>
                            <a:ea typeface="隶书" panose="02010509060101010101" pitchFamily="49" charset="-122"/>
                          </a:rPr>
                        </m:ctrlPr>
                      </m:dPr>
                      <m:e>
                        <m:eqArr>
                          <m:eqArrPr>
                            <m:ctrlPr>
                              <a:rPr kumimoji="0" lang="en-US" altLang="zh-CN" sz="2400" b="0" i="1" smtClean="0">
                                <a:latin typeface="Cambria Math" panose="02040503050406030204" pitchFamily="18" charset="0"/>
                                <a:ea typeface="隶书" panose="02010509060101010101" pitchFamily="49" charset="-122"/>
                              </a:rPr>
                            </m:ctrlPr>
                          </m:eqArrPr>
                          <m:e>
                            <m:r>
                              <a:rPr kumimoji="0" lang="en-US" altLang="zh-CN" sz="2400" b="0" i="1" smtClean="0">
                                <a:latin typeface="Cambria Math" panose="02040503050406030204" pitchFamily="18" charset="0"/>
                                <a:ea typeface="隶书" panose="02010509060101010101" pitchFamily="49" charset="-122"/>
                              </a:rPr>
                              <m:t>1,                 </m:t>
                            </m:r>
                            <m:r>
                              <a:rPr kumimoji="0" lang="en-US" altLang="zh-CN" sz="2400" b="0" i="1" smtClean="0">
                                <a:latin typeface="Cambria Math" panose="02040503050406030204" pitchFamily="18" charset="0"/>
                                <a:ea typeface="隶书" panose="02010509060101010101" pitchFamily="49" charset="-122"/>
                              </a:rPr>
                              <m:t>𝑥</m:t>
                            </m:r>
                            <m:r>
                              <a:rPr kumimoji="0" lang="en-US" altLang="zh-CN" sz="2400" b="0" i="1" smtClean="0">
                                <a:latin typeface="Cambria Math" panose="02040503050406030204" pitchFamily="18" charset="0"/>
                                <a:ea typeface="隶书" panose="02010509060101010101" pitchFamily="49" charset="-122"/>
                              </a:rPr>
                              <m:t>≥</m:t>
                            </m:r>
                            <m:f>
                              <m:fPr>
                                <m:ctrlPr>
                                  <a:rPr kumimoji="0" lang="en-US" altLang="zh-CN" sz="2400" b="0" i="1" smtClean="0">
                                    <a:latin typeface="Cambria Math" panose="02040503050406030204" pitchFamily="18" charset="0"/>
                                    <a:ea typeface="隶书" panose="02010509060101010101" pitchFamily="49" charset="-122"/>
                                  </a:rPr>
                                </m:ctrlPr>
                              </m:fPr>
                              <m:num>
                                <m:r>
                                  <a:rPr kumimoji="0" lang="en-US" altLang="zh-CN" sz="2400" b="0" i="1" smtClean="0">
                                    <a:latin typeface="Cambria Math" panose="02040503050406030204" pitchFamily="18" charset="0"/>
                                    <a:ea typeface="隶书" panose="02010509060101010101" pitchFamily="49" charset="-122"/>
                                  </a:rPr>
                                  <m:t>1</m:t>
                                </m:r>
                              </m:num>
                              <m:den>
                                <m:r>
                                  <a:rPr kumimoji="0" lang="en-US" altLang="zh-CN" sz="2400" b="0" i="1" smtClean="0">
                                    <a:latin typeface="Cambria Math" panose="02040503050406030204" pitchFamily="18" charset="0"/>
                                    <a:ea typeface="隶书" panose="02010509060101010101" pitchFamily="49" charset="-122"/>
                                  </a:rPr>
                                  <m:t>𝑘</m:t>
                                </m:r>
                              </m:den>
                            </m:f>
                          </m:e>
                          <m:e>
                            <m:r>
                              <a:rPr kumimoji="0" lang="en-US" altLang="zh-CN" sz="2400" b="0" i="1" smtClean="0">
                                <a:latin typeface="Cambria Math" panose="02040503050406030204" pitchFamily="18" charset="0"/>
                                <a:ea typeface="隶书" panose="02010509060101010101" pitchFamily="49" charset="-122"/>
                              </a:rPr>
                              <m:t>&amp;</m:t>
                            </m:r>
                            <m:r>
                              <a:rPr kumimoji="0" lang="en-US" altLang="zh-CN" sz="2400" b="0" i="1" smtClean="0">
                                <a:latin typeface="Cambria Math" panose="02040503050406030204" pitchFamily="18" charset="0"/>
                                <a:ea typeface="隶书" panose="02010509060101010101" pitchFamily="49" charset="-122"/>
                              </a:rPr>
                              <m:t>𝑘𝑥</m:t>
                            </m:r>
                            <m:r>
                              <a:rPr kumimoji="0" lang="en-US" altLang="zh-CN" sz="2400" b="0" i="1" smtClean="0">
                                <a:latin typeface="Cambria Math" panose="02040503050406030204" pitchFamily="18" charset="0"/>
                                <a:ea typeface="隶书" panose="02010509060101010101" pitchFamily="49" charset="-122"/>
                              </a:rPr>
                              <m:t>,  −</m:t>
                            </m:r>
                            <m:f>
                              <m:fPr>
                                <m:ctrlPr>
                                  <a:rPr kumimoji="0" lang="en-US" altLang="zh-CN" sz="2400" b="0" i="1" smtClean="0">
                                    <a:latin typeface="Cambria Math" panose="02040503050406030204" pitchFamily="18" charset="0"/>
                                    <a:ea typeface="隶书" panose="02010509060101010101" pitchFamily="49" charset="-122"/>
                                  </a:rPr>
                                </m:ctrlPr>
                              </m:fPr>
                              <m:num>
                                <m:r>
                                  <a:rPr kumimoji="0" lang="en-US" altLang="zh-CN" sz="2400" b="0" i="1" smtClean="0">
                                    <a:latin typeface="Cambria Math" panose="02040503050406030204" pitchFamily="18" charset="0"/>
                                    <a:ea typeface="隶书" panose="02010509060101010101" pitchFamily="49" charset="-122"/>
                                  </a:rPr>
                                  <m:t>1</m:t>
                                </m:r>
                              </m:num>
                              <m:den>
                                <m:r>
                                  <a:rPr kumimoji="0" lang="en-US" altLang="zh-CN" sz="2400" b="0" i="1" smtClean="0">
                                    <a:latin typeface="Cambria Math" panose="02040503050406030204" pitchFamily="18" charset="0"/>
                                    <a:ea typeface="隶书" panose="02010509060101010101" pitchFamily="49" charset="-122"/>
                                  </a:rPr>
                                  <m:t>𝑘</m:t>
                                </m:r>
                              </m:den>
                            </m:f>
                            <m:r>
                              <a:rPr kumimoji="0" lang="en-US" altLang="zh-CN" sz="2400" b="0" i="1" smtClean="0">
                                <a:latin typeface="Cambria Math" panose="02040503050406030204" pitchFamily="18" charset="0"/>
                                <a:ea typeface="隶书" panose="02010509060101010101" pitchFamily="49" charset="-122"/>
                              </a:rPr>
                              <m:t>≤</m:t>
                            </m:r>
                            <m:r>
                              <a:rPr kumimoji="0" lang="en-US" altLang="zh-CN" sz="2400" b="0" i="1" smtClean="0">
                                <a:latin typeface="Cambria Math" panose="02040503050406030204" pitchFamily="18" charset="0"/>
                                <a:ea typeface="隶书" panose="02010509060101010101" pitchFamily="49" charset="-122"/>
                              </a:rPr>
                              <m:t>𝑥</m:t>
                            </m:r>
                            <m:r>
                              <a:rPr kumimoji="0" lang="en-US" altLang="zh-CN" sz="2400" b="0" i="1" smtClean="0">
                                <a:latin typeface="Cambria Math" panose="02040503050406030204" pitchFamily="18" charset="0"/>
                                <a:ea typeface="隶书" panose="02010509060101010101" pitchFamily="49" charset="-122"/>
                              </a:rPr>
                              <m:t>≤</m:t>
                            </m:r>
                            <m:f>
                              <m:fPr>
                                <m:ctrlPr>
                                  <a:rPr kumimoji="0" lang="en-US" altLang="zh-CN" sz="2400" b="0" i="1" smtClean="0">
                                    <a:latin typeface="Cambria Math" panose="02040503050406030204" pitchFamily="18" charset="0"/>
                                    <a:ea typeface="隶书" panose="02010509060101010101" pitchFamily="49" charset="-122"/>
                                  </a:rPr>
                                </m:ctrlPr>
                              </m:fPr>
                              <m:num>
                                <m:r>
                                  <a:rPr kumimoji="0" lang="en-US" altLang="zh-CN" sz="2400" b="0" i="1" smtClean="0">
                                    <a:latin typeface="Cambria Math" panose="02040503050406030204" pitchFamily="18" charset="0"/>
                                    <a:ea typeface="隶书" panose="02010509060101010101" pitchFamily="49" charset="-122"/>
                                  </a:rPr>
                                  <m:t>1</m:t>
                                </m:r>
                              </m:num>
                              <m:den>
                                <m:r>
                                  <a:rPr kumimoji="0" lang="en-US" altLang="zh-CN" sz="2400" b="0" i="1" smtClean="0">
                                    <a:latin typeface="Cambria Math" panose="02040503050406030204" pitchFamily="18" charset="0"/>
                                    <a:ea typeface="隶书" panose="02010509060101010101" pitchFamily="49" charset="-122"/>
                                  </a:rPr>
                                  <m:t>𝑘</m:t>
                                </m:r>
                              </m:den>
                            </m:f>
                          </m:e>
                          <m:e>
                            <m:r>
                              <a:rPr kumimoji="0" lang="en-US" altLang="zh-CN" sz="2400" b="0" i="1" smtClean="0">
                                <a:latin typeface="Cambria Math" panose="02040503050406030204" pitchFamily="18" charset="0"/>
                                <a:ea typeface="隶书" panose="02010509060101010101" pitchFamily="49" charset="-122"/>
                              </a:rPr>
                              <m:t>−1</m:t>
                            </m:r>
                            <m:r>
                              <a:rPr kumimoji="0" lang="en-US" altLang="zh-CN" sz="2400" b="0" i="1">
                                <a:latin typeface="Cambria Math" panose="02040503050406030204" pitchFamily="18" charset="0"/>
                                <a:ea typeface="隶书" panose="02010509060101010101" pitchFamily="49" charset="-122"/>
                              </a:rPr>
                              <m:t>,  </m:t>
                            </m:r>
                            <m:r>
                              <a:rPr kumimoji="0" lang="en-US" altLang="zh-CN" sz="2400" b="0" i="1" smtClean="0">
                                <a:latin typeface="Cambria Math" panose="02040503050406030204" pitchFamily="18" charset="0"/>
                                <a:ea typeface="隶书" panose="02010509060101010101" pitchFamily="49" charset="-122"/>
                              </a:rPr>
                              <m:t>       </m:t>
                            </m:r>
                            <m:r>
                              <a:rPr kumimoji="0" lang="en-US" altLang="zh-CN" sz="2400" b="0" i="1">
                                <a:latin typeface="Cambria Math" panose="02040503050406030204" pitchFamily="18" charset="0"/>
                                <a:ea typeface="隶书" panose="02010509060101010101" pitchFamily="49" charset="-122"/>
                              </a:rPr>
                              <m:t>𝑥</m:t>
                            </m:r>
                            <m:r>
                              <a:rPr kumimoji="0" lang="en-US" altLang="zh-CN" sz="2400" b="0" i="1">
                                <a:latin typeface="Cambria Math" panose="02040503050406030204" pitchFamily="18" charset="0"/>
                                <a:ea typeface="隶书" panose="02010509060101010101" pitchFamily="49" charset="-122"/>
                              </a:rPr>
                              <m:t>&lt;−</m:t>
                            </m:r>
                            <m:f>
                              <m:fPr>
                                <m:ctrlPr>
                                  <a:rPr kumimoji="0" lang="en-US" altLang="zh-CN" sz="2400" b="0" i="1" smtClean="0">
                                    <a:latin typeface="Cambria Math" panose="02040503050406030204" pitchFamily="18" charset="0"/>
                                    <a:ea typeface="隶书" panose="02010509060101010101" pitchFamily="49" charset="-122"/>
                                  </a:rPr>
                                </m:ctrlPr>
                              </m:fPr>
                              <m:num>
                                <m:r>
                                  <a:rPr kumimoji="0" lang="en-US" altLang="zh-CN" sz="2400" b="0" i="1" smtClean="0">
                                    <a:latin typeface="Cambria Math" panose="02040503050406030204" pitchFamily="18" charset="0"/>
                                    <a:ea typeface="隶书" panose="02010509060101010101" pitchFamily="49" charset="-122"/>
                                  </a:rPr>
                                  <m:t>1</m:t>
                                </m:r>
                              </m:num>
                              <m:den>
                                <m:r>
                                  <a:rPr kumimoji="0" lang="en-US" altLang="zh-CN" sz="2400" b="0" i="1" smtClean="0">
                                    <a:latin typeface="Cambria Math" panose="02040503050406030204" pitchFamily="18" charset="0"/>
                                    <a:ea typeface="隶书" panose="02010509060101010101" pitchFamily="49" charset="-122"/>
                                  </a:rPr>
                                  <m:t>𝑘</m:t>
                                </m:r>
                              </m:den>
                            </m:f>
                          </m:e>
                        </m:eqArr>
                      </m:e>
                    </m:d>
                  </m:oMath>
                </a14:m>
                <a:endParaRPr kumimoji="0" lang="en-US" altLang="zh-CN" sz="3000" b="0" dirty="0">
                  <a:latin typeface="隶书" panose="02010509060101010101" pitchFamily="49" charset="-122"/>
                  <a:ea typeface="隶书" panose="02010509060101010101" pitchFamily="49" charset="-122"/>
                </a:endParaRPr>
              </a:p>
              <a:p>
                <a:pPr>
                  <a:buFont typeface="Wingdings" panose="05000000000000000000" pitchFamily="2" charset="2"/>
                  <a:buChar char="ü"/>
                  <a:defRPr/>
                </a:pPr>
                <a:r>
                  <a:rPr kumimoji="0" lang="zh-CN" altLang="en-US" sz="3000" b="0" dirty="0">
                    <a:latin typeface="隶书" panose="02010509060101010101" pitchFamily="49" charset="-122"/>
                    <a:ea typeface="隶书" panose="02010509060101010101" pitchFamily="49" charset="-122"/>
                  </a:rPr>
                  <a:t>双曲函数 </a:t>
                </a:r>
                <a:endParaRPr kumimoji="0" lang="en-US" altLang="zh-CN" sz="3000" b="0" dirty="0">
                  <a:latin typeface="隶书" panose="02010509060101010101" pitchFamily="49" charset="-122"/>
                  <a:ea typeface="隶书" panose="02010509060101010101" pitchFamily="49" charset="-122"/>
                </a:endParaRPr>
              </a:p>
              <a:p>
                <a:pPr marL="0" indent="0">
                  <a:buFont typeface="Arial" panose="020B0604020202020204" pitchFamily="34" charset="0"/>
                  <a:buNone/>
                  <a:defRPr/>
                </a:pPr>
                <a:r>
                  <a:rPr kumimoji="0" lang="en-US" altLang="zh-CN" sz="3000" b="0" dirty="0">
                    <a:ea typeface="隶书" panose="02010509060101010101" pitchFamily="49" charset="-122"/>
                  </a:rPr>
                  <a:t> </a:t>
                </a:r>
                <a14:m>
                  <m:oMath xmlns:m="http://schemas.openxmlformats.org/officeDocument/2006/math">
                    <m:r>
                      <a:rPr kumimoji="0" lang="zh-CN" altLang="en-US" sz="3000" b="0" i="1" smtClean="0">
                        <a:latin typeface="Cambria Math" panose="02040503050406030204" pitchFamily="18" charset="0"/>
                        <a:ea typeface="隶书" panose="02010509060101010101" pitchFamily="49" charset="-122"/>
                      </a:rPr>
                      <m:t>𝜑</m:t>
                    </m:r>
                    <m:d>
                      <m:dPr>
                        <m:ctrlPr>
                          <a:rPr kumimoji="0" lang="en-US" altLang="zh-CN" sz="3000" b="0" i="1" smtClean="0">
                            <a:latin typeface="Cambria Math" panose="02040503050406030204" pitchFamily="18" charset="0"/>
                            <a:ea typeface="隶书" panose="02010509060101010101" pitchFamily="49" charset="-122"/>
                          </a:rPr>
                        </m:ctrlPr>
                      </m:dPr>
                      <m:e>
                        <m:r>
                          <a:rPr kumimoji="0" lang="en-US" altLang="zh-CN" sz="3000" b="0" i="1" smtClean="0">
                            <a:latin typeface="Cambria Math" panose="02040503050406030204" pitchFamily="18" charset="0"/>
                            <a:ea typeface="隶书" panose="02010509060101010101" pitchFamily="49" charset="-122"/>
                          </a:rPr>
                          <m:t>𝑥</m:t>
                        </m:r>
                      </m:e>
                    </m:d>
                    <m:r>
                      <a:rPr kumimoji="0" lang="en-US" altLang="zh-CN" sz="3000" b="0" i="1" smtClean="0">
                        <a:latin typeface="Cambria Math" panose="02040503050406030204" pitchFamily="18" charset="0"/>
                        <a:ea typeface="隶书" panose="02010509060101010101" pitchFamily="49" charset="-122"/>
                      </a:rPr>
                      <m:t>=</m:t>
                    </m:r>
                    <m:r>
                      <m:rPr>
                        <m:sty m:val="p"/>
                      </m:rPr>
                      <a:rPr kumimoji="0" lang="en-US" altLang="zh-CN" sz="3000" b="0" i="0" smtClean="0">
                        <a:latin typeface="Cambria Math" panose="02040503050406030204" pitchFamily="18" charset="0"/>
                        <a:ea typeface="隶书" panose="02010509060101010101" pitchFamily="49" charset="-122"/>
                      </a:rPr>
                      <m:t>tanh</m:t>
                    </m:r>
                    <m:r>
                      <a:rPr kumimoji="0" lang="en-US" altLang="zh-CN" sz="3000" b="0" i="1" smtClean="0">
                        <a:latin typeface="Cambria Math" panose="02040503050406030204" pitchFamily="18" charset="0"/>
                        <a:ea typeface="隶书" panose="02010509060101010101" pitchFamily="49" charset="-122"/>
                      </a:rPr>
                      <m:t>⁡(</m:t>
                    </m:r>
                    <m:r>
                      <a:rPr kumimoji="0" lang="en-US" altLang="zh-CN" sz="3000" b="0" i="1" smtClean="0">
                        <a:latin typeface="Cambria Math" panose="02040503050406030204" pitchFamily="18" charset="0"/>
                        <a:ea typeface="隶书" panose="02010509060101010101" pitchFamily="49" charset="-122"/>
                      </a:rPr>
                      <m:t>𝑥</m:t>
                    </m:r>
                    <m:r>
                      <a:rPr kumimoji="0" lang="en-US" altLang="zh-CN" sz="3000" b="0" i="1" smtClean="0">
                        <a:latin typeface="Cambria Math" panose="02040503050406030204" pitchFamily="18" charset="0"/>
                        <a:ea typeface="隶书" panose="02010509060101010101" pitchFamily="49" charset="-122"/>
                      </a:rPr>
                      <m:t>)=</m:t>
                    </m:r>
                    <m:f>
                      <m:fPr>
                        <m:ctrlPr>
                          <a:rPr kumimoji="0" lang="en-US" altLang="zh-CN" sz="3000" b="0" i="1" smtClean="0">
                            <a:latin typeface="Cambria Math" panose="02040503050406030204" pitchFamily="18" charset="0"/>
                            <a:ea typeface="隶书" panose="02010509060101010101" pitchFamily="49" charset="-122"/>
                          </a:rPr>
                        </m:ctrlPr>
                      </m:fPr>
                      <m:num>
                        <m:r>
                          <a:rPr kumimoji="0" lang="en-US" altLang="zh-CN" sz="3000" b="0" i="1" smtClean="0">
                            <a:latin typeface="Cambria Math" panose="02040503050406030204" pitchFamily="18" charset="0"/>
                            <a:ea typeface="隶书" panose="02010509060101010101" pitchFamily="49" charset="-122"/>
                          </a:rPr>
                          <m:t>1</m:t>
                        </m:r>
                        <m:r>
                          <a:rPr kumimoji="0" lang="en-US" altLang="zh-CN" sz="3000" b="0" i="1">
                            <a:latin typeface="Cambria Math" panose="02040503050406030204" pitchFamily="18" charset="0"/>
                            <a:ea typeface="隶书" panose="02010509060101010101" pitchFamily="49" charset="-122"/>
                          </a:rPr>
                          <m:t>+</m:t>
                        </m:r>
                        <m:sSup>
                          <m:sSupPr>
                            <m:ctrlPr>
                              <a:rPr kumimoji="0" lang="en-US" altLang="zh-CN" sz="3000" b="0" i="1" smtClean="0">
                                <a:latin typeface="Cambria Math" panose="02040503050406030204" pitchFamily="18" charset="0"/>
                                <a:ea typeface="隶书" panose="02010509060101010101" pitchFamily="49" charset="-122"/>
                              </a:rPr>
                            </m:ctrlPr>
                          </m:sSupPr>
                          <m:e>
                            <m:r>
                              <a:rPr kumimoji="0" lang="en-US" altLang="zh-CN" sz="3000" b="0" i="1" smtClean="0">
                                <a:latin typeface="Cambria Math" panose="02040503050406030204" pitchFamily="18" charset="0"/>
                                <a:ea typeface="隶书" panose="02010509060101010101" pitchFamily="49" charset="-122"/>
                              </a:rPr>
                              <m:t>𝑒</m:t>
                            </m:r>
                          </m:e>
                          <m:sup>
                            <m:r>
                              <a:rPr kumimoji="0" lang="en-US" altLang="zh-CN" sz="3000" b="0" i="1" smtClean="0">
                                <a:latin typeface="Cambria Math" panose="02040503050406030204" pitchFamily="18" charset="0"/>
                                <a:ea typeface="隶书" panose="02010509060101010101" pitchFamily="49" charset="-122"/>
                              </a:rPr>
                              <m:t>2</m:t>
                            </m:r>
                            <m:r>
                              <a:rPr kumimoji="0" lang="en-US" altLang="zh-CN" sz="3000" b="0" i="1" smtClean="0">
                                <a:latin typeface="Cambria Math" panose="02040503050406030204" pitchFamily="18" charset="0"/>
                                <a:ea typeface="隶书" panose="02010509060101010101" pitchFamily="49" charset="-122"/>
                              </a:rPr>
                              <m:t>𝑥</m:t>
                            </m:r>
                          </m:sup>
                        </m:sSup>
                      </m:num>
                      <m:den>
                        <m:r>
                          <a:rPr kumimoji="0" lang="en-US" altLang="zh-CN" sz="3000" b="0" i="1" smtClean="0">
                            <a:latin typeface="Cambria Math" panose="02040503050406030204" pitchFamily="18" charset="0"/>
                            <a:ea typeface="隶书" panose="02010509060101010101" pitchFamily="49" charset="-122"/>
                          </a:rPr>
                          <m:t>1−</m:t>
                        </m:r>
                        <m:sSup>
                          <m:sSupPr>
                            <m:ctrlPr>
                              <a:rPr kumimoji="0" lang="en-US" altLang="zh-CN" sz="3000" b="0" i="1" smtClean="0">
                                <a:latin typeface="Cambria Math" panose="02040503050406030204" pitchFamily="18" charset="0"/>
                                <a:ea typeface="隶书" panose="02010509060101010101" pitchFamily="49" charset="-122"/>
                              </a:rPr>
                            </m:ctrlPr>
                          </m:sSupPr>
                          <m:e>
                            <m:r>
                              <a:rPr kumimoji="0" lang="en-US" altLang="zh-CN" sz="3000" b="0" i="1" smtClean="0">
                                <a:latin typeface="Cambria Math" panose="02040503050406030204" pitchFamily="18" charset="0"/>
                                <a:ea typeface="隶书" panose="02010509060101010101" pitchFamily="49" charset="-122"/>
                              </a:rPr>
                              <m:t>𝑒</m:t>
                            </m:r>
                          </m:e>
                          <m:sup>
                            <m:r>
                              <a:rPr kumimoji="0" lang="en-US" altLang="zh-CN" sz="3000" b="0" i="1" smtClean="0">
                                <a:latin typeface="Cambria Math" panose="02040503050406030204" pitchFamily="18" charset="0"/>
                                <a:ea typeface="隶书" panose="02010509060101010101" pitchFamily="49" charset="-122"/>
                              </a:rPr>
                              <m:t>2</m:t>
                            </m:r>
                            <m:r>
                              <a:rPr kumimoji="0" lang="en-US" altLang="zh-CN" sz="3000" b="0" i="1" smtClean="0">
                                <a:latin typeface="Cambria Math" panose="02040503050406030204" pitchFamily="18" charset="0"/>
                                <a:ea typeface="隶书" panose="02010509060101010101" pitchFamily="49" charset="-122"/>
                              </a:rPr>
                              <m:t>𝑥</m:t>
                            </m:r>
                          </m:sup>
                        </m:sSup>
                      </m:den>
                    </m:f>
                  </m:oMath>
                </a14:m>
                <a:endParaRPr kumimoji="0" lang="en-US" altLang="zh-CN" sz="3000" b="0" dirty="0">
                  <a:latin typeface="隶书" panose="02010509060101010101" pitchFamily="49" charset="-122"/>
                  <a:ea typeface="隶书" panose="02010509060101010101" pitchFamily="49" charset="-122"/>
                </a:endParaRPr>
              </a:p>
            </p:txBody>
          </p:sp>
        </mc:Choice>
        <mc:Fallback xmlns="">
          <p:sp>
            <p:nvSpPr>
              <p:cNvPr id="6" name="内容占位符 2"/>
              <p:cNvSpPr txBox="1">
                <a:spLocks noRot="1" noChangeAspect="1" noMove="1" noResize="1" noEditPoints="1" noAdjustHandles="1" noChangeArrowheads="1" noChangeShapeType="1" noTextEdit="1"/>
              </p:cNvSpPr>
              <p:nvPr/>
            </p:nvSpPr>
            <p:spPr>
              <a:xfrm>
                <a:off x="395535" y="1700213"/>
                <a:ext cx="8569077" cy="4825131"/>
              </a:xfrm>
              <a:prstGeom prst="rect">
                <a:avLst/>
              </a:prstGeom>
              <a:blipFill>
                <a:blip r:embed="rId2"/>
                <a:stretch>
                  <a:fillRect l="-1494" t="-1643"/>
                </a:stretch>
              </a:blipFill>
            </p:spPr>
            <p:txBody>
              <a:bodyPr/>
              <a:lstStyle/>
              <a:p>
                <a:r>
                  <a:rPr lang="zh-CN" altLang="en-US">
                    <a:noFill/>
                  </a:rPr>
                  <a:t> </a:t>
                </a:r>
              </a:p>
            </p:txBody>
          </p:sp>
        </mc:Fallback>
      </mc:AlternateContent>
      <p:pic>
        <p:nvPicPr>
          <p:cNvPr id="5" name="Picture 4"/>
          <p:cNvPicPr>
            <a:picLocks noChangeAspect="1"/>
          </p:cNvPicPr>
          <p:nvPr/>
        </p:nvPicPr>
        <p:blipFill>
          <a:blip r:embed="rId3"/>
          <a:stretch>
            <a:fillRect/>
          </a:stretch>
        </p:blipFill>
        <p:spPr>
          <a:xfrm>
            <a:off x="5157046" y="4748925"/>
            <a:ext cx="3179633" cy="1972550"/>
          </a:xfrm>
          <a:prstGeom prst="rect">
            <a:avLst/>
          </a:prstGeom>
        </p:spPr>
      </p:pic>
      <p:pic>
        <p:nvPicPr>
          <p:cNvPr id="7" name="Picture 6"/>
          <p:cNvPicPr>
            <a:picLocks noChangeAspect="1"/>
          </p:cNvPicPr>
          <p:nvPr/>
        </p:nvPicPr>
        <p:blipFill>
          <a:blip r:embed="rId4"/>
          <a:stretch>
            <a:fillRect/>
          </a:stretch>
        </p:blipFill>
        <p:spPr>
          <a:xfrm>
            <a:off x="4355976" y="2250413"/>
            <a:ext cx="4788024" cy="2201483"/>
          </a:xfrm>
          <a:prstGeom prst="rect">
            <a:avLst/>
          </a:prstGeom>
        </p:spPr>
      </p:pic>
      <p:sp>
        <p:nvSpPr>
          <p:cNvPr id="9" name="文本占位符 3"/>
          <p:cNvSpPr>
            <a:spLocks noGrp="1"/>
          </p:cNvSpPr>
          <p:nvPr>
            <p:ph type="body" sz="quarter" idx="14"/>
          </p:nvPr>
        </p:nvSpPr>
        <p:spPr>
          <a:xfrm>
            <a:off x="6553200" y="50800"/>
            <a:ext cx="2411413" cy="433388"/>
          </a:xfrm>
        </p:spPr>
        <p:txBody>
          <a:bodyPr/>
          <a:lstStyle/>
          <a:p>
            <a:endParaRPr lang="zh-CN" altLang="en-US" dirty="0"/>
          </a:p>
        </p:txBody>
      </p:sp>
    </p:spTree>
    <p:extLst>
      <p:ext uri="{BB962C8B-B14F-4D97-AF65-F5344CB8AC3E}">
        <p14:creationId xmlns:p14="http://schemas.microsoft.com/office/powerpoint/2010/main" val="20506186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神经网络建模</a:t>
            </a:r>
          </a:p>
        </p:txBody>
      </p:sp>
      <p:sp>
        <p:nvSpPr>
          <p:cNvPr id="4" name="文本占位符 3"/>
          <p:cNvSpPr>
            <a:spLocks noGrp="1"/>
          </p:cNvSpPr>
          <p:nvPr>
            <p:ph type="body" sz="quarter" idx="14"/>
          </p:nvPr>
        </p:nvSpPr>
        <p:spPr/>
        <p:txBody>
          <a:bodyPr/>
          <a:lstStyle/>
          <a:p>
            <a:r>
              <a:rPr lang="zh-CN" altLang="en-US" dirty="0"/>
              <a:t>仿真示例</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90</a:t>
            </a:fld>
            <a:endParaRPr lang="en-US" altLang="zh-CN"/>
          </a:p>
        </p:txBody>
      </p:sp>
      <p:pic>
        <p:nvPicPr>
          <p:cNvPr id="2" name="图片 1"/>
          <p:cNvPicPr>
            <a:picLocks noChangeAspect="1"/>
          </p:cNvPicPr>
          <p:nvPr/>
        </p:nvPicPr>
        <p:blipFill>
          <a:blip r:embed="rId2"/>
          <a:stretch>
            <a:fillRect/>
          </a:stretch>
        </p:blipFill>
        <p:spPr>
          <a:xfrm>
            <a:off x="1691680" y="1268760"/>
            <a:ext cx="4454100" cy="3564000"/>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543065" y="5248403"/>
                <a:ext cx="8397299" cy="737189"/>
              </a:xfrm>
              <a:prstGeom prst="rect">
                <a:avLst/>
              </a:prstGeom>
              <a:noFill/>
            </p:spPr>
            <p:txBody>
              <a:bodyPr wrap="none" rtlCol="0">
                <a:spAutoFit/>
              </a:bodyPr>
              <a:lstStyle/>
              <a:p>
                <a:r>
                  <a:rPr lang="zh-CN" altLang="en-US" dirty="0"/>
                  <a:t>输入</a:t>
                </a:r>
                <a14:m>
                  <m:oMath xmlns:m="http://schemas.openxmlformats.org/officeDocument/2006/math">
                    <m:r>
                      <a:rPr lang="en-US" altLang="zh-CN" b="1" i="1" smtClean="0">
                        <a:latin typeface="Cambria Math" panose="02040503050406030204" pitchFamily="18" charset="0"/>
                      </a:rPr>
                      <m:t>𝒖</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𝒌</m:t>
                        </m:r>
                      </m:e>
                    </m:d>
                    <m:r>
                      <a:rPr lang="en-US" altLang="zh-CN" b="1" i="1" smtClean="0">
                        <a:latin typeface="Cambria Math" panose="02040503050406030204" pitchFamily="18" charset="0"/>
                      </a:rPr>
                      <m:t>=</m:t>
                    </m:r>
                    <m:r>
                      <a:rPr lang="en-US" altLang="zh-CN" b="1" i="0" smtClean="0">
                        <a:latin typeface="Cambria Math" panose="02040503050406030204" pitchFamily="18" charset="0"/>
                      </a:rPr>
                      <m:t>𝐬𝐢𝐧</m:t>
                    </m:r>
                    <m:d>
                      <m:dPr>
                        <m:ctrlPr>
                          <a:rPr lang="en-US" altLang="zh-CN" b="1" i="1" smtClean="0">
                            <a:latin typeface="Cambria Math" panose="02040503050406030204" pitchFamily="18" charset="0"/>
                          </a:rPr>
                        </m:ctrlPr>
                      </m:dPr>
                      <m:e>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𝟐</m:t>
                            </m:r>
                            <m:r>
                              <a:rPr lang="zh-CN" altLang="en-US" b="1" i="1" smtClean="0">
                                <a:latin typeface="Cambria Math" panose="02040503050406030204" pitchFamily="18" charset="0"/>
                              </a:rPr>
                              <m:t>𝝅</m:t>
                            </m:r>
                            <m:r>
                              <a:rPr lang="en-US" altLang="zh-CN" b="1" i="1" smtClean="0">
                                <a:latin typeface="Cambria Math" panose="02040503050406030204" pitchFamily="18" charset="0"/>
                              </a:rPr>
                              <m:t>𝒌</m:t>
                            </m:r>
                          </m:num>
                          <m:den>
                            <m:r>
                              <a:rPr lang="en-US" altLang="zh-CN" b="1" i="1" smtClean="0">
                                <a:latin typeface="Cambria Math" panose="02040503050406030204" pitchFamily="18" charset="0"/>
                              </a:rPr>
                              <m:t>𝟐𝟓</m:t>
                            </m:r>
                          </m:den>
                        </m:f>
                      </m:e>
                    </m:d>
                    <m:r>
                      <a:rPr lang="en-US" altLang="zh-CN" b="1" i="1" smtClean="0">
                        <a:latin typeface="Cambria Math" panose="02040503050406030204" pitchFamily="18" charset="0"/>
                      </a:rPr>
                      <m:t>+</m:t>
                    </m:r>
                    <m:func>
                      <m:funcPr>
                        <m:ctrlPr>
                          <a:rPr lang="en-US" altLang="zh-CN" b="1"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10</m:t>
                                </m:r>
                              </m:den>
                            </m:f>
                          </m:e>
                        </m:d>
                      </m:e>
                    </m:func>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𝟏𝟎𝟎</m:t>
                    </m:r>
                  </m:oMath>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543065" y="5248403"/>
                <a:ext cx="8397299" cy="737189"/>
              </a:xfrm>
              <a:prstGeom prst="rect">
                <a:avLst/>
              </a:prstGeom>
              <a:blipFill rotWithShape="0">
                <a:blip r:embed="rId3"/>
                <a:stretch>
                  <a:fillRect l="-1451" b="-4132"/>
                </a:stretch>
              </a:blipFill>
            </p:spPr>
            <p:txBody>
              <a:bodyPr/>
              <a:lstStyle/>
              <a:p>
                <a:r>
                  <a:rPr lang="zh-CN" altLang="en-US">
                    <a:noFill/>
                  </a:rPr>
                  <a:t> </a:t>
                </a:r>
              </a:p>
            </p:txBody>
          </p:sp>
        </mc:Fallback>
      </mc:AlternateContent>
      <p:sp>
        <p:nvSpPr>
          <p:cNvPr id="8" name="文本框 7"/>
          <p:cNvSpPr txBox="1"/>
          <p:nvPr/>
        </p:nvSpPr>
        <p:spPr>
          <a:xfrm>
            <a:off x="323528" y="6075144"/>
            <a:ext cx="7883633" cy="646331"/>
          </a:xfrm>
          <a:prstGeom prst="rect">
            <a:avLst/>
          </a:prstGeom>
          <a:noFill/>
        </p:spPr>
        <p:txBody>
          <a:bodyPr wrap="none" rtlCol="0">
            <a:spAutoFit/>
          </a:bodyPr>
          <a:lstStyle/>
          <a:p>
            <a:r>
              <a:rPr lang="en-US" altLang="zh-CN" sz="1800" b="0" dirty="0" err="1"/>
              <a:t>Kumpati</a:t>
            </a:r>
            <a:r>
              <a:rPr lang="en-US" altLang="zh-CN" sz="1800" b="0" dirty="0"/>
              <a:t> </a:t>
            </a:r>
            <a:r>
              <a:rPr lang="en-US" altLang="zh-CN" sz="1800" dirty="0"/>
              <a:t>S</a:t>
            </a:r>
            <a:r>
              <a:rPr lang="en-US" altLang="zh-CN" sz="1800" i="1" dirty="0"/>
              <a:t>. </a:t>
            </a:r>
            <a:r>
              <a:rPr lang="en-US" altLang="zh-CN" sz="1800" b="0" dirty="0" err="1"/>
              <a:t>Narendra</a:t>
            </a:r>
            <a:r>
              <a:rPr lang="en-US" altLang="zh-CN" sz="1800" b="0" dirty="0"/>
              <a:t>. Identification and Control of Dynamical Systems</a:t>
            </a:r>
          </a:p>
          <a:p>
            <a:r>
              <a:rPr lang="en-US" altLang="zh-CN" sz="1800" b="0" dirty="0"/>
              <a:t>Using Neural Networks, IEEE transactions on neural networks. Vol. I . No. I . 1990</a:t>
            </a:r>
            <a:endParaRPr lang="zh-CN" altLang="en-US" sz="1800" dirty="0"/>
          </a:p>
        </p:txBody>
      </p:sp>
    </p:spTree>
    <p:extLst>
      <p:ext uri="{BB962C8B-B14F-4D97-AF65-F5344CB8AC3E}">
        <p14:creationId xmlns:p14="http://schemas.microsoft.com/office/powerpoint/2010/main" val="28851288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691680" y="3501008"/>
            <a:ext cx="45561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spcBef>
                <a:spcPct val="50000"/>
              </a:spcBef>
              <a:defRPr/>
            </a:pPr>
            <a:r>
              <a:rPr lang="zh-CN" altLang="en-US" sz="3200" b="0" dirty="0">
                <a:solidFill>
                  <a:schemeClr val="bg1">
                    <a:lumMod val="85000"/>
                  </a:schemeClr>
                </a:solidFill>
              </a:rPr>
              <a:t>二、神经网络控制概述</a:t>
            </a:r>
          </a:p>
        </p:txBody>
      </p:sp>
      <p:sp>
        <p:nvSpPr>
          <p:cNvPr id="5" name="Text Box 4"/>
          <p:cNvSpPr txBox="1">
            <a:spLocks noChangeArrowheads="1"/>
          </p:cNvSpPr>
          <p:nvPr/>
        </p:nvSpPr>
        <p:spPr bwMode="auto">
          <a:xfrm>
            <a:off x="1691680" y="4212208"/>
            <a:ext cx="51323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bg1">
                    <a:lumMod val="85000"/>
                  </a:schemeClr>
                </a:solidFill>
              </a:rPr>
              <a:t>三、神经网络建模</a:t>
            </a:r>
            <a:endParaRPr lang="en-US" altLang="zh-CN" sz="3200" b="0" dirty="0">
              <a:solidFill>
                <a:schemeClr val="bg1">
                  <a:lumMod val="85000"/>
                </a:schemeClr>
              </a:solidFill>
            </a:endParaRPr>
          </a:p>
        </p:txBody>
      </p:sp>
      <p:sp>
        <p:nvSpPr>
          <p:cNvPr id="6" name="Text Box 5"/>
          <p:cNvSpPr txBox="1">
            <a:spLocks noChangeArrowheads="1"/>
          </p:cNvSpPr>
          <p:nvPr/>
        </p:nvSpPr>
        <p:spPr bwMode="auto">
          <a:xfrm>
            <a:off x="1691680" y="4923408"/>
            <a:ext cx="48434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tx2">
                    <a:lumMod val="75000"/>
                  </a:schemeClr>
                </a:solidFill>
              </a:rPr>
              <a:t>四、神经网络控制</a:t>
            </a:r>
          </a:p>
        </p:txBody>
      </p:sp>
      <p:sp>
        <p:nvSpPr>
          <p:cNvPr id="8" name="Rectangle 9"/>
          <p:cNvSpPr>
            <a:spLocks noGrp="1" noChangeArrowheads="1"/>
          </p:cNvSpPr>
          <p:nvPr>
            <p:ph type="title" idx="4294967295"/>
          </p:nvPr>
        </p:nvSpPr>
        <p:spPr>
          <a:xfrm>
            <a:off x="0" y="1190625"/>
            <a:ext cx="7772400" cy="1143000"/>
          </a:xfrm>
        </p:spPr>
        <p:txBody>
          <a:bodyPr/>
          <a:lstStyle/>
          <a:p>
            <a:pPr eaLnBrk="1" hangingPunct="1">
              <a:defRPr/>
            </a:pPr>
            <a:r>
              <a:rPr lang="zh-CN" altLang="en-US" dirty="0">
                <a:solidFill>
                  <a:schemeClr val="tx2">
                    <a:lumMod val="75000"/>
                  </a:schemeClr>
                </a:solidFill>
                <a:ea typeface="隶书" pitchFamily="49" charset="-122"/>
              </a:rPr>
              <a:t>本讲的主要内容</a:t>
            </a:r>
            <a:endParaRPr lang="zh-CN" altLang="en-US" dirty="0">
              <a:solidFill>
                <a:schemeClr val="tx2">
                  <a:lumMod val="75000"/>
                </a:schemeClr>
              </a:solidFill>
            </a:endParaRPr>
          </a:p>
        </p:txBody>
      </p:sp>
      <p:sp>
        <p:nvSpPr>
          <p:cNvPr id="7174" name="灯片编号占位符 9"/>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0C1F1DE-8601-4E45-AE10-B24C3544E738}" type="slidenum">
              <a:rPr lang="zh-CN" altLang="en-US" sz="1200">
                <a:solidFill>
                  <a:srgbClr val="898989"/>
                </a:solidFill>
                <a:latin typeface="Times New Roman" panose="02020603050405020304" pitchFamily="18" charset="0"/>
              </a:rPr>
              <a:pPr>
                <a:spcBef>
                  <a:spcPct val="0"/>
                </a:spcBef>
                <a:buFontTx/>
                <a:buNone/>
              </a:pPr>
              <a:t>91</a:t>
            </a:fld>
            <a:endParaRPr lang="en-US" altLang="zh-CN" sz="1200">
              <a:solidFill>
                <a:srgbClr val="898989"/>
              </a:solidFill>
              <a:latin typeface="Times New Roman" panose="02020603050405020304" pitchFamily="18" charset="0"/>
            </a:endParaRPr>
          </a:p>
        </p:txBody>
      </p:sp>
      <p:sp>
        <p:nvSpPr>
          <p:cNvPr id="7" name="Text Box 3"/>
          <p:cNvSpPr txBox="1">
            <a:spLocks noChangeArrowheads="1"/>
          </p:cNvSpPr>
          <p:nvPr/>
        </p:nvSpPr>
        <p:spPr bwMode="auto">
          <a:xfrm>
            <a:off x="1691680" y="2850927"/>
            <a:ext cx="45561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spcBef>
                <a:spcPct val="50000"/>
              </a:spcBef>
              <a:defRPr/>
            </a:pPr>
            <a:r>
              <a:rPr lang="zh-CN" altLang="en-US" sz="3200" b="0" dirty="0">
                <a:solidFill>
                  <a:schemeClr val="bg1">
                    <a:lumMod val="85000"/>
                  </a:schemeClr>
                </a:solidFill>
              </a:rPr>
              <a:t>一、人工神经网络简介</a:t>
            </a:r>
            <a:endParaRPr lang="zh-CN" altLang="en-US" sz="3200" b="0" dirty="0">
              <a:solidFill>
                <a:schemeClr val="bg1">
                  <a:lumMod val="85000"/>
                </a:schemeClr>
              </a:solidFill>
              <a:latin typeface="隶书" pitchFamily="49" charset="-122"/>
            </a:endParaRPr>
          </a:p>
        </p:txBody>
      </p:sp>
    </p:spTree>
    <p:extLst>
      <p:ext uri="{BB962C8B-B14F-4D97-AF65-F5344CB8AC3E}">
        <p14:creationId xmlns:p14="http://schemas.microsoft.com/office/powerpoint/2010/main" val="31634682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典型的神经网络控制结构</a:t>
            </a:r>
          </a:p>
        </p:txBody>
      </p:sp>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控制结构</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92</a:t>
            </a:fld>
            <a:endParaRPr lang="en-US" altLang="zh-CN"/>
          </a:p>
        </p:txBody>
      </p:sp>
      <p:sp>
        <p:nvSpPr>
          <p:cNvPr id="6" name="内容占位符 2"/>
          <p:cNvSpPr txBox="1">
            <a:spLocks/>
          </p:cNvSpPr>
          <p:nvPr/>
        </p:nvSpPr>
        <p:spPr>
          <a:xfrm>
            <a:off x="395536" y="1556792"/>
            <a:ext cx="8568952" cy="5112568"/>
          </a:xfrm>
          <a:prstGeom prst="rect">
            <a:avLst/>
          </a:prstGeom>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kumimoji="0" lang="zh-CN" altLang="en-US" sz="2400" b="0" dirty="0">
                <a:latin typeface="隶书" panose="02010509060101010101" pitchFamily="49" charset="-122"/>
                <a:ea typeface="隶书" panose="02010509060101010101" pitchFamily="49" charset="-122"/>
              </a:rPr>
              <a:t>神经网络监督控制（神经网络学习控制）</a:t>
            </a:r>
            <a:endParaRPr kumimoji="0" lang="en-US" altLang="zh-CN" sz="2400" b="0" dirty="0">
              <a:latin typeface="隶书" panose="02010509060101010101" pitchFamily="49" charset="-122"/>
              <a:ea typeface="隶书" panose="02010509060101010101" pitchFamily="49" charset="-122"/>
            </a:endParaRPr>
          </a:p>
          <a:p>
            <a:pPr>
              <a:defRPr/>
            </a:pPr>
            <a:r>
              <a:rPr kumimoji="0" lang="zh-CN" altLang="en-US" sz="2400" b="0" dirty="0">
                <a:latin typeface="隶书" panose="02010509060101010101" pitchFamily="49" charset="-122"/>
                <a:ea typeface="隶书" panose="02010509060101010101" pitchFamily="49" charset="-122"/>
              </a:rPr>
              <a:t>神经网络自适应控制（自校正、模型参考控制）</a:t>
            </a:r>
            <a:endParaRPr kumimoji="0" lang="en-US" altLang="zh-CN" sz="2400" b="0" dirty="0">
              <a:latin typeface="隶书" panose="02010509060101010101" pitchFamily="49" charset="-122"/>
              <a:ea typeface="隶书" panose="02010509060101010101" pitchFamily="49" charset="-122"/>
            </a:endParaRPr>
          </a:p>
          <a:p>
            <a:pPr>
              <a:defRPr/>
            </a:pPr>
            <a:r>
              <a:rPr kumimoji="0" lang="zh-CN" altLang="en-US" sz="2400" b="0" dirty="0">
                <a:latin typeface="隶书" panose="02010509060101010101" pitchFamily="49" charset="-122"/>
                <a:ea typeface="隶书" panose="02010509060101010101" pitchFamily="49" charset="-122"/>
              </a:rPr>
              <a:t>神经网络内模控制</a:t>
            </a:r>
            <a:endParaRPr kumimoji="0" lang="en-US" altLang="zh-CN" sz="2400" b="0" dirty="0">
              <a:latin typeface="隶书" panose="02010509060101010101" pitchFamily="49" charset="-122"/>
              <a:ea typeface="隶书" panose="02010509060101010101" pitchFamily="49" charset="-122"/>
            </a:endParaRPr>
          </a:p>
          <a:p>
            <a:pPr>
              <a:defRPr/>
            </a:pPr>
            <a:r>
              <a:rPr kumimoji="0" lang="zh-CN" altLang="en-US" sz="2400" b="0" dirty="0">
                <a:latin typeface="隶书" panose="02010509060101010101" pitchFamily="49" charset="-122"/>
                <a:ea typeface="隶书" panose="02010509060101010101" pitchFamily="49" charset="-122"/>
              </a:rPr>
              <a:t>神经网络预测控制</a:t>
            </a:r>
            <a:endParaRPr kumimoji="0" lang="en-US" altLang="zh-CN" sz="2400" b="0" dirty="0">
              <a:latin typeface="隶书" panose="02010509060101010101" pitchFamily="49" charset="-122"/>
              <a:ea typeface="隶书" panose="02010509060101010101" pitchFamily="49" charset="-122"/>
            </a:endParaRPr>
          </a:p>
          <a:p>
            <a:pPr>
              <a:defRPr/>
            </a:pPr>
            <a:r>
              <a:rPr kumimoji="0" lang="zh-CN" altLang="en-US" sz="2400" b="0" dirty="0">
                <a:latin typeface="隶书" panose="02010509060101010101" pitchFamily="49" charset="-122"/>
                <a:ea typeface="隶书" panose="02010509060101010101" pitchFamily="49" charset="-122"/>
              </a:rPr>
              <a:t>神经网络自适应评价控制（神经网络再励控制）</a:t>
            </a:r>
            <a:endParaRPr kumimoji="0" lang="en-US" altLang="zh-CN" sz="2400" b="0" dirty="0">
              <a:latin typeface="隶书" panose="02010509060101010101" pitchFamily="49" charset="-122"/>
              <a:ea typeface="隶书" panose="02010509060101010101" pitchFamily="49" charset="-122"/>
            </a:endParaRPr>
          </a:p>
          <a:p>
            <a:pPr>
              <a:defRPr/>
            </a:pPr>
            <a:r>
              <a:rPr kumimoji="0" lang="zh-CN" altLang="en-US" sz="2400" b="0" dirty="0">
                <a:latin typeface="隶书" panose="02010509060101010101" pitchFamily="49" charset="-122"/>
                <a:ea typeface="隶书" panose="02010509060101010101" pitchFamily="49" charset="-122"/>
              </a:rPr>
              <a:t>神经网络混合控制</a:t>
            </a:r>
            <a:endParaRPr kumimoji="0" lang="en-US" altLang="zh-CN" sz="2400" b="0" dirty="0">
              <a:latin typeface="隶书" panose="02010509060101010101" pitchFamily="49" charset="-122"/>
              <a:ea typeface="隶书" panose="02010509060101010101" pitchFamily="49" charset="-122"/>
            </a:endParaRPr>
          </a:p>
          <a:p>
            <a:pPr>
              <a:defRPr/>
            </a:pPr>
            <a:endParaRPr kumimoji="0" lang="en-US" altLang="zh-CN" sz="2400" b="0" dirty="0">
              <a:latin typeface="隶书" panose="02010509060101010101" pitchFamily="49" charset="-122"/>
              <a:ea typeface="隶书" panose="02010509060101010101" pitchFamily="49" charset="-122"/>
            </a:endParaRPr>
          </a:p>
          <a:p>
            <a:pPr>
              <a:defRPr/>
            </a:pPr>
            <a:r>
              <a:rPr kumimoji="0" lang="zh-CN" altLang="en-US" sz="2400" b="0" dirty="0">
                <a:latin typeface="隶书" panose="02010509060101010101" pitchFamily="49" charset="-122"/>
                <a:ea typeface="隶书" panose="02010509060101010101" pitchFamily="49" charset="-122"/>
              </a:rPr>
              <a:t>充当系统模型，构成各种控制结构，如在内模控制、模型参考自适应控制、预测控制中充当模型</a:t>
            </a:r>
            <a:endParaRPr kumimoji="0" lang="en-US" altLang="zh-CN" sz="2400" b="0" dirty="0">
              <a:latin typeface="隶书" panose="02010509060101010101" pitchFamily="49" charset="-122"/>
              <a:ea typeface="隶书" panose="02010509060101010101" pitchFamily="49" charset="-122"/>
            </a:endParaRPr>
          </a:p>
          <a:p>
            <a:pPr>
              <a:defRPr/>
            </a:pPr>
            <a:r>
              <a:rPr kumimoji="0" lang="zh-CN" altLang="en-US" sz="2400" b="0" dirty="0">
                <a:latin typeface="隶书" panose="02010509060101010101" pitchFamily="49" charset="-122"/>
                <a:ea typeface="隶书" panose="02010509060101010101" pitchFamily="49" charset="-122"/>
              </a:rPr>
              <a:t>直接用作控制器</a:t>
            </a:r>
            <a:endParaRPr kumimoji="0" lang="en-US" altLang="zh-CN" sz="2400" b="0" dirty="0">
              <a:latin typeface="隶书" panose="02010509060101010101" pitchFamily="49" charset="-122"/>
              <a:ea typeface="隶书" panose="02010509060101010101" pitchFamily="49" charset="-122"/>
            </a:endParaRPr>
          </a:p>
          <a:p>
            <a:pPr>
              <a:defRPr/>
            </a:pPr>
            <a:r>
              <a:rPr kumimoji="0" lang="zh-CN" altLang="en-US" sz="2400" b="0" dirty="0">
                <a:latin typeface="隶书" panose="02010509060101010101" pitchFamily="49" charset="-122"/>
                <a:ea typeface="隶书" panose="02010509060101010101" pitchFamily="49" charset="-122"/>
              </a:rPr>
              <a:t>在控制系统中起优化计算作用</a:t>
            </a:r>
          </a:p>
        </p:txBody>
      </p:sp>
    </p:spTree>
    <p:extLst>
      <p:ext uri="{BB962C8B-B14F-4D97-AF65-F5344CB8AC3E}">
        <p14:creationId xmlns:p14="http://schemas.microsoft.com/office/powerpoint/2010/main" val="17845687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572314"/>
                </a:solidFill>
              </a:rPr>
              <a:t>神经网络控制的学习机制</a:t>
            </a:r>
            <a:endParaRPr lang="zh-CN" altLang="en-US" dirty="0"/>
          </a:p>
        </p:txBody>
      </p:sp>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学习机制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93</a:t>
            </a:fld>
            <a:endParaRPr lang="en-US" altLang="zh-CN"/>
          </a:p>
        </p:txBody>
      </p:sp>
      <p:sp>
        <p:nvSpPr>
          <p:cNvPr id="6" name="内容占位符 2"/>
          <p:cNvSpPr txBox="1">
            <a:spLocks/>
          </p:cNvSpPr>
          <p:nvPr/>
        </p:nvSpPr>
        <p:spPr>
          <a:xfrm>
            <a:off x="323528" y="1916832"/>
            <a:ext cx="8640960" cy="4752528"/>
          </a:xfrm>
          <a:prstGeom prst="rect">
            <a:avLst/>
          </a:prstGeom>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722" indent="0" algn="just">
              <a:spcAft>
                <a:spcPts val="450"/>
              </a:spcAft>
              <a:buFont typeface="Arial" panose="020B0604020202020204" pitchFamily="34" charset="0"/>
              <a:buNone/>
              <a:defRPr/>
            </a:pPr>
            <a:r>
              <a:rPr kumimoji="0" lang="zh-CN" altLang="en-US" sz="2400" b="1" dirty="0">
                <a:solidFill>
                  <a:srgbClr val="0000FF"/>
                </a:solidFill>
                <a:latin typeface="隶书" panose="02010509060101010101" pitchFamily="49" charset="-122"/>
                <a:ea typeface="隶书" panose="02010509060101010101" pitchFamily="49" charset="-122"/>
              </a:rPr>
              <a:t>神经网络控制器的特殊性：</a:t>
            </a:r>
            <a:endParaRPr kumimoji="0" lang="en-US" altLang="zh-CN" sz="2400" b="1" dirty="0">
              <a:solidFill>
                <a:srgbClr val="0000FF"/>
              </a:solidFill>
              <a:latin typeface="隶书" panose="02010509060101010101" pitchFamily="49" charset="-122"/>
              <a:ea typeface="隶书" panose="02010509060101010101" pitchFamily="49" charset="-122"/>
            </a:endParaRPr>
          </a:p>
          <a:p>
            <a:pPr marL="61722" indent="0" algn="just">
              <a:buFont typeface="Arial" panose="020B0604020202020204" pitchFamily="34" charset="0"/>
              <a:buNone/>
              <a:defRPr/>
            </a:pPr>
            <a:r>
              <a:rPr kumimoji="0" lang="zh-CN" altLang="en-US" sz="2400" b="0" dirty="0">
                <a:latin typeface="隶书" panose="02010509060101010101" pitchFamily="49" charset="-122"/>
                <a:ea typeface="隶书" panose="02010509060101010101" pitchFamily="49" charset="-122"/>
              </a:rPr>
              <a:t>控制器的样本信息通常无法预先知道</a:t>
            </a:r>
            <a:r>
              <a:rPr kumimoji="0" lang="en-US" altLang="zh-CN" sz="1800" b="0" dirty="0">
                <a:latin typeface="隶书" panose="02010509060101010101" pitchFamily="49" charset="-122"/>
                <a:ea typeface="隶书" panose="02010509060101010101" pitchFamily="49" charset="-122"/>
              </a:rPr>
              <a:t>(</a:t>
            </a:r>
            <a:r>
              <a:rPr kumimoji="0" lang="zh-CN" altLang="en-US" sz="1800" b="0" dirty="0">
                <a:latin typeface="隶书" panose="02010509060101010101" pitchFamily="49" charset="-122"/>
                <a:ea typeface="隶书" panose="02010509060101010101" pitchFamily="49" charset="-122"/>
              </a:rPr>
              <a:t>如：控制器的</a:t>
            </a:r>
            <a:r>
              <a:rPr kumimoji="0" lang="zh-CN" altLang="en-US" sz="1800" b="0" dirty="0">
                <a:solidFill>
                  <a:srgbClr val="FF0000"/>
                </a:solidFill>
                <a:latin typeface="隶书" panose="02010509060101010101" pitchFamily="49" charset="-122"/>
                <a:ea typeface="隶书" panose="02010509060101010101" pitchFamily="49" charset="-122"/>
              </a:rPr>
              <a:t>期望输出</a:t>
            </a:r>
            <a:r>
              <a:rPr kumimoji="0" lang="zh-CN" altLang="en-US" sz="1800" b="0" dirty="0">
                <a:latin typeface="隶书" panose="02010509060101010101" pitchFamily="49" charset="-122"/>
                <a:ea typeface="隶书" panose="02010509060101010101" pitchFamily="49" charset="-122"/>
              </a:rPr>
              <a:t>通常是系统的最佳控制量，一般无法通过测量获得</a:t>
            </a:r>
            <a:r>
              <a:rPr kumimoji="0" lang="en-US" altLang="zh-CN" sz="1800" b="0" dirty="0">
                <a:latin typeface="隶书" panose="02010509060101010101" pitchFamily="49" charset="-122"/>
                <a:ea typeface="隶书" panose="02010509060101010101" pitchFamily="49" charset="-122"/>
              </a:rPr>
              <a:t>)</a:t>
            </a:r>
            <a:r>
              <a:rPr kumimoji="0" lang="zh-CN" altLang="en-US" sz="2400" b="0" dirty="0">
                <a:latin typeface="隶书" panose="02010509060101010101" pitchFamily="49" charset="-122"/>
                <a:ea typeface="隶书" panose="02010509060101010101" pitchFamily="49" charset="-122"/>
              </a:rPr>
              <a:t>。</a:t>
            </a:r>
            <a:endParaRPr kumimoji="0" lang="en-US" altLang="zh-CN" sz="2400" b="0" dirty="0">
              <a:latin typeface="隶书" panose="02010509060101010101" pitchFamily="49" charset="-122"/>
              <a:ea typeface="隶书" panose="02010509060101010101" pitchFamily="49" charset="-122"/>
            </a:endParaRPr>
          </a:p>
          <a:p>
            <a:pPr marL="61722" indent="0" algn="just">
              <a:spcBef>
                <a:spcPts val="900"/>
              </a:spcBef>
              <a:buFont typeface="Arial" panose="020B0604020202020204" pitchFamily="34" charset="0"/>
              <a:buNone/>
              <a:defRPr/>
            </a:pPr>
            <a:r>
              <a:rPr kumimoji="0" lang="zh-CN" altLang="en-US" sz="2400" b="0" dirty="0">
                <a:latin typeface="隶书" panose="02010509060101010101" pitchFamily="49" charset="-122"/>
                <a:ea typeface="隶书" panose="02010509060101010101" pitchFamily="49" charset="-122"/>
              </a:rPr>
              <a:t>解决控制器的学习问题是关键。</a:t>
            </a:r>
            <a:endParaRPr kumimoji="0" lang="en-US" altLang="zh-CN" sz="2400" b="0" dirty="0">
              <a:latin typeface="隶书" panose="02010509060101010101" pitchFamily="49" charset="-122"/>
              <a:ea typeface="隶书" panose="02010509060101010101" pitchFamily="49" charset="-122"/>
            </a:endParaRPr>
          </a:p>
          <a:p>
            <a:pPr marL="61722" indent="0" algn="just">
              <a:spcBef>
                <a:spcPts val="2250"/>
              </a:spcBef>
              <a:spcAft>
                <a:spcPts val="450"/>
              </a:spcAft>
              <a:buFont typeface="Arial" panose="020B0604020202020204" pitchFamily="34" charset="0"/>
              <a:buNone/>
              <a:defRPr/>
            </a:pPr>
            <a:r>
              <a:rPr kumimoji="0" lang="zh-CN" altLang="en-US" sz="2400" b="1" dirty="0">
                <a:solidFill>
                  <a:srgbClr val="0000FF"/>
                </a:solidFill>
                <a:latin typeface="隶书" panose="02010509060101010101" pitchFamily="49" charset="-122"/>
                <a:ea typeface="隶书" panose="02010509060101010101" pitchFamily="49" charset="-122"/>
              </a:rPr>
              <a:t>神经网络控制器的学习：</a:t>
            </a:r>
            <a:endParaRPr kumimoji="0" lang="en-US" altLang="zh-CN" sz="2400" b="1" dirty="0">
              <a:solidFill>
                <a:srgbClr val="0000FF"/>
              </a:solidFill>
              <a:latin typeface="隶书" panose="02010509060101010101" pitchFamily="49" charset="-122"/>
              <a:ea typeface="隶书" panose="02010509060101010101" pitchFamily="49" charset="-122"/>
            </a:endParaRPr>
          </a:p>
          <a:p>
            <a:pPr marL="61722" indent="0" algn="just">
              <a:buFont typeface="Arial" panose="020B0604020202020204" pitchFamily="34" charset="0"/>
              <a:buNone/>
              <a:defRPr/>
            </a:pPr>
            <a:r>
              <a:rPr kumimoji="0" lang="zh-CN" altLang="en-US" sz="2400" b="0" dirty="0">
                <a:latin typeface="隶书" panose="02010509060101010101" pitchFamily="49" charset="-122"/>
                <a:ea typeface="隶书" panose="02010509060101010101" pitchFamily="49" charset="-122"/>
              </a:rPr>
              <a:t>寻找一种有效的途径进行网络连接权值或网络结构的修改，从而使得网络控制器输出的控制信号能够保证系统输出跟随系统的期望输出。</a:t>
            </a:r>
            <a:endParaRPr kumimoji="0" lang="en-US" altLang="zh-CN" sz="2400" b="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2731617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学习机制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94</a:t>
            </a:fld>
            <a:endParaRPr lang="en-US" altLang="zh-CN"/>
          </a:p>
        </p:txBody>
      </p:sp>
      <p:sp>
        <p:nvSpPr>
          <p:cNvPr id="6" name="内容占位符 2"/>
          <p:cNvSpPr txBox="1">
            <a:spLocks/>
          </p:cNvSpPr>
          <p:nvPr/>
        </p:nvSpPr>
        <p:spPr>
          <a:xfrm>
            <a:off x="611560" y="980728"/>
            <a:ext cx="8075240" cy="5877272"/>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1000" indent="0">
              <a:buNone/>
              <a:defRPr/>
            </a:pPr>
            <a:r>
              <a:rPr kumimoji="0" lang="zh-CN" altLang="en-US" b="1" dirty="0">
                <a:latin typeface="黑体" panose="02010609060101010101" pitchFamily="49" charset="-122"/>
                <a:ea typeface="黑体" panose="02010609060101010101" pitchFamily="49" charset="-122"/>
              </a:rPr>
              <a:t>神经网络控制器的学习类别</a:t>
            </a:r>
            <a:endParaRPr kumimoji="0" lang="en-US" altLang="zh-CN" b="1" dirty="0">
              <a:latin typeface="黑体" panose="02010609060101010101" pitchFamily="49" charset="-122"/>
              <a:ea typeface="黑体" panose="02010609060101010101" pitchFamily="49" charset="-122"/>
            </a:endParaRPr>
          </a:p>
          <a:p>
            <a:pPr marL="270000" indent="0">
              <a:spcBef>
                <a:spcPts val="1800"/>
              </a:spcBef>
              <a:buClr>
                <a:srgbClr val="CC9900"/>
              </a:buClr>
              <a:buSzPct val="65000"/>
              <a:buFont typeface="Arial" panose="020B0604020202020204" pitchFamily="34" charset="0"/>
              <a:buNone/>
              <a:defRPr/>
            </a:pPr>
            <a:r>
              <a:rPr kumimoji="0" lang="en-US" altLang="zh-CN" sz="1950" b="0" kern="0" dirty="0">
                <a:latin typeface="隶书" panose="02010509060101010101" pitchFamily="49" charset="-122"/>
                <a:ea typeface="隶书" panose="02010509060101010101" pitchFamily="49" charset="-122"/>
              </a:rPr>
              <a:t>(1) </a:t>
            </a:r>
            <a:r>
              <a:rPr kumimoji="0" lang="zh-CN" altLang="en-US" sz="1950" b="0" kern="0" dirty="0">
                <a:latin typeface="隶书" panose="02010509060101010101" pitchFamily="49" charset="-122"/>
                <a:ea typeface="隶书" panose="02010509060101010101" pitchFamily="49" charset="-122"/>
              </a:rPr>
              <a:t>监督式学习</a:t>
            </a:r>
            <a:r>
              <a:rPr kumimoji="0" lang="en-US" altLang="zh-CN" sz="1950" b="0" kern="0" dirty="0">
                <a:latin typeface="隶书" panose="02010509060101010101" pitchFamily="49" charset="-122"/>
                <a:ea typeface="隶书" panose="02010509060101010101" pitchFamily="49" charset="-122"/>
              </a:rPr>
              <a:t>(</a:t>
            </a:r>
            <a:r>
              <a:rPr kumimoji="0" lang="zh-CN" altLang="en-US" sz="1950" b="0" kern="0" dirty="0">
                <a:latin typeface="隶书" panose="02010509060101010101" pitchFamily="49" charset="-122"/>
                <a:ea typeface="隶书" panose="02010509060101010101" pitchFamily="49" charset="-122"/>
              </a:rPr>
              <a:t>有导师指导下的控制网络学习</a:t>
            </a:r>
            <a:r>
              <a:rPr kumimoji="0" lang="en-US" altLang="zh-CN" sz="1950" b="0" kern="0" dirty="0">
                <a:latin typeface="隶书" panose="02010509060101010101" pitchFamily="49" charset="-122"/>
                <a:ea typeface="隶书" panose="02010509060101010101" pitchFamily="49" charset="-122"/>
              </a:rPr>
              <a:t>)</a:t>
            </a:r>
          </a:p>
          <a:p>
            <a:pPr marL="540000" indent="0" algn="just">
              <a:spcBef>
                <a:spcPts val="900"/>
              </a:spcBef>
              <a:buClr>
                <a:srgbClr val="CC9900"/>
              </a:buClr>
              <a:buSzPct val="65000"/>
              <a:buFont typeface="Arial" panose="020B0604020202020204" pitchFamily="34" charset="0"/>
              <a:buNone/>
              <a:defRPr/>
            </a:pPr>
            <a:r>
              <a:rPr kumimoji="0" lang="zh-CN" altLang="en-US" sz="1800" b="0" kern="0" dirty="0">
                <a:latin typeface="隶书" panose="02010509060101010101" pitchFamily="49" charset="-122"/>
                <a:ea typeface="隶书" panose="02010509060101010101" pitchFamily="49" charset="-122"/>
              </a:rPr>
              <a:t>外界提供适当形式的导师信号，学习系统根据导师信号与相对应的实际输出量之差调节网络参数。</a:t>
            </a:r>
          </a:p>
          <a:p>
            <a:pPr marL="882900" lvl="1" indent="-342900">
              <a:buClr>
                <a:srgbClr val="3B812F"/>
              </a:buClr>
              <a:buSzPct val="60000"/>
              <a:buFont typeface="Wingdings" pitchFamily="2" charset="2"/>
              <a:buChar char="ü"/>
              <a:defRPr/>
            </a:pPr>
            <a:r>
              <a:rPr kumimoji="0" lang="zh-CN" altLang="en-US" sz="1950" b="0" kern="0" dirty="0">
                <a:latin typeface="隶书" panose="02010509060101010101" pitchFamily="49" charset="-122"/>
                <a:ea typeface="隶书" panose="02010509060101010101" pitchFamily="49" charset="-122"/>
              </a:rPr>
              <a:t>离线学习法</a:t>
            </a:r>
          </a:p>
          <a:p>
            <a:pPr marL="882900" lvl="1" indent="-342900">
              <a:buClr>
                <a:srgbClr val="3B812F"/>
              </a:buClr>
              <a:buSzPct val="60000"/>
              <a:buFont typeface="Wingdings" pitchFamily="2" charset="2"/>
              <a:buChar char="ü"/>
              <a:defRPr/>
            </a:pPr>
            <a:r>
              <a:rPr kumimoji="0" lang="zh-CN" altLang="en-US" sz="1950" b="0" kern="0" dirty="0">
                <a:latin typeface="隶书" panose="02010509060101010101" pitchFamily="49" charset="-122"/>
                <a:ea typeface="隶书" panose="02010509060101010101" pitchFamily="49" charset="-122"/>
              </a:rPr>
              <a:t>在线学习法</a:t>
            </a:r>
          </a:p>
          <a:p>
            <a:pPr marL="882900" lvl="1" indent="-342900">
              <a:buClr>
                <a:srgbClr val="3B812F"/>
              </a:buClr>
              <a:buSzPct val="60000"/>
              <a:buFont typeface="Wingdings" pitchFamily="2" charset="2"/>
              <a:buChar char="ü"/>
              <a:defRPr/>
            </a:pPr>
            <a:r>
              <a:rPr kumimoji="0" lang="zh-CN" altLang="en-US" sz="1950" b="0" kern="0" dirty="0">
                <a:latin typeface="隶书" panose="02010509060101010101" pitchFamily="49" charset="-122"/>
                <a:ea typeface="隶书" panose="02010509060101010101" pitchFamily="49" charset="-122"/>
              </a:rPr>
              <a:t>反馈误差学习法</a:t>
            </a:r>
          </a:p>
          <a:p>
            <a:pPr marL="882900" lvl="1" indent="-342900">
              <a:buClr>
                <a:srgbClr val="3B812F"/>
              </a:buClr>
              <a:buSzPct val="60000"/>
              <a:buFont typeface="Wingdings" pitchFamily="2" charset="2"/>
              <a:buChar char="ü"/>
              <a:defRPr/>
            </a:pPr>
            <a:r>
              <a:rPr kumimoji="0" lang="zh-CN" altLang="en-US" sz="1950" b="0" kern="0" dirty="0">
                <a:latin typeface="隶书" panose="02010509060101010101" pitchFamily="49" charset="-122"/>
                <a:ea typeface="隶书" panose="02010509060101010101" pitchFamily="49" charset="-122"/>
              </a:rPr>
              <a:t>多网络学习法</a:t>
            </a:r>
          </a:p>
          <a:p>
            <a:pPr marL="270000" indent="0">
              <a:spcBef>
                <a:spcPts val="1800"/>
              </a:spcBef>
              <a:buClr>
                <a:srgbClr val="CC9900"/>
              </a:buClr>
              <a:buSzPct val="65000"/>
              <a:buFont typeface="Arial" panose="020B0604020202020204" pitchFamily="34" charset="0"/>
              <a:buNone/>
              <a:defRPr/>
            </a:pPr>
            <a:r>
              <a:rPr kumimoji="0" lang="en-US" altLang="zh-CN" sz="1950" b="0" kern="0" dirty="0">
                <a:latin typeface="隶书" panose="02010509060101010101" pitchFamily="49" charset="-122"/>
                <a:ea typeface="隶书" panose="02010509060101010101" pitchFamily="49" charset="-122"/>
              </a:rPr>
              <a:t>(2) </a:t>
            </a:r>
            <a:r>
              <a:rPr kumimoji="0" lang="zh-CN" altLang="en-US" sz="1950" b="0" kern="0" dirty="0">
                <a:latin typeface="隶书" panose="02010509060101010101" pitchFamily="49" charset="-122"/>
                <a:ea typeface="隶书" panose="02010509060101010101" pitchFamily="49" charset="-122"/>
              </a:rPr>
              <a:t>无监督学习</a:t>
            </a:r>
            <a:r>
              <a:rPr kumimoji="0" lang="en-US" altLang="zh-CN" sz="1950" b="0" kern="0" dirty="0">
                <a:latin typeface="隶书" panose="02010509060101010101" pitchFamily="49" charset="-122"/>
                <a:ea typeface="隶书" panose="02010509060101010101" pitchFamily="49" charset="-122"/>
              </a:rPr>
              <a:t>(</a:t>
            </a:r>
            <a:r>
              <a:rPr kumimoji="0" lang="zh-CN" altLang="en-US" sz="1950" b="0" kern="0" dirty="0">
                <a:latin typeface="隶书" panose="02010509060101010101" pitchFamily="49" charset="-122"/>
                <a:ea typeface="隶书" panose="02010509060101010101" pitchFamily="49" charset="-122"/>
              </a:rPr>
              <a:t>通过某一评价函数指定下的学习</a:t>
            </a:r>
            <a:r>
              <a:rPr kumimoji="0" lang="en-US" altLang="zh-CN" sz="1950" b="0" kern="0" dirty="0">
                <a:latin typeface="隶书" panose="02010509060101010101" pitchFamily="49" charset="-122"/>
                <a:ea typeface="隶书" panose="02010509060101010101" pitchFamily="49" charset="-122"/>
              </a:rPr>
              <a:t>)</a:t>
            </a:r>
            <a:r>
              <a:rPr kumimoji="0" lang="zh-CN" altLang="en-US" sz="1950" b="0" kern="0" dirty="0">
                <a:latin typeface="隶书" panose="02010509060101010101" pitchFamily="49" charset="-122"/>
                <a:ea typeface="隶书" panose="02010509060101010101" pitchFamily="49" charset="-122"/>
              </a:rPr>
              <a:t>  </a:t>
            </a:r>
          </a:p>
          <a:p>
            <a:pPr marL="540000" indent="0" algn="just">
              <a:spcBef>
                <a:spcPts val="900"/>
              </a:spcBef>
              <a:buFont typeface="Arial" panose="020B0604020202020204" pitchFamily="34" charset="0"/>
              <a:buNone/>
              <a:defRPr/>
            </a:pPr>
            <a:r>
              <a:rPr kumimoji="0" lang="zh-CN" altLang="en-US" sz="1800" b="0" dirty="0">
                <a:latin typeface="隶书" panose="02010509060101010101" pitchFamily="49" charset="-122"/>
                <a:ea typeface="隶书" panose="02010509060101010101" pitchFamily="49" charset="-122"/>
              </a:rPr>
              <a:t>无导师信号，按照环境所提供数据的某些规则或适当的评价函数调节网络参数。</a:t>
            </a:r>
            <a:endParaRPr kumimoji="0" lang="en-US" altLang="zh-CN" sz="1800" b="0" dirty="0">
              <a:latin typeface="隶书" panose="02010509060101010101" pitchFamily="49" charset="-122"/>
              <a:ea typeface="隶书" panose="02010509060101010101" pitchFamily="49" charset="-122"/>
            </a:endParaRPr>
          </a:p>
          <a:p>
            <a:pPr marL="270000" indent="0">
              <a:spcBef>
                <a:spcPts val="1800"/>
              </a:spcBef>
              <a:buClr>
                <a:srgbClr val="CC9900"/>
              </a:buClr>
              <a:buSzPct val="65000"/>
              <a:buNone/>
              <a:defRPr/>
            </a:pPr>
            <a:r>
              <a:rPr lang="en-US" altLang="zh-CN" sz="1950" kern="0" dirty="0">
                <a:latin typeface="隶书" panose="02010509060101010101" pitchFamily="49" charset="-122"/>
                <a:ea typeface="隶书" panose="02010509060101010101" pitchFamily="49" charset="-122"/>
              </a:rPr>
              <a:t>(3) </a:t>
            </a:r>
            <a:r>
              <a:rPr lang="zh-CN" altLang="en-US" sz="1950" b="0" kern="0" dirty="0">
                <a:latin typeface="隶书" panose="02010509060101010101" pitchFamily="49" charset="-122"/>
                <a:ea typeface="隶书" panose="02010509060101010101" pitchFamily="49" charset="-122"/>
              </a:rPr>
              <a:t>再励学习</a:t>
            </a:r>
            <a:r>
              <a:rPr lang="en-US" altLang="zh-CN" sz="1950" b="0" kern="0" dirty="0">
                <a:latin typeface="隶书" panose="02010509060101010101" pitchFamily="49" charset="-122"/>
                <a:ea typeface="隶书" panose="02010509060101010101" pitchFamily="49" charset="-122"/>
              </a:rPr>
              <a:t>(</a:t>
            </a:r>
            <a:r>
              <a:rPr lang="zh-CN" altLang="en-US" sz="1950" b="0" kern="0" dirty="0">
                <a:latin typeface="隶书" panose="02010509060101010101" pitchFamily="49" charset="-122"/>
                <a:ea typeface="隶书" panose="02010509060101010101" pitchFamily="49" charset="-122"/>
              </a:rPr>
              <a:t>强化学习</a:t>
            </a:r>
            <a:r>
              <a:rPr lang="en-US" altLang="zh-CN" sz="1950" b="0" kern="0" dirty="0">
                <a:latin typeface="隶书" panose="02010509060101010101" pitchFamily="49" charset="-122"/>
                <a:ea typeface="隶书" panose="02010509060101010101" pitchFamily="49" charset="-122"/>
              </a:rPr>
              <a:t>)</a:t>
            </a:r>
          </a:p>
          <a:p>
            <a:pPr marL="540000" indent="0" algn="just">
              <a:spcBef>
                <a:spcPts val="900"/>
              </a:spcBef>
              <a:buClr>
                <a:srgbClr val="CC9900"/>
              </a:buClr>
              <a:buSzPct val="65000"/>
              <a:buNone/>
              <a:defRPr/>
            </a:pPr>
            <a:r>
              <a:rPr lang="zh-CN" altLang="en-US" sz="1800" b="0" kern="0" dirty="0">
                <a:latin typeface="隶书" panose="02010509060101010101" pitchFamily="49" charset="-122"/>
                <a:ea typeface="隶书" panose="02010509060101010101" pitchFamily="49" charset="-122"/>
              </a:rPr>
              <a:t>介于上述两种情况之间，外部环境只对输出结果给出评价，而不给出具体答案，学习系统通过强化那些受奖励的动作来改善自身的性能。</a:t>
            </a:r>
            <a:endParaRPr lang="en-US" altLang="zh-CN" sz="1800" b="0" kern="0" dirty="0">
              <a:latin typeface="隶书" panose="02010509060101010101" pitchFamily="49" charset="-122"/>
              <a:ea typeface="隶书" panose="02010509060101010101" pitchFamily="49" charset="-122"/>
            </a:endParaRPr>
          </a:p>
          <a:p>
            <a:pPr marL="540000" indent="0" algn="just">
              <a:spcBef>
                <a:spcPts val="900"/>
              </a:spcBef>
              <a:buFont typeface="Arial" panose="020B0604020202020204" pitchFamily="34" charset="0"/>
              <a:buNone/>
              <a:defRPr/>
            </a:pPr>
            <a:endParaRPr kumimoji="0" lang="zh-CN" altLang="en-US" sz="1800" b="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435809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离线学习</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95</a:t>
            </a:fld>
            <a:endParaRPr lang="en-US" altLang="zh-CN"/>
          </a:p>
        </p:txBody>
      </p:sp>
      <p:sp>
        <p:nvSpPr>
          <p:cNvPr id="6" name="内容占位符 2"/>
          <p:cNvSpPr txBox="1">
            <a:spLocks/>
          </p:cNvSpPr>
          <p:nvPr/>
        </p:nvSpPr>
        <p:spPr>
          <a:xfrm>
            <a:off x="395536" y="705134"/>
            <a:ext cx="8424936" cy="1512168"/>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5000" indent="-324000">
              <a:spcBef>
                <a:spcPts val="1800"/>
              </a:spcBef>
              <a:buClr>
                <a:srgbClr val="3891A7"/>
              </a:buClr>
              <a:buFont typeface="Wingdings" pitchFamily="2" charset="2"/>
              <a:buChar char="n"/>
              <a:defRPr/>
            </a:pPr>
            <a:r>
              <a:rPr kumimoji="0" lang="zh-CN" altLang="en-US" b="1" dirty="0">
                <a:solidFill>
                  <a:prstClr val="black"/>
                </a:solidFill>
                <a:latin typeface="隶书" panose="02010509060101010101" pitchFamily="49" charset="-122"/>
                <a:ea typeface="隶书" panose="02010509060101010101" pitchFamily="49" charset="-122"/>
              </a:rPr>
              <a:t>离线学习</a:t>
            </a:r>
            <a:endParaRPr kumimoji="0" lang="en-US" altLang="zh-CN" b="1" dirty="0">
              <a:solidFill>
                <a:prstClr val="black"/>
              </a:solidFill>
              <a:latin typeface="隶书" panose="02010509060101010101" pitchFamily="49" charset="-122"/>
              <a:ea typeface="隶书" panose="02010509060101010101" pitchFamily="49" charset="-122"/>
            </a:endParaRPr>
          </a:p>
          <a:p>
            <a:pPr marL="405000" indent="0" algn="just">
              <a:spcBef>
                <a:spcPts val="900"/>
              </a:spcBef>
              <a:buClr>
                <a:srgbClr val="CC9900"/>
              </a:buClr>
              <a:buSzPct val="65000"/>
              <a:buFont typeface="Arial" panose="020B0604020202020204" pitchFamily="34" charset="0"/>
              <a:buNone/>
              <a:defRPr/>
            </a:pPr>
            <a:r>
              <a:rPr kumimoji="0" lang="zh-CN" altLang="en-US" sz="2400" b="0" kern="0" dirty="0">
                <a:solidFill>
                  <a:srgbClr val="000000"/>
                </a:solidFill>
                <a:latin typeface="隶书" panose="02010509060101010101" pitchFamily="49" charset="-122"/>
                <a:ea typeface="隶书" panose="02010509060101010101" pitchFamily="49" charset="-122"/>
              </a:rPr>
              <a:t>对一批实现给定的系统输入输出样本数据进行离线学习，建立系统的一个逆模型，然后用此逆模型进行在线控制。</a:t>
            </a:r>
          </a:p>
        </p:txBody>
      </p:sp>
      <p:sp>
        <p:nvSpPr>
          <p:cNvPr id="7" name="TextBox 32"/>
          <p:cNvSpPr txBox="1">
            <a:spLocks noChangeArrowheads="1"/>
          </p:cNvSpPr>
          <p:nvPr/>
        </p:nvSpPr>
        <p:spPr bwMode="auto">
          <a:xfrm>
            <a:off x="3610694" y="4147268"/>
            <a:ext cx="19907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eaLnBrk="1" hangingPunct="1"/>
            <a:r>
              <a:rPr lang="zh-CN" altLang="en-US" sz="2100" dirty="0">
                <a:solidFill>
                  <a:srgbClr val="00B050"/>
                </a:solidFill>
              </a:rPr>
              <a:t>离线学习</a:t>
            </a:r>
            <a:r>
              <a:rPr lang="en-US" altLang="zh-CN" sz="2100" dirty="0">
                <a:solidFill>
                  <a:srgbClr val="00B050"/>
                </a:solidFill>
              </a:rPr>
              <a:t>(</a:t>
            </a:r>
            <a:r>
              <a:rPr lang="zh-CN" altLang="en-US" sz="2100" dirty="0">
                <a:solidFill>
                  <a:srgbClr val="00B050"/>
                </a:solidFill>
              </a:rPr>
              <a:t>建模</a:t>
            </a:r>
            <a:r>
              <a:rPr lang="en-US" altLang="zh-CN" sz="2100" dirty="0">
                <a:solidFill>
                  <a:srgbClr val="00B050"/>
                </a:solidFill>
              </a:rPr>
              <a:t>)</a:t>
            </a:r>
            <a:endParaRPr lang="zh-CN" altLang="en-US" sz="2100" dirty="0">
              <a:solidFill>
                <a:srgbClr val="00B050"/>
              </a:solidFill>
            </a:endParaRPr>
          </a:p>
        </p:txBody>
      </p:sp>
      <p:sp>
        <p:nvSpPr>
          <p:cNvPr id="8" name="下箭头 7"/>
          <p:cNvSpPr/>
          <p:nvPr/>
        </p:nvSpPr>
        <p:spPr>
          <a:xfrm>
            <a:off x="4464769" y="4640980"/>
            <a:ext cx="196850" cy="53975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2100"/>
          </a:p>
        </p:txBody>
      </p:sp>
      <p:sp>
        <p:nvSpPr>
          <p:cNvPr id="9" name="TextBox 34"/>
          <p:cNvSpPr txBox="1">
            <a:spLocks noChangeArrowheads="1"/>
          </p:cNvSpPr>
          <p:nvPr/>
        </p:nvSpPr>
        <p:spPr bwMode="auto">
          <a:xfrm>
            <a:off x="3882157" y="6315793"/>
            <a:ext cx="1268412"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eaLnBrk="1" hangingPunct="1"/>
            <a:r>
              <a:rPr lang="zh-CN" altLang="en-US" sz="2100">
                <a:solidFill>
                  <a:srgbClr val="00B050"/>
                </a:solidFill>
              </a:rPr>
              <a:t>在线控制</a:t>
            </a:r>
          </a:p>
        </p:txBody>
      </p:sp>
      <p:sp>
        <p:nvSpPr>
          <p:cNvPr id="10" name="TextBox 35"/>
          <p:cNvSpPr txBox="1">
            <a:spLocks noChangeArrowheads="1"/>
          </p:cNvSpPr>
          <p:nvPr/>
        </p:nvSpPr>
        <p:spPr bwMode="auto">
          <a:xfrm>
            <a:off x="932582" y="3391618"/>
            <a:ext cx="506412" cy="16779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eaVert" wrap="none">
            <a:spAutoFit/>
          </a:bodyPr>
          <a:lstStyle>
            <a:lvl1pPr algn="ctr">
              <a:defRPr kumimoji="1" sz="2800" b="1">
                <a:solidFill>
                  <a:schemeClr val="tx1"/>
                </a:solidFill>
                <a:latin typeface="Times New Roman" panose="02020603050405020304" pitchFamily="18" charset="0"/>
                <a:ea typeface="隶书" panose="02010509060101010101" pitchFamily="49" charset="-122"/>
              </a:defRPr>
            </a:lvl1pPr>
            <a:lvl2pPr marL="742950" indent="-285750" algn="ctr">
              <a:defRPr kumimoji="1" sz="2800" b="1">
                <a:solidFill>
                  <a:schemeClr val="tx1"/>
                </a:solidFill>
                <a:latin typeface="Times New Roman" panose="02020603050405020304" pitchFamily="18" charset="0"/>
                <a:ea typeface="隶书" panose="02010509060101010101" pitchFamily="49" charset="-122"/>
              </a:defRPr>
            </a:lvl2pPr>
            <a:lvl3pPr marL="1143000" indent="-228600" algn="ctr">
              <a:defRPr kumimoji="1" sz="2800" b="1">
                <a:solidFill>
                  <a:schemeClr val="tx1"/>
                </a:solidFill>
                <a:latin typeface="Times New Roman" panose="02020603050405020304" pitchFamily="18" charset="0"/>
                <a:ea typeface="隶书" panose="02010509060101010101" pitchFamily="49" charset="-122"/>
              </a:defRPr>
            </a:lvl3pPr>
            <a:lvl4pPr marL="1600200" indent="-228600" algn="ctr">
              <a:defRPr kumimoji="1" sz="2800" b="1">
                <a:solidFill>
                  <a:schemeClr val="tx1"/>
                </a:solidFill>
                <a:latin typeface="Times New Roman" panose="02020603050405020304" pitchFamily="18" charset="0"/>
                <a:ea typeface="隶书" panose="02010509060101010101" pitchFamily="49" charset="-122"/>
              </a:defRPr>
            </a:lvl4pPr>
            <a:lvl5pPr marL="2057400" indent="-228600" algn="ctr">
              <a:defRPr kumimoji="1" sz="2800" b="1">
                <a:solidFill>
                  <a:schemeClr val="tx1"/>
                </a:solidFill>
                <a:latin typeface="Times New Roman" panose="02020603050405020304" pitchFamily="18" charset="0"/>
                <a:ea typeface="隶书" panose="02010509060101010101" pitchFamily="49" charset="-122"/>
              </a:defRPr>
            </a:lvl5pPr>
            <a:lvl6pPr marL="25146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6pPr>
            <a:lvl7pPr marL="29718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7pPr>
            <a:lvl8pPr marL="34290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8pPr>
            <a:lvl9pPr marL="3886200" indent="-228600" algn="ctr" eaLnBrk="0" fontAlgn="base" hangingPunct="0">
              <a:spcBef>
                <a:spcPct val="0"/>
              </a:spcBef>
              <a:spcAft>
                <a:spcPct val="0"/>
              </a:spcAft>
              <a:defRPr kumimoji="1" sz="2800" b="1">
                <a:solidFill>
                  <a:schemeClr val="tx1"/>
                </a:solidFill>
                <a:latin typeface="Times New Roman" panose="02020603050405020304" pitchFamily="18" charset="0"/>
                <a:ea typeface="隶书" panose="02010509060101010101" pitchFamily="49" charset="-122"/>
              </a:defRPr>
            </a:lvl9pPr>
          </a:lstStyle>
          <a:p>
            <a:pPr eaLnBrk="1" hangingPunct="1"/>
            <a:r>
              <a:rPr lang="zh-CN" altLang="en-US" sz="2100"/>
              <a:t>适合静态环境</a:t>
            </a:r>
          </a:p>
        </p:txBody>
      </p:sp>
      <p:sp>
        <p:nvSpPr>
          <p:cNvPr id="12" name="椭圆形标注 11"/>
          <p:cNvSpPr/>
          <p:nvPr/>
        </p:nvSpPr>
        <p:spPr>
          <a:xfrm>
            <a:off x="4281883" y="3004661"/>
            <a:ext cx="1195387" cy="41275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1600" dirty="0"/>
              <a:t>逆模型</a:t>
            </a:r>
          </a:p>
        </p:txBody>
      </p:sp>
      <p:pic>
        <p:nvPicPr>
          <p:cNvPr id="13" name="图片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83594" y="5241055"/>
            <a:ext cx="3768725"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2987824" y="2217302"/>
            <a:ext cx="2816596" cy="1987468"/>
          </a:xfrm>
          <a:prstGeom prst="rect">
            <a:avLst/>
          </a:prstGeom>
        </p:spPr>
      </p:pic>
    </p:spTree>
    <p:extLst>
      <p:ext uri="{BB962C8B-B14F-4D97-AF65-F5344CB8AC3E}">
        <p14:creationId xmlns:p14="http://schemas.microsoft.com/office/powerpoint/2010/main" val="298296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animBg="1"/>
      <p:bldP spid="1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离线学习</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96</a:t>
            </a:fld>
            <a:endParaRPr lang="en-US" altLang="zh-CN"/>
          </a:p>
        </p:txBody>
      </p:sp>
      <mc:AlternateContent xmlns:mc="http://schemas.openxmlformats.org/markup-compatibility/2006" xmlns:a14="http://schemas.microsoft.com/office/drawing/2010/main">
        <mc:Choice Requires="a14">
          <p:sp>
            <p:nvSpPr>
              <p:cNvPr id="6" name="内容占位符 2"/>
              <p:cNvSpPr txBox="1">
                <a:spLocks/>
              </p:cNvSpPr>
              <p:nvPr/>
            </p:nvSpPr>
            <p:spPr>
              <a:xfrm>
                <a:off x="107504" y="1268760"/>
                <a:ext cx="8856984" cy="4835624"/>
              </a:xfrm>
              <a:prstGeom prst="rect">
                <a:avLst/>
              </a:prstGeom>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spcAft>
                    <a:spcPts val="1200"/>
                  </a:spcAft>
                  <a:buFont typeface="Arial" panose="020B0604020202020204" pitchFamily="34" charset="0"/>
                  <a:buNone/>
                </a:pPr>
                <a:r>
                  <a:rPr kumimoji="0" lang="zh-CN" altLang="en-US" sz="4000" b="0" dirty="0">
                    <a:latin typeface="隶书" panose="02010509060101010101" pitchFamily="49" charset="-122"/>
                    <a:ea typeface="隶书" panose="02010509060101010101" pitchFamily="49" charset="-122"/>
                  </a:rPr>
                  <a:t>缺点：</a:t>
                </a:r>
                <a:endParaRPr kumimoji="0" lang="en-US" altLang="zh-CN" sz="7200" b="0" dirty="0">
                  <a:latin typeface="隶书" panose="02010509060101010101" pitchFamily="49" charset="-122"/>
                  <a:ea typeface="隶书" panose="02010509060101010101" pitchFamily="49" charset="-122"/>
                </a:endParaRPr>
              </a:p>
              <a:p>
                <a:pPr marL="874350" indent="-514350" algn="just">
                  <a:spcAft>
                    <a:spcPts val="600"/>
                  </a:spcAft>
                  <a:buFont typeface="+mj-ea"/>
                  <a:buAutoNum type="circleNumDbPlain"/>
                </a:pPr>
                <a:r>
                  <a:rPr kumimoji="0" lang="zh-CN" altLang="en-US" sz="2800" b="0" dirty="0">
                    <a:latin typeface="隶书" panose="02010509060101010101" pitchFamily="49" charset="-122"/>
                    <a:ea typeface="隶书" panose="02010509060101010101" pitchFamily="49" charset="-122"/>
                  </a:rPr>
                  <a:t>导师信号</a:t>
                </a:r>
                <a14:m>
                  <m:oMath xmlns:m="http://schemas.openxmlformats.org/officeDocument/2006/math">
                    <m:r>
                      <a:rPr kumimoji="0" lang="en-US" altLang="zh-CN" sz="2800" b="0" i="1">
                        <a:latin typeface="Cambria Math"/>
                        <a:ea typeface="宋体" pitchFamily="2" charset="-122"/>
                      </a:rPr>
                      <m:t>𝑢</m:t>
                    </m:r>
                  </m:oMath>
                </a14:m>
                <a:r>
                  <a:rPr kumimoji="0" lang="zh-CN" altLang="en-US" sz="2800" b="0" dirty="0">
                    <a:latin typeface="隶书" panose="02010509060101010101" pitchFamily="49" charset="-122"/>
                    <a:ea typeface="隶书" panose="02010509060101010101" pitchFamily="49" charset="-122"/>
                  </a:rPr>
                  <a:t>应遍及整个控制域，才能保证网络能最大范围地逼近系统的逆模型，而实际上很难构造这样的导师信号。</a:t>
                </a:r>
                <a:endParaRPr kumimoji="0" lang="en-US" altLang="zh-CN" sz="2800" b="0" dirty="0">
                  <a:latin typeface="隶书" panose="02010509060101010101" pitchFamily="49" charset="-122"/>
                  <a:ea typeface="隶书" panose="02010509060101010101" pitchFamily="49" charset="-122"/>
                </a:endParaRPr>
              </a:p>
              <a:p>
                <a:pPr marL="874350" indent="-514350" algn="just">
                  <a:spcAft>
                    <a:spcPts val="600"/>
                  </a:spcAft>
                  <a:buFont typeface="+mj-ea"/>
                  <a:buAutoNum type="circleNumDbPlain"/>
                </a:pPr>
                <a:r>
                  <a:rPr kumimoji="0" lang="zh-CN" altLang="en-US" sz="2800" b="0" dirty="0">
                    <a:latin typeface="隶书" panose="02010509060101010101" pitchFamily="49" charset="-122"/>
                    <a:ea typeface="隶书" panose="02010509060101010101" pitchFamily="49" charset="-122"/>
                  </a:rPr>
                  <a:t>在环境或对象特性发生变化时无法使用，离线学习结束控制器的学习能力即停止。</a:t>
                </a:r>
                <a:endParaRPr kumimoji="0" lang="en-US" altLang="zh-CN" sz="2800" b="0" dirty="0">
                  <a:latin typeface="隶书" panose="02010509060101010101" pitchFamily="49" charset="-122"/>
                  <a:ea typeface="隶书" panose="02010509060101010101" pitchFamily="49" charset="-122"/>
                </a:endParaRPr>
              </a:p>
              <a:p>
                <a:pPr marL="874350" indent="-514350" algn="just">
                  <a:spcAft>
                    <a:spcPts val="600"/>
                  </a:spcAft>
                  <a:buFont typeface="+mj-ea"/>
                  <a:buAutoNum type="circleNumDbPlain"/>
                </a:pPr>
                <a:r>
                  <a:rPr kumimoji="0" lang="zh-CN" altLang="en-US" sz="2800" b="0" dirty="0">
                    <a:latin typeface="隶书" panose="02010509060101010101" pitchFamily="49" charset="-122"/>
                    <a:ea typeface="隶书" panose="02010509060101010101" pitchFamily="49" charset="-122"/>
                  </a:rPr>
                  <a:t>性能</a:t>
                </a:r>
                <a14:m>
                  <m:oMath xmlns:m="http://schemas.openxmlformats.org/officeDocument/2006/math">
                    <m:sSup>
                      <m:sSupPr>
                        <m:ctrlPr>
                          <a:rPr kumimoji="0" lang="en-US" altLang="zh-CN" sz="2800" b="0" i="1">
                            <a:latin typeface="Cambria Math" panose="02040503050406030204" pitchFamily="18" charset="0"/>
                            <a:ea typeface="宋体" pitchFamily="2" charset="-122"/>
                          </a:rPr>
                        </m:ctrlPr>
                      </m:sSupPr>
                      <m:e>
                        <m:d>
                          <m:dPr>
                            <m:ctrlPr>
                              <a:rPr kumimoji="0" lang="en-US" altLang="zh-CN" sz="2800" b="0" i="1">
                                <a:latin typeface="Cambria Math" panose="02040503050406030204" pitchFamily="18" charset="0"/>
                                <a:ea typeface="宋体" pitchFamily="2" charset="-122"/>
                              </a:rPr>
                            </m:ctrlPr>
                          </m:dPr>
                          <m:e>
                            <m:r>
                              <a:rPr kumimoji="0" lang="en-US" altLang="zh-CN" sz="2800" b="0" i="1">
                                <a:latin typeface="Cambria Math"/>
                                <a:ea typeface="宋体" pitchFamily="2" charset="-122"/>
                              </a:rPr>
                              <m:t>𝑢</m:t>
                            </m:r>
                            <m:r>
                              <a:rPr kumimoji="0" lang="en-US" altLang="zh-CN" sz="2800" b="0" i="1">
                                <a:latin typeface="Cambria Math"/>
                                <a:ea typeface="宋体" pitchFamily="2" charset="-122"/>
                              </a:rPr>
                              <m:t>−</m:t>
                            </m:r>
                            <m:sSub>
                              <m:sSubPr>
                                <m:ctrlPr>
                                  <a:rPr kumimoji="0" lang="en-US" altLang="zh-CN" sz="2800" b="0" i="1">
                                    <a:latin typeface="Cambria Math" panose="02040503050406030204" pitchFamily="18" charset="0"/>
                                    <a:ea typeface="宋体" pitchFamily="2" charset="-122"/>
                                  </a:rPr>
                                </m:ctrlPr>
                              </m:sSubPr>
                              <m:e>
                                <m:r>
                                  <a:rPr kumimoji="0" lang="en-US" altLang="zh-CN" sz="2800" b="0" i="1">
                                    <a:latin typeface="Cambria Math"/>
                                    <a:ea typeface="宋体" pitchFamily="2" charset="-122"/>
                                  </a:rPr>
                                  <m:t>𝑢</m:t>
                                </m:r>
                              </m:e>
                              <m:sub>
                                <m:r>
                                  <a:rPr kumimoji="0" lang="en-US" altLang="zh-CN" sz="2800" b="0" i="1" smtClean="0">
                                    <a:latin typeface="Cambria Math" panose="02040503050406030204" pitchFamily="18" charset="0"/>
                                    <a:ea typeface="宋体" pitchFamily="2" charset="-122"/>
                                  </a:rPr>
                                  <m:t>𝑁</m:t>
                                </m:r>
                              </m:sub>
                            </m:sSub>
                          </m:e>
                        </m:d>
                      </m:e>
                      <m:sup>
                        <m:r>
                          <a:rPr kumimoji="0" lang="en-US" altLang="zh-CN" sz="2800" b="0" i="1">
                            <a:latin typeface="Cambria Math"/>
                            <a:ea typeface="宋体" pitchFamily="2" charset="-122"/>
                          </a:rPr>
                          <m:t>2</m:t>
                        </m:r>
                      </m:sup>
                    </m:sSup>
                  </m:oMath>
                </a14:m>
                <a:r>
                  <a:rPr kumimoji="0" lang="zh-CN" altLang="en-US" sz="2800" b="0" dirty="0">
                    <a:latin typeface="隶书" panose="02010509060101010101" pitchFamily="49" charset="-122"/>
                    <a:ea typeface="隶书" panose="02010509060101010101" pitchFamily="49" charset="-122"/>
                  </a:rPr>
                  <a:t>的极小不能保证</a:t>
                </a:r>
                <a14:m>
                  <m:oMath xmlns:m="http://schemas.openxmlformats.org/officeDocument/2006/math">
                    <m:sSup>
                      <m:sSupPr>
                        <m:ctrlPr>
                          <a:rPr kumimoji="0" lang="en-US" altLang="zh-CN" sz="2800" b="0" i="1">
                            <a:latin typeface="Cambria Math" panose="02040503050406030204" pitchFamily="18" charset="0"/>
                            <a:ea typeface="宋体" pitchFamily="2" charset="-122"/>
                          </a:rPr>
                        </m:ctrlPr>
                      </m:sSupPr>
                      <m:e>
                        <m:d>
                          <m:dPr>
                            <m:ctrlPr>
                              <a:rPr kumimoji="0" lang="en-US" altLang="zh-CN" sz="2800" b="0" i="1">
                                <a:latin typeface="Cambria Math" panose="02040503050406030204" pitchFamily="18" charset="0"/>
                                <a:ea typeface="宋体" pitchFamily="2" charset="-122"/>
                              </a:rPr>
                            </m:ctrlPr>
                          </m:dPr>
                          <m:e>
                            <m:sSub>
                              <m:sSubPr>
                                <m:ctrlPr>
                                  <a:rPr kumimoji="0" lang="en-US" altLang="zh-CN" sz="2800" b="0" i="1">
                                    <a:latin typeface="Cambria Math" panose="02040503050406030204" pitchFamily="18" charset="0"/>
                                    <a:ea typeface="宋体" pitchFamily="2" charset="-122"/>
                                  </a:rPr>
                                </m:ctrlPr>
                              </m:sSubPr>
                              <m:e>
                                <m:r>
                                  <a:rPr kumimoji="0" lang="en-US" altLang="zh-CN" sz="2800" b="0" i="1">
                                    <a:latin typeface="Cambria Math"/>
                                    <a:ea typeface="宋体" pitchFamily="2" charset="-122"/>
                                  </a:rPr>
                                  <m:t>𝑦</m:t>
                                </m:r>
                              </m:e>
                              <m:sub>
                                <m:r>
                                  <a:rPr kumimoji="0" lang="en-US" altLang="zh-CN" sz="2800" b="0" i="1">
                                    <a:latin typeface="Cambria Math"/>
                                    <a:ea typeface="宋体" pitchFamily="2" charset="-122"/>
                                  </a:rPr>
                                  <m:t>𝑑</m:t>
                                </m:r>
                              </m:sub>
                            </m:sSub>
                            <m:r>
                              <a:rPr kumimoji="0" lang="en-US" altLang="zh-CN" sz="2800" b="0" i="1">
                                <a:latin typeface="Cambria Math"/>
                                <a:ea typeface="宋体" pitchFamily="2" charset="-122"/>
                              </a:rPr>
                              <m:t>−</m:t>
                            </m:r>
                            <m:r>
                              <a:rPr kumimoji="0" lang="en-US" altLang="zh-CN" sz="2800" b="0" i="1">
                                <a:latin typeface="Cambria Math"/>
                                <a:ea typeface="宋体" pitchFamily="2" charset="-122"/>
                              </a:rPr>
                              <m:t>𝑦</m:t>
                            </m:r>
                          </m:e>
                        </m:d>
                      </m:e>
                      <m:sup>
                        <m:r>
                          <a:rPr kumimoji="0" lang="en-US" altLang="zh-CN" sz="2800" b="0" i="1">
                            <a:latin typeface="Cambria Math"/>
                            <a:ea typeface="宋体" pitchFamily="2" charset="-122"/>
                          </a:rPr>
                          <m:t>2</m:t>
                        </m:r>
                      </m:sup>
                    </m:sSup>
                  </m:oMath>
                </a14:m>
                <a:r>
                  <a:rPr kumimoji="0" lang="zh-CN" altLang="en-US" sz="2800" b="0" dirty="0">
                    <a:latin typeface="隶书" panose="02010509060101010101" pitchFamily="49" charset="-122"/>
                    <a:ea typeface="隶书" panose="02010509060101010101" pitchFamily="49" charset="-122"/>
                  </a:rPr>
                  <a:t>的极小。</a:t>
                </a:r>
              </a:p>
            </p:txBody>
          </p:sp>
        </mc:Choice>
        <mc:Fallback xmlns="">
          <p:sp>
            <p:nvSpPr>
              <p:cNvPr id="6" name="内容占位符 2"/>
              <p:cNvSpPr txBox="1">
                <a:spLocks noRot="1" noChangeAspect="1" noMove="1" noResize="1" noEditPoints="1" noAdjustHandles="1" noChangeArrowheads="1" noChangeShapeType="1" noTextEdit="1"/>
              </p:cNvSpPr>
              <p:nvPr/>
            </p:nvSpPr>
            <p:spPr>
              <a:xfrm>
                <a:off x="107504" y="1268760"/>
                <a:ext cx="8856984" cy="4835624"/>
              </a:xfrm>
              <a:prstGeom prst="rect">
                <a:avLst/>
              </a:prstGeom>
              <a:blipFill rotWithShape="0">
                <a:blip r:embed="rId2"/>
                <a:stretch>
                  <a:fillRect l="-1514" t="-2270" r="-13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68246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在线学习</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97</a:t>
            </a:fld>
            <a:endParaRPr lang="en-US" altLang="zh-CN"/>
          </a:p>
        </p:txBody>
      </p:sp>
      <p:pic>
        <p:nvPicPr>
          <p:cNvPr id="6" name="图片 5"/>
          <p:cNvPicPr>
            <a:picLocks noChangeAspect="1"/>
          </p:cNvPicPr>
          <p:nvPr/>
        </p:nvPicPr>
        <p:blipFill>
          <a:blip r:embed="rId2"/>
          <a:stretch>
            <a:fillRect/>
          </a:stretch>
        </p:blipFill>
        <p:spPr>
          <a:xfrm>
            <a:off x="467544" y="1124744"/>
            <a:ext cx="7015961" cy="2247249"/>
          </a:xfrm>
          <a:prstGeom prst="rect">
            <a:avLst/>
          </a:prstGeom>
        </p:spPr>
      </p:pic>
      <mc:AlternateContent xmlns:mc="http://schemas.openxmlformats.org/markup-compatibility/2006" xmlns:a14="http://schemas.microsoft.com/office/drawing/2010/main">
        <mc:Choice Requires="a14">
          <p:sp>
            <p:nvSpPr>
              <p:cNvPr id="7" name="内容占位符 2"/>
              <p:cNvSpPr txBox="1">
                <a:spLocks/>
              </p:cNvSpPr>
              <p:nvPr/>
            </p:nvSpPr>
            <p:spPr>
              <a:xfrm>
                <a:off x="374625" y="2794496"/>
                <a:ext cx="8085808" cy="3744416"/>
              </a:xfrm>
              <a:prstGeom prst="rect">
                <a:avLst/>
              </a:prstGeom>
            </p:spPr>
            <p:txBody>
              <a:bodyPr>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296" indent="0">
                  <a:spcBef>
                    <a:spcPts val="3000"/>
                  </a:spcBef>
                  <a:buFont typeface="Arial" panose="020B0604020202020204" pitchFamily="34" charset="0"/>
                  <a:buNone/>
                </a:pPr>
                <a:endParaRPr kumimoji="0" lang="en-US" altLang="zh-CN" sz="2200" b="0" dirty="0">
                  <a:latin typeface="宋体" pitchFamily="2" charset="-122"/>
                  <a:ea typeface="宋体" pitchFamily="2" charset="-122"/>
                </a:endParaRPr>
              </a:p>
              <a:p>
                <a:pPr marL="82296" indent="0" algn="just">
                  <a:buFont typeface="Arial" panose="020B0604020202020204" pitchFamily="34" charset="0"/>
                  <a:buNone/>
                </a:pPr>
                <a:r>
                  <a:rPr kumimoji="0" lang="zh-CN" altLang="en-US" sz="2200" b="0" dirty="0">
                    <a:latin typeface="隶书" panose="02010509060101010101" pitchFamily="49" charset="-122"/>
                    <a:ea typeface="隶书" panose="02010509060101010101" pitchFamily="49" charset="-122"/>
                  </a:rPr>
                  <a:t>学习目的：找到最优控制量</a:t>
                </a:r>
                <a14:m>
                  <m:oMath xmlns:m="http://schemas.openxmlformats.org/officeDocument/2006/math">
                    <m:r>
                      <a:rPr kumimoji="0" lang="en-US" altLang="zh-CN" sz="2200" b="0" i="1">
                        <a:latin typeface="Cambria Math"/>
                        <a:ea typeface="宋体" pitchFamily="2" charset="-122"/>
                      </a:rPr>
                      <m:t>𝑢</m:t>
                    </m:r>
                  </m:oMath>
                </a14:m>
                <a:r>
                  <a:rPr kumimoji="0" lang="zh-CN" altLang="en-US" sz="2200" b="0" dirty="0">
                    <a:latin typeface="隶书" panose="02010509060101010101" pitchFamily="49" charset="-122"/>
                    <a:ea typeface="隶书" panose="02010509060101010101" pitchFamily="49" charset="-122"/>
                  </a:rPr>
                  <a:t>，使系统输出</a:t>
                </a:r>
                <a14:m>
                  <m:oMath xmlns:m="http://schemas.openxmlformats.org/officeDocument/2006/math">
                    <m:r>
                      <a:rPr kumimoji="0" lang="en-US" altLang="zh-CN" sz="2200" b="0" i="1">
                        <a:latin typeface="Cambria Math"/>
                        <a:ea typeface="宋体" pitchFamily="2" charset="-122"/>
                      </a:rPr>
                      <m:t>𝑦</m:t>
                    </m:r>
                  </m:oMath>
                </a14:m>
                <a:r>
                  <a:rPr kumimoji="0" lang="zh-CN" altLang="en-US" sz="2200" b="0" dirty="0">
                    <a:latin typeface="隶书" panose="02010509060101010101" pitchFamily="49" charset="-122"/>
                    <a:ea typeface="隶书" panose="02010509060101010101" pitchFamily="49" charset="-122"/>
                  </a:rPr>
                  <a:t>趋于期望输出</a:t>
                </a:r>
                <a14:m>
                  <m:oMath xmlns:m="http://schemas.openxmlformats.org/officeDocument/2006/math">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𝑦</m:t>
                        </m:r>
                      </m:e>
                      <m:sub>
                        <m:r>
                          <a:rPr kumimoji="0" lang="en-US" altLang="zh-CN" sz="2200" b="0" i="1">
                            <a:latin typeface="Cambria Math"/>
                            <a:ea typeface="宋体" pitchFamily="2" charset="-122"/>
                          </a:rPr>
                          <m:t>𝑑</m:t>
                        </m:r>
                      </m:sub>
                    </m:sSub>
                  </m:oMath>
                </a14:m>
                <a:r>
                  <a:rPr kumimoji="0" lang="zh-CN" altLang="en-US" sz="2200" b="0" dirty="0">
                    <a:latin typeface="隶书" panose="02010509060101010101" pitchFamily="49" charset="-122"/>
                    <a:ea typeface="隶书" panose="02010509060101010101" pitchFamily="49" charset="-122"/>
                  </a:rPr>
                  <a:t>。</a:t>
                </a:r>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r>
                  <a:rPr kumimoji="0" lang="zh-CN" altLang="en-US" sz="2200" b="0" dirty="0">
                    <a:latin typeface="隶书" panose="02010509060101010101" pitchFamily="49" charset="-122"/>
                    <a:ea typeface="隶书" panose="02010509060101010101" pitchFamily="49" charset="-122"/>
                  </a:rPr>
                  <a:t>非线性系统：</a:t>
                </a:r>
                <a:endParaRPr kumimoji="0" lang="en-US" altLang="zh-CN" sz="2200" b="0" dirty="0">
                  <a:latin typeface="隶书" panose="02010509060101010101" pitchFamily="49" charset="-122"/>
                  <a:ea typeface="隶书" panose="02010509060101010101" pitchFamily="49" charset="-122"/>
                </a:endParaRPr>
              </a:p>
              <a:p>
                <a:pPr marL="82296" indent="0" algn="ctr">
                  <a:buFont typeface="Arial" panose="020B0604020202020204" pitchFamily="34" charset="0"/>
                  <a:buNone/>
                </a:pPr>
                <a14:m>
                  <m:oMath xmlns:m="http://schemas.openxmlformats.org/officeDocument/2006/math">
                    <m:r>
                      <a:rPr kumimoji="0" lang="en-US" altLang="zh-CN" sz="2200" b="0" i="1">
                        <a:latin typeface="Cambria Math"/>
                        <a:ea typeface="宋体" pitchFamily="2" charset="-122"/>
                      </a:rPr>
                      <m:t>𝑦</m:t>
                    </m:r>
                    <m:r>
                      <a:rPr kumimoji="0" lang="en-US" altLang="zh-CN" sz="2200" b="0" i="1">
                        <a:latin typeface="Cambria Math"/>
                        <a:ea typeface="宋体" pitchFamily="2" charset="-122"/>
                      </a:rPr>
                      <m:t>(</m:t>
                    </m:r>
                    <m:r>
                      <a:rPr kumimoji="0" lang="en-US" altLang="zh-CN" sz="2200" b="0" i="1">
                        <a:latin typeface="Cambria Math"/>
                        <a:ea typeface="宋体" pitchFamily="2" charset="-122"/>
                      </a:rPr>
                      <m:t>𝑘</m:t>
                    </m:r>
                    <m:r>
                      <a:rPr kumimoji="0" lang="en-US" altLang="zh-CN" sz="2200" b="0" i="1">
                        <a:latin typeface="Cambria Math"/>
                        <a:ea typeface="宋体" pitchFamily="2" charset="-122"/>
                      </a:rPr>
                      <m:t>)=</m:t>
                    </m:r>
                    <m:r>
                      <a:rPr kumimoji="0" lang="en-US" altLang="zh-CN" sz="2200" b="0" i="1">
                        <a:latin typeface="Cambria Math"/>
                        <a:ea typeface="宋体" pitchFamily="2" charset="-122"/>
                      </a:rPr>
                      <m:t>𝑓</m:t>
                    </m:r>
                    <m:r>
                      <a:rPr kumimoji="0" lang="en-US" altLang="zh-CN" sz="2200" b="0" i="1">
                        <a:latin typeface="Cambria Math"/>
                        <a:ea typeface="宋体" pitchFamily="2" charset="-122"/>
                      </a:rPr>
                      <m:t>(</m:t>
                    </m:r>
                    <m:r>
                      <a:rPr kumimoji="0" lang="en-US" altLang="zh-CN" sz="2200" b="0" i="1">
                        <a:latin typeface="Cambria Math"/>
                        <a:ea typeface="宋体" pitchFamily="2" charset="-122"/>
                      </a:rPr>
                      <m:t>𝑦</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𝑘</m:t>
                        </m:r>
                        <m:r>
                          <a:rPr kumimoji="0" lang="en-US" altLang="zh-CN" sz="2200" b="0" i="1">
                            <a:latin typeface="Cambria Math"/>
                            <a:ea typeface="宋体" pitchFamily="2" charset="-122"/>
                          </a:rPr>
                          <m:t>−1</m:t>
                        </m:r>
                      </m:e>
                    </m:d>
                    <m:r>
                      <a:rPr kumimoji="0" lang="en-US" altLang="zh-CN" sz="2200" b="0" i="1">
                        <a:latin typeface="Cambria Math"/>
                        <a:ea typeface="宋体" pitchFamily="2" charset="-122"/>
                      </a:rPr>
                      <m:t>,⋯,</m:t>
                    </m:r>
                    <m:r>
                      <a:rPr kumimoji="0" lang="en-US" altLang="zh-CN" sz="2200" b="0" i="1">
                        <a:latin typeface="Cambria Math"/>
                        <a:ea typeface="宋体" pitchFamily="2" charset="-122"/>
                      </a:rPr>
                      <m:t>𝑦</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𝑘</m:t>
                        </m:r>
                        <m:r>
                          <a:rPr kumimoji="0" lang="en-US" altLang="zh-CN" sz="2200" b="0" i="1">
                            <a:latin typeface="Cambria Math"/>
                            <a:ea typeface="宋体" pitchFamily="2" charset="-122"/>
                          </a:rPr>
                          <m:t>−</m:t>
                        </m:r>
                        <m:r>
                          <a:rPr kumimoji="0" lang="en-US" altLang="zh-CN" sz="2200" b="0" i="1">
                            <a:latin typeface="Cambria Math"/>
                            <a:ea typeface="宋体" pitchFamily="2" charset="-122"/>
                          </a:rPr>
                          <m:t>𝑛</m:t>
                        </m:r>
                      </m:e>
                    </m:d>
                    <m:r>
                      <a:rPr kumimoji="0" lang="en-US" altLang="zh-CN" sz="2200" b="0" i="1">
                        <a:latin typeface="Cambria Math"/>
                        <a:ea typeface="宋体" pitchFamily="2" charset="-122"/>
                      </a:rPr>
                      <m:t>,</m:t>
                    </m:r>
                    <m:r>
                      <a:rPr kumimoji="0" lang="en-US" altLang="zh-CN" sz="2200" b="0" i="1">
                        <a:latin typeface="Cambria Math"/>
                        <a:ea typeface="宋体" pitchFamily="2" charset="-122"/>
                      </a:rPr>
                      <m:t>𝑢</m:t>
                    </m:r>
                    <m:r>
                      <a:rPr kumimoji="0" lang="en-US" altLang="zh-CN" sz="2200" b="0" i="1">
                        <a:latin typeface="Cambria Math"/>
                        <a:ea typeface="宋体" pitchFamily="2" charset="-122"/>
                      </a:rPr>
                      <m:t>(</m:t>
                    </m:r>
                    <m:r>
                      <a:rPr kumimoji="0" lang="en-US" altLang="zh-CN" sz="2200" b="0" i="1">
                        <a:latin typeface="Cambria Math"/>
                        <a:ea typeface="宋体" pitchFamily="2" charset="-122"/>
                      </a:rPr>
                      <m:t>𝑘</m:t>
                    </m:r>
                    <m:r>
                      <a:rPr kumimoji="0" lang="en-US" altLang="zh-CN" sz="2200" b="0" i="1">
                        <a:latin typeface="Cambria Math"/>
                        <a:ea typeface="宋体" pitchFamily="2" charset="-122"/>
                      </a:rPr>
                      <m:t>−1),⋯,</m:t>
                    </m:r>
                    <m:r>
                      <a:rPr kumimoji="0" lang="en-US" altLang="zh-CN" sz="2200" b="0" i="1">
                        <a:latin typeface="Cambria Math"/>
                        <a:ea typeface="宋体" pitchFamily="2" charset="-122"/>
                      </a:rPr>
                      <m:t>𝑢</m:t>
                    </m:r>
                    <m:r>
                      <a:rPr kumimoji="0" lang="en-US" altLang="zh-CN" sz="2200" b="0" i="1">
                        <a:latin typeface="Cambria Math"/>
                        <a:ea typeface="宋体" pitchFamily="2" charset="-122"/>
                      </a:rPr>
                      <m:t>(</m:t>
                    </m:r>
                    <m:r>
                      <a:rPr kumimoji="0" lang="en-US" altLang="zh-CN" sz="2200" b="0" i="1">
                        <a:latin typeface="Cambria Math"/>
                        <a:ea typeface="宋体" pitchFamily="2" charset="-122"/>
                      </a:rPr>
                      <m:t>𝑘</m:t>
                    </m:r>
                    <m:r>
                      <a:rPr kumimoji="0" lang="en-US" altLang="zh-CN" sz="2200" b="0" i="1">
                        <a:latin typeface="Cambria Math"/>
                        <a:ea typeface="宋体" pitchFamily="2" charset="-122"/>
                      </a:rPr>
                      <m:t>−</m:t>
                    </m:r>
                    <m:r>
                      <a:rPr kumimoji="0" lang="en-US" altLang="zh-CN" sz="2200" b="0" i="1">
                        <a:latin typeface="Cambria Math"/>
                        <a:ea typeface="宋体" pitchFamily="2" charset="-122"/>
                      </a:rPr>
                      <m:t>𝑚</m:t>
                    </m:r>
                    <m:r>
                      <a:rPr kumimoji="0" lang="en-US" altLang="zh-CN" sz="2200" b="0" i="1">
                        <a:latin typeface="Cambria Math"/>
                        <a:ea typeface="宋体" pitchFamily="2" charset="-122"/>
                      </a:rPr>
                      <m:t>))</m:t>
                    </m:r>
                  </m:oMath>
                </a14:m>
                <a:r>
                  <a:rPr kumimoji="0" lang="zh-CN" altLang="en-US" sz="2200" b="0" dirty="0">
                    <a:latin typeface="隶书" panose="02010509060101010101" pitchFamily="49" charset="-122"/>
                    <a:ea typeface="隶书" panose="02010509060101010101" pitchFamily="49" charset="-122"/>
                  </a:rPr>
                  <a:t>；</a:t>
                </a:r>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r>
                  <a:rPr kumimoji="0" lang="zh-CN" altLang="en-US" sz="2200" b="0" dirty="0">
                    <a:latin typeface="隶书" panose="02010509060101010101" pitchFamily="49" charset="-122"/>
                    <a:ea typeface="隶书" panose="02010509060101010101" pitchFamily="49" charset="-122"/>
                  </a:rPr>
                  <a:t>性能指标：</a:t>
                </a:r>
                <a14:m>
                  <m:oMath xmlns:m="http://schemas.openxmlformats.org/officeDocument/2006/math">
                    <m:r>
                      <a:rPr kumimoji="0" lang="en-US" altLang="zh-CN" sz="2200" b="0" i="1">
                        <a:latin typeface="Cambria Math"/>
                        <a:ea typeface="宋体" pitchFamily="2" charset="-122"/>
                      </a:rPr>
                      <m:t>𝐸</m:t>
                    </m:r>
                    <m:r>
                      <a:rPr kumimoji="0" lang="en-US" altLang="zh-CN" sz="2200" b="0" i="1">
                        <a:latin typeface="Cambria Math"/>
                        <a:ea typeface="宋体" pitchFamily="2" charset="-122"/>
                      </a:rPr>
                      <m:t>(</m:t>
                    </m:r>
                    <m:r>
                      <a:rPr kumimoji="0" lang="en-US" altLang="zh-CN" sz="2200" b="0" i="1">
                        <a:latin typeface="Cambria Math"/>
                        <a:ea typeface="宋体" pitchFamily="2" charset="-122"/>
                      </a:rPr>
                      <m:t>𝑘</m:t>
                    </m:r>
                    <m:r>
                      <a:rPr kumimoji="0" lang="en-US" altLang="zh-CN" sz="2200" b="0" i="1">
                        <a:latin typeface="Cambria Math"/>
                        <a:ea typeface="宋体" pitchFamily="2" charset="-122"/>
                      </a:rPr>
                      <m:t>)=</m:t>
                    </m:r>
                    <m:f>
                      <m:fPr>
                        <m:ctrlPr>
                          <a:rPr kumimoji="0" lang="en-US" altLang="zh-CN" sz="2200" b="0" i="1">
                            <a:latin typeface="Cambria Math" panose="02040503050406030204" pitchFamily="18" charset="0"/>
                            <a:ea typeface="宋体" pitchFamily="2" charset="-122"/>
                          </a:rPr>
                        </m:ctrlPr>
                      </m:fPr>
                      <m:num>
                        <m:r>
                          <a:rPr kumimoji="0" lang="en-US" altLang="zh-CN" sz="2200" b="0" i="1">
                            <a:latin typeface="Cambria Math"/>
                            <a:ea typeface="宋体" pitchFamily="2" charset="-122"/>
                          </a:rPr>
                          <m:t>1</m:t>
                        </m:r>
                      </m:num>
                      <m:den>
                        <m:r>
                          <a:rPr kumimoji="0" lang="en-US" altLang="zh-CN" sz="2200" b="0" i="1">
                            <a:latin typeface="Cambria Math"/>
                            <a:ea typeface="宋体" pitchFamily="2" charset="-122"/>
                          </a:rPr>
                          <m:t>2</m:t>
                        </m:r>
                      </m:den>
                    </m:f>
                    <m:sSup>
                      <m:sSupPr>
                        <m:ctrlPr>
                          <a:rPr kumimoji="0" lang="en-US" altLang="zh-CN" sz="2200" b="0" i="1">
                            <a:latin typeface="Cambria Math" panose="02040503050406030204" pitchFamily="18" charset="0"/>
                            <a:ea typeface="宋体" pitchFamily="2" charset="-122"/>
                          </a:rPr>
                        </m:ctrlPr>
                      </m:sSupPr>
                      <m:e>
                        <m:d>
                          <m:dPr>
                            <m:ctrlPr>
                              <a:rPr kumimoji="0" lang="en-US" altLang="zh-CN" sz="2200" b="0" i="1">
                                <a:latin typeface="Cambria Math" panose="02040503050406030204" pitchFamily="18" charset="0"/>
                                <a:ea typeface="宋体" pitchFamily="2" charset="-122"/>
                              </a:rPr>
                            </m:ctrlPr>
                          </m:dPr>
                          <m:e>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𝑦</m:t>
                                </m:r>
                              </m:e>
                              <m:sub>
                                <m:r>
                                  <a:rPr kumimoji="0" lang="en-US" altLang="zh-CN" sz="2200" b="0" i="1">
                                    <a:latin typeface="Cambria Math"/>
                                    <a:ea typeface="宋体" pitchFamily="2" charset="-122"/>
                                  </a:rPr>
                                  <m:t>𝑑</m:t>
                                </m:r>
                              </m:sub>
                            </m:sSub>
                            <m:r>
                              <a:rPr kumimoji="0" lang="en-US" altLang="zh-CN" sz="2200" b="0" i="1">
                                <a:latin typeface="Cambria Math"/>
                                <a:ea typeface="宋体" pitchFamily="2" charset="-122"/>
                              </a:rPr>
                              <m:t>(</m:t>
                            </m:r>
                            <m:r>
                              <a:rPr kumimoji="0" lang="en-US" altLang="zh-CN" sz="2200" b="0" i="1">
                                <a:latin typeface="Cambria Math"/>
                                <a:ea typeface="宋体" pitchFamily="2" charset="-122"/>
                              </a:rPr>
                              <m:t>𝑘</m:t>
                            </m:r>
                            <m:r>
                              <a:rPr kumimoji="0" lang="en-US" altLang="zh-CN" sz="2200" b="0" i="1">
                                <a:latin typeface="Cambria Math"/>
                                <a:ea typeface="宋体" pitchFamily="2" charset="-122"/>
                              </a:rPr>
                              <m:t>)−</m:t>
                            </m:r>
                            <m:r>
                              <a:rPr kumimoji="0" lang="en-US" altLang="zh-CN" sz="2200" b="0" i="1">
                                <a:latin typeface="Cambria Math"/>
                                <a:ea typeface="宋体" pitchFamily="2" charset="-122"/>
                              </a:rPr>
                              <m:t>𝑦</m:t>
                            </m:r>
                            <m:r>
                              <a:rPr kumimoji="0" lang="en-US" altLang="zh-CN" sz="2200" b="0" i="1">
                                <a:latin typeface="Cambria Math"/>
                                <a:ea typeface="宋体" pitchFamily="2" charset="-122"/>
                              </a:rPr>
                              <m:t>(</m:t>
                            </m:r>
                            <m:r>
                              <a:rPr kumimoji="0" lang="en-US" altLang="zh-CN" sz="2200" b="0" i="1">
                                <a:latin typeface="Cambria Math"/>
                                <a:ea typeface="宋体" pitchFamily="2" charset="-122"/>
                              </a:rPr>
                              <m:t>𝑘</m:t>
                            </m:r>
                            <m:r>
                              <a:rPr kumimoji="0" lang="en-US" altLang="zh-CN" sz="2200" b="0" i="1">
                                <a:latin typeface="Cambria Math"/>
                                <a:ea typeface="宋体" pitchFamily="2" charset="-122"/>
                              </a:rPr>
                              <m:t>)</m:t>
                            </m:r>
                          </m:e>
                        </m:d>
                      </m:e>
                      <m:sup>
                        <m:r>
                          <a:rPr kumimoji="0" lang="en-US" altLang="zh-CN" sz="2200" b="0" i="1">
                            <a:latin typeface="Cambria Math"/>
                            <a:ea typeface="宋体" pitchFamily="2" charset="-122"/>
                          </a:rPr>
                          <m:t>2</m:t>
                        </m:r>
                      </m:sup>
                    </m:sSup>
                  </m:oMath>
                </a14:m>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r>
                  <a:rPr kumimoji="0" lang="zh-CN" altLang="en-US" sz="2200" b="0" dirty="0">
                    <a:latin typeface="隶书" panose="02010509060101010101" pitchFamily="49" charset="-122"/>
                    <a:ea typeface="隶书" panose="02010509060101010101" pitchFamily="49" charset="-122"/>
                  </a:rPr>
                  <a:t>最速下降法调整权值：</a:t>
                </a:r>
                <a:endParaRPr kumimoji="0" lang="en-US" altLang="zh-CN" sz="2200" b="0" dirty="0">
                  <a:latin typeface="隶书" panose="02010509060101010101" pitchFamily="49" charset="-122"/>
                  <a:ea typeface="隶书" panose="02010509060101010101" pitchFamily="49" charset="-122"/>
                </a:endParaRPr>
              </a:p>
              <a:p>
                <a:pPr marL="82296"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kumimoji="0" lang="en-US" altLang="zh-CN" sz="2200" b="0">
                          <a:latin typeface="Cambria Math"/>
                          <a:ea typeface="宋体" pitchFamily="2" charset="-122"/>
                        </a:rPr>
                        <m:t>Δ</m:t>
                      </m:r>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𝑤</m:t>
                          </m:r>
                        </m:e>
                        <m:sub>
                          <m:r>
                            <a:rPr kumimoji="0" lang="en-US" altLang="zh-CN" sz="2200" b="0" i="1">
                              <a:latin typeface="Cambria Math"/>
                              <a:ea typeface="宋体" pitchFamily="2" charset="-122"/>
                            </a:rPr>
                            <m:t>𝑗𝑖</m:t>
                          </m:r>
                        </m:sub>
                        <m:sup>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e>
                          </m:d>
                        </m:sup>
                      </m:sSubSup>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𝑘</m:t>
                          </m:r>
                        </m:e>
                      </m:d>
                      <m:r>
                        <a:rPr kumimoji="0" lang="en-US" altLang="zh-CN" sz="2200" b="0" i="1">
                          <a:latin typeface="Cambria Math"/>
                          <a:ea typeface="宋体" pitchFamily="2" charset="-122"/>
                        </a:rPr>
                        <m:t>=</m:t>
                      </m:r>
                      <m:r>
                        <a:rPr kumimoji="0" lang="en-US" altLang="zh-CN" sz="2200" b="0" i="1">
                          <a:latin typeface="Cambria Math"/>
                          <a:ea typeface="宋体" pitchFamily="2" charset="-122"/>
                        </a:rPr>
                        <m:t>𝜂</m:t>
                      </m:r>
                      <m:r>
                        <a:rPr kumimoji="0" lang="en-US" altLang="zh-CN" sz="2200" b="0" i="1">
                          <a:latin typeface="Cambria Math"/>
                          <a:ea typeface="宋体" pitchFamily="2" charset="-122"/>
                        </a:rPr>
                        <m:t>(</m:t>
                      </m:r>
                      <m:sSub>
                        <m:sSubPr>
                          <m:ctrlPr>
                            <a:rPr kumimoji="0" lang="en-US" altLang="zh-CN" sz="2200" b="0" i="1">
                              <a:latin typeface="Cambria Math" panose="02040503050406030204" pitchFamily="18" charset="0"/>
                              <a:ea typeface="宋体" pitchFamily="2" charset="-122"/>
                            </a:rPr>
                          </m:ctrlPr>
                        </m:sSubPr>
                        <m:e>
                          <m:r>
                            <a:rPr kumimoji="0" lang="en-US" altLang="zh-CN" sz="2200" b="0" i="1">
                              <a:latin typeface="Cambria Math"/>
                              <a:ea typeface="宋体" pitchFamily="2" charset="-122"/>
                            </a:rPr>
                            <m:t>𝑦</m:t>
                          </m:r>
                        </m:e>
                        <m:sub>
                          <m:r>
                            <a:rPr kumimoji="0" lang="en-US" altLang="zh-CN" sz="2200" b="0" i="1">
                              <a:latin typeface="Cambria Math"/>
                              <a:ea typeface="宋体" pitchFamily="2" charset="-122"/>
                            </a:rPr>
                            <m:t>𝑑</m:t>
                          </m:r>
                        </m:sub>
                      </m:sSub>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𝑘</m:t>
                          </m:r>
                        </m:e>
                      </m:d>
                      <m:r>
                        <a:rPr kumimoji="0" lang="en-US" altLang="zh-CN" sz="2200" b="0" i="1">
                          <a:latin typeface="Cambria Math"/>
                          <a:ea typeface="宋体" pitchFamily="2" charset="-122"/>
                        </a:rPr>
                        <m:t>−</m:t>
                      </m:r>
                      <m:r>
                        <a:rPr kumimoji="0" lang="en-US" altLang="zh-CN" sz="2200" b="0" i="1">
                          <a:latin typeface="Cambria Math"/>
                          <a:ea typeface="宋体" pitchFamily="2" charset="-122"/>
                        </a:rPr>
                        <m:t>𝑦</m:t>
                      </m:r>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𝑘</m:t>
                          </m:r>
                        </m:e>
                      </m:d>
                      <m:r>
                        <a:rPr kumimoji="0" lang="en-US" altLang="zh-CN" sz="2200" b="0" i="1">
                          <a:latin typeface="Cambria Math"/>
                          <a:ea typeface="宋体" pitchFamily="2" charset="-122"/>
                        </a:rPr>
                        <m:t>)</m:t>
                      </m:r>
                      <m:f>
                        <m:fPr>
                          <m:ctrlPr>
                            <a:rPr kumimoji="0" lang="en-US" altLang="zh-CN" sz="2200" b="0" i="1">
                              <a:solidFill>
                                <a:srgbClr val="FF0000"/>
                              </a:solidFill>
                              <a:latin typeface="Cambria Math" panose="02040503050406030204" pitchFamily="18" charset="0"/>
                              <a:ea typeface="宋体" pitchFamily="2" charset="-122"/>
                            </a:rPr>
                          </m:ctrlPr>
                        </m:fPr>
                        <m:num>
                          <m:r>
                            <a:rPr kumimoji="0" lang="en-US" altLang="zh-CN" sz="2200" b="0" i="1">
                              <a:solidFill>
                                <a:srgbClr val="FF0000"/>
                              </a:solidFill>
                              <a:latin typeface="Cambria Math"/>
                              <a:ea typeface="宋体" pitchFamily="2" charset="-122"/>
                            </a:rPr>
                            <m:t>𝜕</m:t>
                          </m:r>
                          <m:r>
                            <a:rPr kumimoji="0" lang="en-US" altLang="zh-CN" sz="2200" b="0" i="1">
                              <a:solidFill>
                                <a:srgbClr val="FF0000"/>
                              </a:solidFill>
                              <a:latin typeface="Cambria Math"/>
                              <a:ea typeface="宋体" pitchFamily="2" charset="-122"/>
                            </a:rPr>
                            <m:t>𝑦</m:t>
                          </m:r>
                          <m:r>
                            <a:rPr kumimoji="0" lang="en-US" altLang="zh-CN" sz="2200" b="0" i="1">
                              <a:solidFill>
                                <a:srgbClr val="FF0000"/>
                              </a:solidFill>
                              <a:latin typeface="Cambria Math"/>
                              <a:ea typeface="宋体" pitchFamily="2" charset="-122"/>
                            </a:rPr>
                            <m:t>(</m:t>
                          </m:r>
                          <m:r>
                            <a:rPr kumimoji="0" lang="en-US" altLang="zh-CN" sz="2200" b="0" i="1">
                              <a:solidFill>
                                <a:srgbClr val="FF0000"/>
                              </a:solidFill>
                              <a:latin typeface="Cambria Math"/>
                              <a:ea typeface="宋体" pitchFamily="2" charset="-122"/>
                            </a:rPr>
                            <m:t>𝑘</m:t>
                          </m:r>
                          <m:r>
                            <a:rPr kumimoji="0" lang="en-US" altLang="zh-CN" sz="2200" b="0" i="1">
                              <a:solidFill>
                                <a:srgbClr val="FF0000"/>
                              </a:solidFill>
                              <a:latin typeface="Cambria Math"/>
                              <a:ea typeface="宋体" pitchFamily="2" charset="-122"/>
                            </a:rPr>
                            <m:t>)</m:t>
                          </m:r>
                        </m:num>
                        <m:den>
                          <m:r>
                            <a:rPr kumimoji="0" lang="en-US" altLang="zh-CN" sz="2200" b="0" i="1">
                              <a:solidFill>
                                <a:srgbClr val="FF0000"/>
                              </a:solidFill>
                              <a:latin typeface="Cambria Math"/>
                              <a:ea typeface="宋体" pitchFamily="2" charset="-122"/>
                            </a:rPr>
                            <m:t>𝜕</m:t>
                          </m:r>
                          <m:r>
                            <a:rPr kumimoji="0" lang="en-US" altLang="zh-CN" sz="2200" b="0" i="1">
                              <a:solidFill>
                                <a:srgbClr val="FF0000"/>
                              </a:solidFill>
                              <a:latin typeface="Cambria Math"/>
                              <a:ea typeface="宋体" pitchFamily="2" charset="-122"/>
                            </a:rPr>
                            <m:t>𝑢</m:t>
                          </m:r>
                          <m:r>
                            <a:rPr kumimoji="0" lang="en-US" altLang="zh-CN" sz="2200" b="0" i="1">
                              <a:solidFill>
                                <a:srgbClr val="FF0000"/>
                              </a:solidFill>
                              <a:latin typeface="Cambria Math"/>
                              <a:ea typeface="宋体" pitchFamily="2" charset="-122"/>
                            </a:rPr>
                            <m:t>(</m:t>
                          </m:r>
                          <m:r>
                            <a:rPr kumimoji="0" lang="en-US" altLang="zh-CN" sz="2200" b="0" i="1">
                              <a:solidFill>
                                <a:srgbClr val="FF0000"/>
                              </a:solidFill>
                              <a:latin typeface="Cambria Math"/>
                              <a:ea typeface="宋体" pitchFamily="2" charset="-122"/>
                            </a:rPr>
                            <m:t>𝑘</m:t>
                          </m:r>
                          <m:r>
                            <a:rPr kumimoji="0" lang="en-US" altLang="zh-CN" sz="2200" b="0" i="1">
                              <a:solidFill>
                                <a:srgbClr val="FF0000"/>
                              </a:solidFill>
                              <a:latin typeface="Cambria Math"/>
                              <a:ea typeface="宋体" pitchFamily="2" charset="-122"/>
                            </a:rPr>
                            <m:t>−1)</m:t>
                          </m:r>
                        </m:den>
                      </m:f>
                      <m:f>
                        <m:fPr>
                          <m:ctrlPr>
                            <a:rPr kumimoji="0" lang="en-US" altLang="zh-CN" sz="2200" b="0" i="1">
                              <a:latin typeface="Cambria Math" panose="02040503050406030204" pitchFamily="18" charset="0"/>
                              <a:ea typeface="宋体" pitchFamily="2" charset="-122"/>
                            </a:rPr>
                          </m:ctrlPr>
                        </m:fPr>
                        <m:num>
                          <m:r>
                            <a:rPr kumimoji="0" lang="en-US" altLang="zh-CN" sz="2200" b="0" i="1">
                              <a:latin typeface="Cambria Math"/>
                              <a:ea typeface="宋体" pitchFamily="2" charset="-122"/>
                            </a:rPr>
                            <m:t>𝜕</m:t>
                          </m:r>
                          <m:r>
                            <a:rPr kumimoji="0" lang="en-US" altLang="zh-CN" sz="2200" b="0" i="1">
                              <a:latin typeface="Cambria Math"/>
                              <a:ea typeface="宋体" pitchFamily="2" charset="-122"/>
                            </a:rPr>
                            <m:t>𝑢</m:t>
                          </m:r>
                          <m:r>
                            <a:rPr kumimoji="0" lang="en-US" altLang="zh-CN" sz="2200" b="0" i="1">
                              <a:latin typeface="Cambria Math"/>
                              <a:ea typeface="宋体" pitchFamily="2" charset="-122"/>
                            </a:rPr>
                            <m:t>(</m:t>
                          </m:r>
                          <m:r>
                            <a:rPr kumimoji="0" lang="en-US" altLang="zh-CN" sz="2200" b="0" i="1">
                              <a:latin typeface="Cambria Math"/>
                              <a:ea typeface="宋体" pitchFamily="2" charset="-122"/>
                            </a:rPr>
                            <m:t>𝑘</m:t>
                          </m:r>
                          <m:r>
                            <a:rPr kumimoji="0" lang="en-US" altLang="zh-CN" sz="2200" b="0" i="1">
                              <a:latin typeface="Cambria Math"/>
                              <a:ea typeface="宋体" pitchFamily="2" charset="-122"/>
                            </a:rPr>
                            <m:t>−1)</m:t>
                          </m:r>
                        </m:num>
                        <m:den>
                          <m:r>
                            <a:rPr kumimoji="0" lang="en-US" altLang="zh-CN" sz="2200" b="0" i="1">
                              <a:latin typeface="Cambria Math"/>
                              <a:ea typeface="宋体" pitchFamily="2" charset="-122"/>
                            </a:rPr>
                            <m:t>𝜕</m:t>
                          </m:r>
                          <m:sSubSup>
                            <m:sSubSupPr>
                              <m:ctrlPr>
                                <a:rPr kumimoji="0" lang="en-US" altLang="zh-CN" sz="2200" b="0" i="1">
                                  <a:latin typeface="Cambria Math" panose="02040503050406030204" pitchFamily="18" charset="0"/>
                                  <a:ea typeface="宋体" pitchFamily="2" charset="-122"/>
                                </a:rPr>
                              </m:ctrlPr>
                            </m:sSubSupPr>
                            <m:e>
                              <m:r>
                                <a:rPr kumimoji="0" lang="en-US" altLang="zh-CN" sz="2200" b="0" i="1">
                                  <a:latin typeface="Cambria Math"/>
                                  <a:ea typeface="宋体" pitchFamily="2" charset="-122"/>
                                </a:rPr>
                                <m:t>𝑤</m:t>
                              </m:r>
                            </m:e>
                            <m:sub>
                              <m:r>
                                <a:rPr kumimoji="0" lang="en-US" altLang="zh-CN" sz="2200" b="0" i="1">
                                  <a:latin typeface="Cambria Math"/>
                                  <a:ea typeface="宋体" pitchFamily="2" charset="-122"/>
                                </a:rPr>
                                <m:t>𝑗𝑖</m:t>
                              </m:r>
                            </m:sub>
                            <m:sup>
                              <m:d>
                                <m:dPr>
                                  <m:ctrlPr>
                                    <a:rPr kumimoji="0" lang="en-US" altLang="zh-CN" sz="2200" b="0" i="1">
                                      <a:latin typeface="Cambria Math" panose="02040503050406030204" pitchFamily="18" charset="0"/>
                                      <a:ea typeface="宋体" pitchFamily="2" charset="-122"/>
                                    </a:rPr>
                                  </m:ctrlPr>
                                </m:dPr>
                                <m:e>
                                  <m:r>
                                    <a:rPr kumimoji="0" lang="en-US" altLang="zh-CN" sz="2200" b="0" i="1">
                                      <a:latin typeface="Cambria Math"/>
                                      <a:ea typeface="宋体" pitchFamily="2" charset="-122"/>
                                    </a:rPr>
                                    <m:t>𝑟</m:t>
                                  </m:r>
                                </m:e>
                              </m:d>
                            </m:sup>
                          </m:sSubSup>
                        </m:den>
                      </m:f>
                    </m:oMath>
                  </m:oMathPara>
                </a14:m>
                <a:endParaRPr kumimoji="0" lang="en-US" altLang="zh-CN" sz="2200" b="0" dirty="0">
                  <a:latin typeface="隶书" panose="02010509060101010101" pitchFamily="49" charset="-122"/>
                  <a:ea typeface="隶书" panose="02010509060101010101" pitchFamily="49" charset="-122"/>
                </a:endParaRPr>
              </a:p>
              <a:p>
                <a:pPr marL="82296" indent="0">
                  <a:spcBef>
                    <a:spcPts val="0"/>
                  </a:spcBef>
                  <a:buFont typeface="Arial" panose="020B0604020202020204" pitchFamily="34" charset="0"/>
                  <a:buNone/>
                </a:pPr>
                <a:r>
                  <a:rPr kumimoji="0" lang="zh-CN" altLang="en-US" sz="2200" b="0" dirty="0">
                    <a:solidFill>
                      <a:srgbClr val="FF0000"/>
                    </a:solidFill>
                    <a:latin typeface="隶书" panose="02010509060101010101" pitchFamily="49" charset="-122"/>
                    <a:ea typeface="隶书" panose="02010509060101010101" pitchFamily="49" charset="-122"/>
                  </a:rPr>
                  <a:t>适合模型已知的动态环境</a:t>
                </a:r>
              </a:p>
            </p:txBody>
          </p:sp>
        </mc:Choice>
        <mc:Fallback xmlns="">
          <p:sp>
            <p:nvSpPr>
              <p:cNvPr id="7" name="内容占位符 2"/>
              <p:cNvSpPr txBox="1">
                <a:spLocks noRot="1" noChangeAspect="1" noMove="1" noResize="1" noEditPoints="1" noAdjustHandles="1" noChangeArrowheads="1" noChangeShapeType="1" noTextEdit="1"/>
              </p:cNvSpPr>
              <p:nvPr/>
            </p:nvSpPr>
            <p:spPr>
              <a:xfrm>
                <a:off x="374625" y="2794496"/>
                <a:ext cx="8085808" cy="3744416"/>
              </a:xfrm>
              <a:prstGeom prst="rect">
                <a:avLst/>
              </a:prstGeom>
              <a:blipFill rotWithShape="0">
                <a:blip r:embed="rId3"/>
                <a:stretch>
                  <a:fillRect b="-4228"/>
                </a:stretch>
              </a:blipFill>
            </p:spPr>
            <p:txBody>
              <a:bodyPr/>
              <a:lstStyle/>
              <a:p>
                <a:r>
                  <a:rPr lang="zh-CN" altLang="en-US">
                    <a:noFill/>
                  </a:rPr>
                  <a:t> </a:t>
                </a:r>
              </a:p>
            </p:txBody>
          </p:sp>
        </mc:Fallback>
      </mc:AlternateContent>
      <p:sp>
        <p:nvSpPr>
          <p:cNvPr id="2" name="文本框 1"/>
          <p:cNvSpPr txBox="1"/>
          <p:nvPr/>
        </p:nvSpPr>
        <p:spPr>
          <a:xfrm>
            <a:off x="2521817" y="601524"/>
            <a:ext cx="3791423" cy="523220"/>
          </a:xfrm>
          <a:prstGeom prst="rect">
            <a:avLst/>
          </a:prstGeom>
          <a:noFill/>
        </p:spPr>
        <p:txBody>
          <a:bodyPr wrap="none" rtlCol="0">
            <a:spAutoFit/>
          </a:bodyPr>
          <a:lstStyle/>
          <a:p>
            <a:r>
              <a:rPr lang="zh-CN" altLang="en-US" dirty="0"/>
              <a:t>神经网络控制在线学习</a:t>
            </a:r>
          </a:p>
        </p:txBody>
      </p:sp>
    </p:spTree>
    <p:extLst>
      <p:ext uri="{BB962C8B-B14F-4D97-AF65-F5344CB8AC3E}">
        <p14:creationId xmlns:p14="http://schemas.microsoft.com/office/powerpoint/2010/main" val="15319613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p:txBody>
          <a:bodyPr/>
          <a:lstStyle/>
          <a:p>
            <a:r>
              <a:rPr lang="zh-CN" altLang="en-US" dirty="0"/>
              <a:t>反馈误差学习</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98</a:t>
            </a:fld>
            <a:endParaRPr lang="en-US" altLang="zh-CN"/>
          </a:p>
        </p:txBody>
      </p:sp>
      <p:pic>
        <p:nvPicPr>
          <p:cNvPr id="6" name="图片 5"/>
          <p:cNvPicPr>
            <a:picLocks noChangeAspect="1"/>
          </p:cNvPicPr>
          <p:nvPr/>
        </p:nvPicPr>
        <p:blipFill>
          <a:blip r:embed="rId3"/>
          <a:stretch>
            <a:fillRect/>
          </a:stretch>
        </p:blipFill>
        <p:spPr>
          <a:xfrm>
            <a:off x="1354912" y="1255163"/>
            <a:ext cx="6709463" cy="2389861"/>
          </a:xfrm>
          <a:prstGeom prst="rect">
            <a:avLst/>
          </a:prstGeom>
        </p:spPr>
      </p:pic>
      <mc:AlternateContent xmlns:mc="http://schemas.openxmlformats.org/markup-compatibility/2006" xmlns:a14="http://schemas.microsoft.com/office/drawing/2010/main">
        <mc:Choice Requires="a14">
          <p:sp>
            <p:nvSpPr>
              <p:cNvPr id="7" name="内容占位符 2"/>
              <p:cNvSpPr txBox="1">
                <a:spLocks/>
              </p:cNvSpPr>
              <p:nvPr/>
            </p:nvSpPr>
            <p:spPr>
              <a:xfrm>
                <a:off x="569183" y="3861048"/>
                <a:ext cx="8280920" cy="2860427"/>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8000" indent="0">
                  <a:spcBef>
                    <a:spcPts val="0"/>
                  </a:spcBef>
                  <a:buClr>
                    <a:srgbClr val="3891A7"/>
                  </a:buClr>
                  <a:buFont typeface="Arial" panose="020B0604020202020204" pitchFamily="34" charset="0"/>
                  <a:buNone/>
                </a:pPr>
                <a:r>
                  <a:rPr kumimoji="0" lang="zh-CN" altLang="en-US" sz="2400" b="0" dirty="0">
                    <a:solidFill>
                      <a:prstClr val="black"/>
                    </a:solidFill>
                    <a:latin typeface="隶书" panose="02010509060101010101" pitchFamily="49" charset="-122"/>
                    <a:ea typeface="隶书" panose="02010509060101010101" pitchFamily="49" charset="-122"/>
                  </a:rPr>
                  <a:t>动机：解决模型未知情况下的神经网络学习。</a:t>
                </a:r>
                <a:endParaRPr kumimoji="0" lang="en-US" altLang="zh-CN" sz="2400" b="0" dirty="0">
                  <a:solidFill>
                    <a:prstClr val="black"/>
                  </a:solidFill>
                  <a:latin typeface="隶书" panose="02010509060101010101" pitchFamily="49" charset="-122"/>
                  <a:ea typeface="隶书" panose="02010509060101010101" pitchFamily="49" charset="-122"/>
                </a:endParaRPr>
              </a:p>
              <a:p>
                <a:pPr marL="108000" indent="0">
                  <a:buClr>
                    <a:srgbClr val="3891A7"/>
                  </a:buClr>
                  <a:buFont typeface="Arial" panose="020B0604020202020204" pitchFamily="34" charset="0"/>
                  <a:buNone/>
                </a:pPr>
                <a14:m>
                  <m:oMath xmlns:m="http://schemas.openxmlformats.org/officeDocument/2006/math">
                    <m:r>
                      <a:rPr kumimoji="0" lang="en-US" altLang="zh-CN" sz="2400" b="0" i="1">
                        <a:solidFill>
                          <a:prstClr val="black"/>
                        </a:solidFill>
                        <a:latin typeface="Cambria Math"/>
                        <a:ea typeface="宋体" pitchFamily="2" charset="-122"/>
                      </a:rPr>
                      <m:t>𝑒</m:t>
                    </m:r>
                  </m:oMath>
                </a14:m>
                <a:r>
                  <a:rPr kumimoji="0" lang="zh-CN" altLang="en-US" sz="2400" b="0" dirty="0">
                    <a:solidFill>
                      <a:prstClr val="black"/>
                    </a:solidFill>
                    <a:latin typeface="隶书" panose="02010509060101010101" pitchFamily="49" charset="-122"/>
                    <a:ea typeface="隶书" panose="02010509060101010101" pitchFamily="49" charset="-122"/>
                  </a:rPr>
                  <a:t>：反馈误差；训练网络</a:t>
                </a:r>
                <a:endParaRPr kumimoji="0" lang="en-US" altLang="zh-CN" sz="2400" b="0" dirty="0">
                  <a:solidFill>
                    <a:prstClr val="black"/>
                  </a:solidFill>
                  <a:latin typeface="隶书" panose="02010509060101010101" pitchFamily="49" charset="-122"/>
                  <a:ea typeface="隶书" panose="02010509060101010101" pitchFamily="49" charset="-122"/>
                </a:endParaRPr>
              </a:p>
              <a:p>
                <a:pPr marL="108000" indent="0">
                  <a:buClr>
                    <a:srgbClr val="3891A7"/>
                  </a:buClr>
                  <a:buFont typeface="Arial" panose="020B0604020202020204" pitchFamily="34" charset="0"/>
                  <a:buNone/>
                </a:pPr>
                <a:r>
                  <a:rPr kumimoji="0" lang="zh-CN" altLang="en-US" sz="2400" b="0" dirty="0">
                    <a:solidFill>
                      <a:prstClr val="black"/>
                    </a:solidFill>
                    <a:latin typeface="隶书" panose="02010509060101010101" pitchFamily="49" charset="-122"/>
                    <a:ea typeface="隶书" panose="02010509060101010101" pitchFamily="49" charset="-122"/>
                  </a:rPr>
                  <a:t>训练中，神经网络控制器逐渐占主导地位，反馈仅用来克服扰动</a:t>
                </a:r>
                <a:endParaRPr kumimoji="0" lang="en-US" altLang="zh-CN" sz="2400" b="0" dirty="0">
                  <a:solidFill>
                    <a:prstClr val="black"/>
                  </a:solidFill>
                  <a:latin typeface="隶书" panose="02010509060101010101" pitchFamily="49" charset="-122"/>
                  <a:ea typeface="隶书" panose="02010509060101010101" pitchFamily="49" charset="-122"/>
                </a:endParaRPr>
              </a:p>
              <a:p>
                <a:pPr marL="108000" indent="0" algn="just">
                  <a:buClr>
                    <a:srgbClr val="3891A7"/>
                  </a:buClr>
                  <a:buFont typeface="Arial" panose="020B0604020202020204" pitchFamily="34" charset="0"/>
                  <a:buNone/>
                </a:pPr>
                <a:r>
                  <a:rPr kumimoji="0" lang="zh-CN" altLang="en-US" sz="2400" b="0" dirty="0">
                    <a:solidFill>
                      <a:prstClr val="black"/>
                    </a:solidFill>
                    <a:latin typeface="隶书" panose="02010509060101010101" pitchFamily="49" charset="-122"/>
                    <a:ea typeface="隶书" panose="02010509060101010101" pitchFamily="49" charset="-122"/>
                  </a:rPr>
                  <a:t>网络训练中不涉及系统的动态性能，可能导致学习不收敛。</a:t>
                </a:r>
                <a:r>
                  <a:rPr kumimoji="0" lang="zh-CN" altLang="en-US" sz="2400" b="0" dirty="0">
                    <a:solidFill>
                      <a:srgbClr val="FF0000"/>
                    </a:solidFill>
                    <a:latin typeface="隶书" panose="02010509060101010101" pitchFamily="49" charset="-122"/>
                    <a:ea typeface="隶书" panose="02010509060101010101" pitchFamily="49" charset="-122"/>
                  </a:rPr>
                  <a:t>适用于非线性系统线性绝对占优条件下的网络学习。</a:t>
                </a:r>
              </a:p>
            </p:txBody>
          </p:sp>
        </mc:Choice>
        <mc:Fallback xmlns="">
          <p:sp>
            <p:nvSpPr>
              <p:cNvPr id="7" name="内容占位符 2"/>
              <p:cNvSpPr txBox="1">
                <a:spLocks noRot="1" noChangeAspect="1" noMove="1" noResize="1" noEditPoints="1" noAdjustHandles="1" noChangeArrowheads="1" noChangeShapeType="1" noTextEdit="1"/>
              </p:cNvSpPr>
              <p:nvPr/>
            </p:nvSpPr>
            <p:spPr>
              <a:xfrm>
                <a:off x="569183" y="3861048"/>
                <a:ext cx="8280920" cy="2860427"/>
              </a:xfrm>
              <a:prstGeom prst="rect">
                <a:avLst/>
              </a:prstGeom>
              <a:blipFill>
                <a:blip r:embed="rId4"/>
                <a:stretch>
                  <a:fillRect t="-1702" r="-1104"/>
                </a:stretch>
              </a:blipFill>
            </p:spPr>
            <p:txBody>
              <a:bodyPr/>
              <a:lstStyle/>
              <a:p>
                <a:r>
                  <a:rPr lang="zh-CN" altLang="en-US">
                    <a:noFill/>
                  </a:rPr>
                  <a:t> </a:t>
                </a:r>
              </a:p>
            </p:txBody>
          </p:sp>
        </mc:Fallback>
      </mc:AlternateContent>
      <p:sp>
        <p:nvSpPr>
          <p:cNvPr id="8" name="文本框 1"/>
          <p:cNvSpPr txBox="1"/>
          <p:nvPr/>
        </p:nvSpPr>
        <p:spPr>
          <a:xfrm>
            <a:off x="2521817" y="601524"/>
            <a:ext cx="4512774" cy="523220"/>
          </a:xfrm>
          <a:prstGeom prst="rect">
            <a:avLst/>
          </a:prstGeom>
          <a:noFill/>
        </p:spPr>
        <p:txBody>
          <a:bodyPr wrap="none" rtlCol="0">
            <a:spAutoFit/>
          </a:bodyPr>
          <a:lstStyle/>
          <a:p>
            <a:r>
              <a:rPr lang="zh-CN" altLang="en-US" dirty="0"/>
              <a:t>神经网络控制反馈误差学习</a:t>
            </a:r>
          </a:p>
        </p:txBody>
      </p:sp>
    </p:spTree>
    <p:extLst>
      <p:ext uri="{BB962C8B-B14F-4D97-AF65-F5344CB8AC3E}">
        <p14:creationId xmlns:p14="http://schemas.microsoft.com/office/powerpoint/2010/main" val="14108786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神经网络控制</a:t>
            </a:r>
          </a:p>
        </p:txBody>
      </p:sp>
      <p:sp>
        <p:nvSpPr>
          <p:cNvPr id="4" name="文本占位符 3"/>
          <p:cNvSpPr>
            <a:spLocks noGrp="1"/>
          </p:cNvSpPr>
          <p:nvPr>
            <p:ph type="body" sz="quarter" idx="14"/>
          </p:nvPr>
        </p:nvSpPr>
        <p:spPr>
          <a:xfrm>
            <a:off x="6732241" y="51135"/>
            <a:ext cx="2232248" cy="433387"/>
          </a:xfrm>
        </p:spPr>
        <p:txBody>
          <a:bodyPr/>
          <a:lstStyle/>
          <a:p>
            <a:r>
              <a:rPr lang="zh-CN" altLang="en-US" dirty="0"/>
              <a:t>多神经网络学习</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99</a:t>
            </a:fld>
            <a:endParaRPr lang="en-US" altLang="zh-CN"/>
          </a:p>
        </p:txBody>
      </p:sp>
      <p:pic>
        <p:nvPicPr>
          <p:cNvPr id="40" name="图片 39"/>
          <p:cNvPicPr>
            <a:picLocks noChangeAspect="1"/>
          </p:cNvPicPr>
          <p:nvPr/>
        </p:nvPicPr>
        <p:blipFill>
          <a:blip r:embed="rId2"/>
          <a:stretch>
            <a:fillRect/>
          </a:stretch>
        </p:blipFill>
        <p:spPr>
          <a:xfrm>
            <a:off x="1552902" y="1290940"/>
            <a:ext cx="6309907" cy="2810500"/>
          </a:xfrm>
          <a:prstGeom prst="rect">
            <a:avLst/>
          </a:prstGeom>
        </p:spPr>
      </p:pic>
      <p:sp>
        <p:nvSpPr>
          <p:cNvPr id="41" name="文本框 40"/>
          <p:cNvSpPr txBox="1"/>
          <p:nvPr/>
        </p:nvSpPr>
        <p:spPr>
          <a:xfrm>
            <a:off x="2843808" y="696921"/>
            <a:ext cx="3430747" cy="523220"/>
          </a:xfrm>
          <a:prstGeom prst="rect">
            <a:avLst/>
          </a:prstGeom>
          <a:noFill/>
        </p:spPr>
        <p:txBody>
          <a:bodyPr wrap="none" rtlCol="0">
            <a:spAutoFit/>
          </a:bodyPr>
          <a:lstStyle/>
          <a:p>
            <a:r>
              <a:rPr lang="zh-CN" altLang="en-US" dirty="0"/>
              <a:t>前向多神经网络学习</a:t>
            </a:r>
          </a:p>
        </p:txBody>
      </p:sp>
      <mc:AlternateContent xmlns:mc="http://schemas.openxmlformats.org/markup-compatibility/2006" xmlns:a14="http://schemas.microsoft.com/office/drawing/2010/main">
        <mc:Choice Requires="a14">
          <p:sp>
            <p:nvSpPr>
              <p:cNvPr id="42" name="文本框 41"/>
              <p:cNvSpPr txBox="1"/>
              <p:nvPr/>
            </p:nvSpPr>
            <p:spPr>
              <a:xfrm>
                <a:off x="395536" y="4249396"/>
                <a:ext cx="8136905" cy="2308324"/>
              </a:xfrm>
              <a:prstGeom prst="rect">
                <a:avLst/>
              </a:prstGeom>
              <a:noFill/>
            </p:spPr>
            <p:txBody>
              <a:bodyPr wrap="square" rtlCol="0">
                <a:spAutoFit/>
              </a:bodyPr>
              <a:lstStyle/>
              <a:p>
                <a:pPr marL="108000" indent="0" algn="just">
                  <a:spcBef>
                    <a:spcPts val="4200"/>
                  </a:spcBef>
                  <a:buClr>
                    <a:srgbClr val="3891A7"/>
                  </a:buClr>
                  <a:buNone/>
                </a:pPr>
                <a:r>
                  <a:rPr lang="zh-CN" altLang="en-US" sz="2400" dirty="0">
                    <a:solidFill>
                      <a:prstClr val="black"/>
                    </a:solidFill>
                    <a:latin typeface="隶书" panose="02010509060101010101" pitchFamily="49" charset="-122"/>
                  </a:rPr>
                  <a:t>在神经网络控制器的学习过程中以及控制系统的实时控制过程中，辨识器</a:t>
                </a:r>
                <a14:m>
                  <m:oMath xmlns:m="http://schemas.openxmlformats.org/officeDocument/2006/math">
                    <m:sSub>
                      <m:sSubPr>
                        <m:ctrlPr>
                          <a:rPr lang="en-US" altLang="zh-CN" sz="2400" i="1">
                            <a:solidFill>
                              <a:prstClr val="black"/>
                            </a:solidFill>
                            <a:latin typeface="Cambria Math" panose="02040503050406030204" pitchFamily="18" charset="0"/>
                            <a:ea typeface="宋体" pitchFamily="2" charset="-122"/>
                          </a:rPr>
                        </m:ctrlPr>
                      </m:sSubPr>
                      <m:e>
                        <m:r>
                          <a:rPr lang="en-US" altLang="zh-CN" sz="2400" i="1">
                            <a:solidFill>
                              <a:prstClr val="black"/>
                            </a:solidFill>
                            <a:latin typeface="Cambria Math"/>
                            <a:ea typeface="宋体" pitchFamily="2" charset="-122"/>
                          </a:rPr>
                          <m:t>𝑁</m:t>
                        </m:r>
                      </m:e>
                      <m:sub>
                        <m:r>
                          <a:rPr lang="en-US" altLang="zh-CN" sz="2400" i="1">
                            <a:solidFill>
                              <a:prstClr val="black"/>
                            </a:solidFill>
                            <a:latin typeface="Cambria Math"/>
                            <a:ea typeface="宋体" pitchFamily="2" charset="-122"/>
                          </a:rPr>
                          <m:t>𝑖</m:t>
                        </m:r>
                      </m:sub>
                    </m:sSub>
                  </m:oMath>
                </a14:m>
                <a:r>
                  <a:rPr lang="zh-CN" altLang="en-US" sz="2400" dirty="0">
                    <a:solidFill>
                      <a:prstClr val="black"/>
                    </a:solidFill>
                    <a:latin typeface="隶书" panose="02010509060101010101" pitchFamily="49" charset="-122"/>
                  </a:rPr>
                  <a:t>均可不断学习，以不断提高模型精度。</a:t>
                </a:r>
                <a:endParaRPr lang="en-US" altLang="zh-CN" sz="2400" dirty="0">
                  <a:solidFill>
                    <a:prstClr val="black"/>
                  </a:solidFill>
                  <a:latin typeface="隶书" panose="02010509060101010101" pitchFamily="49" charset="-122"/>
                </a:endParaRPr>
              </a:p>
              <a:p>
                <a:pPr marL="108000" indent="0" algn="just">
                  <a:buClr>
                    <a:srgbClr val="3891A7"/>
                  </a:buClr>
                  <a:buNone/>
                </a:pPr>
                <a:r>
                  <a:rPr lang="zh-CN" altLang="en-US" sz="2400" dirty="0">
                    <a:solidFill>
                      <a:prstClr val="black"/>
                    </a:solidFill>
                    <a:latin typeface="隶书" panose="02010509060101010101" pitchFamily="49" charset="-122"/>
                  </a:rPr>
                  <a:t>利用前向模型实现系统误差信息的反向传播，完成网络控制器的学习。</a:t>
                </a:r>
                <a:endParaRPr lang="en-US" altLang="zh-CN" sz="2400" dirty="0">
                  <a:solidFill>
                    <a:prstClr val="black"/>
                  </a:solidFill>
                  <a:latin typeface="隶书" panose="02010509060101010101" pitchFamily="49" charset="-122"/>
                </a:endParaRPr>
              </a:p>
              <a:p>
                <a:pPr marL="108000" indent="0" algn="just">
                  <a:buClr>
                    <a:srgbClr val="3891A7"/>
                  </a:buClr>
                  <a:buNone/>
                </a:pPr>
                <a14:m>
                  <m:oMath xmlns:m="http://schemas.openxmlformats.org/officeDocument/2006/math">
                    <m:sSub>
                      <m:sSubPr>
                        <m:ctrlPr>
                          <a:rPr lang="en-US" altLang="zh-CN" sz="2400" i="1">
                            <a:solidFill>
                              <a:prstClr val="black"/>
                            </a:solidFill>
                            <a:latin typeface="Cambria Math" panose="02040503050406030204" pitchFamily="18" charset="0"/>
                            <a:ea typeface="宋体" pitchFamily="2" charset="-122"/>
                          </a:rPr>
                        </m:ctrlPr>
                      </m:sSubPr>
                      <m:e>
                        <m:r>
                          <a:rPr lang="en-US" altLang="zh-CN" sz="2400" i="1">
                            <a:solidFill>
                              <a:prstClr val="black"/>
                            </a:solidFill>
                            <a:latin typeface="Cambria Math"/>
                            <a:ea typeface="宋体" pitchFamily="2" charset="-122"/>
                          </a:rPr>
                          <m:t>𝑁</m:t>
                        </m:r>
                      </m:e>
                      <m:sub>
                        <m:r>
                          <a:rPr lang="en-US" altLang="zh-CN" sz="2400" i="1">
                            <a:solidFill>
                              <a:prstClr val="black"/>
                            </a:solidFill>
                            <a:latin typeface="Cambria Math"/>
                            <a:ea typeface="宋体" pitchFamily="2" charset="-122"/>
                          </a:rPr>
                          <m:t>𝑖</m:t>
                        </m:r>
                      </m:sub>
                    </m:sSub>
                  </m:oMath>
                </a14:m>
                <a:r>
                  <a:rPr lang="zh-CN" altLang="en-US" sz="2400" dirty="0">
                    <a:solidFill>
                      <a:prstClr val="black"/>
                    </a:solidFill>
                    <a:latin typeface="隶书" panose="02010509060101010101" pitchFamily="49" charset="-122"/>
                  </a:rPr>
                  <a:t>的精度影响</a:t>
                </a:r>
                <a14:m>
                  <m:oMath xmlns:m="http://schemas.openxmlformats.org/officeDocument/2006/math">
                    <m:sSub>
                      <m:sSubPr>
                        <m:ctrlPr>
                          <a:rPr lang="en-US" altLang="zh-CN" sz="2400" i="1">
                            <a:solidFill>
                              <a:prstClr val="black"/>
                            </a:solidFill>
                            <a:latin typeface="Cambria Math" panose="02040503050406030204" pitchFamily="18" charset="0"/>
                            <a:ea typeface="宋体" pitchFamily="2" charset="-122"/>
                          </a:rPr>
                        </m:ctrlPr>
                      </m:sSubPr>
                      <m:e>
                        <m:r>
                          <a:rPr lang="en-US" altLang="zh-CN" sz="2400" i="1">
                            <a:solidFill>
                              <a:prstClr val="black"/>
                            </a:solidFill>
                            <a:latin typeface="Cambria Math"/>
                            <a:ea typeface="宋体" pitchFamily="2" charset="-122"/>
                          </a:rPr>
                          <m:t>𝑁</m:t>
                        </m:r>
                      </m:e>
                      <m:sub>
                        <m:r>
                          <a:rPr lang="en-US" altLang="zh-CN" sz="2400" i="1">
                            <a:solidFill>
                              <a:prstClr val="black"/>
                            </a:solidFill>
                            <a:latin typeface="Cambria Math"/>
                            <a:ea typeface="宋体" pitchFamily="2" charset="-122"/>
                          </a:rPr>
                          <m:t>𝑐</m:t>
                        </m:r>
                      </m:sub>
                    </m:sSub>
                  </m:oMath>
                </a14:m>
                <a:r>
                  <a:rPr lang="zh-CN" altLang="en-US" sz="2400" dirty="0">
                    <a:solidFill>
                      <a:prstClr val="black"/>
                    </a:solidFill>
                    <a:latin typeface="隶书" panose="02010509060101010101" pitchFamily="49" charset="-122"/>
                  </a:rPr>
                  <a:t>的控制性能；</a:t>
                </a:r>
                <a14:m>
                  <m:oMath xmlns:m="http://schemas.openxmlformats.org/officeDocument/2006/math">
                    <m:sSub>
                      <m:sSubPr>
                        <m:ctrlPr>
                          <a:rPr lang="en-US" altLang="zh-CN" sz="2400" i="1">
                            <a:solidFill>
                              <a:prstClr val="black"/>
                            </a:solidFill>
                            <a:latin typeface="Cambria Math" panose="02040503050406030204" pitchFamily="18" charset="0"/>
                            <a:ea typeface="宋体" pitchFamily="2" charset="-122"/>
                          </a:rPr>
                        </m:ctrlPr>
                      </m:sSubPr>
                      <m:e>
                        <m:r>
                          <a:rPr lang="en-US" altLang="zh-CN" sz="2400" i="1">
                            <a:solidFill>
                              <a:prstClr val="black"/>
                            </a:solidFill>
                            <a:latin typeface="Cambria Math"/>
                            <a:ea typeface="宋体" pitchFamily="2" charset="-122"/>
                          </a:rPr>
                          <m:t>𝑁</m:t>
                        </m:r>
                      </m:e>
                      <m:sub>
                        <m:r>
                          <a:rPr lang="en-US" altLang="zh-CN" sz="2400" i="1">
                            <a:solidFill>
                              <a:prstClr val="black"/>
                            </a:solidFill>
                            <a:latin typeface="Cambria Math"/>
                            <a:ea typeface="宋体" pitchFamily="2" charset="-122"/>
                          </a:rPr>
                          <m:t>𝑐</m:t>
                        </m:r>
                      </m:sub>
                    </m:sSub>
                  </m:oMath>
                </a14:m>
                <a:r>
                  <a:rPr lang="zh-CN" altLang="en-US" sz="2400" dirty="0">
                    <a:solidFill>
                      <a:prstClr val="black"/>
                    </a:solidFill>
                    <a:latin typeface="隶书" panose="02010509060101010101" pitchFamily="49" charset="-122"/>
                  </a:rPr>
                  <a:t>学习过程的收敛性和收敛速度有待深入研究。</a:t>
                </a:r>
                <a:endParaRPr lang="zh-CN" altLang="en-US" dirty="0"/>
              </a:p>
            </p:txBody>
          </p:sp>
        </mc:Choice>
        <mc:Fallback xmlns="">
          <p:sp>
            <p:nvSpPr>
              <p:cNvPr id="42" name="文本框 41"/>
              <p:cNvSpPr txBox="1">
                <a:spLocks noRot="1" noChangeAspect="1" noMove="1" noResize="1" noEditPoints="1" noAdjustHandles="1" noChangeArrowheads="1" noChangeShapeType="1" noTextEdit="1"/>
              </p:cNvSpPr>
              <p:nvPr/>
            </p:nvSpPr>
            <p:spPr>
              <a:xfrm>
                <a:off x="395536" y="4249396"/>
                <a:ext cx="8136905" cy="2308324"/>
              </a:xfrm>
              <a:prstGeom prst="rect">
                <a:avLst/>
              </a:prstGeom>
              <a:blipFill>
                <a:blip r:embed="rId3"/>
                <a:stretch>
                  <a:fillRect t="-2111" r="-1124" b="-42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999651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5052</TotalTime>
  <Words>10839</Words>
  <Application>Microsoft Office PowerPoint</Application>
  <PresentationFormat>全屏显示(4:3)</PresentationFormat>
  <Paragraphs>1444</Paragraphs>
  <Slides>146</Slides>
  <Notes>56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146</vt:i4>
      </vt:variant>
    </vt:vector>
  </HeadingPairs>
  <TitlesOfParts>
    <vt:vector size="160" baseType="lpstr">
      <vt:lpstr>Inherited</vt:lpstr>
      <vt:lpstr>LinLibertineTB</vt:lpstr>
      <vt:lpstr>仿宋</vt:lpstr>
      <vt:lpstr>黑体</vt:lpstr>
      <vt:lpstr>隶书</vt:lpstr>
      <vt:lpstr>宋体</vt:lpstr>
      <vt:lpstr>微软雅黑</vt:lpstr>
      <vt:lpstr>Arial</vt:lpstr>
      <vt:lpstr>Calibri</vt:lpstr>
      <vt:lpstr>Cambria Math</vt:lpstr>
      <vt:lpstr>Times New Roman</vt:lpstr>
      <vt:lpstr>Verdana</vt:lpstr>
      <vt:lpstr>Wingdings</vt:lpstr>
      <vt:lpstr>Office 主题​​</vt:lpstr>
      <vt:lpstr>机器人智能控制</vt:lpstr>
      <vt:lpstr>神经网络控制</vt:lpstr>
      <vt:lpstr>本讲的主要内容</vt:lpstr>
      <vt:lpstr>本讲的主要内容</vt:lpstr>
      <vt:lpstr>人工神经网络</vt:lpstr>
      <vt:lpstr>人工神经元模型</vt:lpstr>
      <vt:lpstr>人工神经网络</vt:lpstr>
      <vt:lpstr>人工神经元模型</vt:lpstr>
      <vt:lpstr>人工神经元模型</vt:lpstr>
      <vt:lpstr>人工神经元模型</vt:lpstr>
      <vt:lpstr>人工神经元模型</vt:lpstr>
      <vt:lpstr>主要人工神经网络</vt:lpstr>
      <vt:lpstr>单层感知网络</vt:lpstr>
      <vt:lpstr>多层感知网络</vt:lpstr>
      <vt:lpstr>径向基网络</vt:lpstr>
      <vt:lpstr>自组织映射网络</vt:lpstr>
      <vt:lpstr>波尔茨曼机</vt:lpstr>
      <vt:lpstr>递归神经网络</vt:lpstr>
      <vt:lpstr>霍普菲尔德网络</vt:lpstr>
      <vt:lpstr>人工神经网络学习法则</vt:lpstr>
      <vt:lpstr>人工神经网络学习法则</vt:lpstr>
      <vt:lpstr>人工神经网络学习法则</vt:lpstr>
      <vt:lpstr>人工神经网络学习法则</vt:lpstr>
      <vt:lpstr>人工神经网络学习法则</vt:lpstr>
      <vt:lpstr>人工神经网络学习法则</vt:lpstr>
      <vt:lpstr>人工神经网络学习法则</vt:lpstr>
      <vt:lpstr>人工神经网络学习法则</vt:lpstr>
      <vt:lpstr>人工神经网络学习法则</vt:lpstr>
      <vt:lpstr>人工神经网络学习法则</vt:lpstr>
      <vt:lpstr>人工神经网络学习法则</vt:lpstr>
      <vt:lpstr>人工神经网络学习法则</vt:lpstr>
      <vt:lpstr>人工神经网络学习法则</vt:lpstr>
      <vt:lpstr>人工神经网络学习法则</vt:lpstr>
      <vt:lpstr>人工神经网络学习法则</vt:lpstr>
      <vt:lpstr>通用逼近定理(universal approximation theorem) </vt:lpstr>
      <vt:lpstr>人工神经网络训练和泛化</vt:lpstr>
      <vt:lpstr>人工神经网络</vt:lpstr>
      <vt:lpstr>本讲的主要内容</vt:lpstr>
      <vt:lpstr>经典和现代控制理论</vt:lpstr>
      <vt:lpstr>智能控制</vt:lpstr>
      <vt:lpstr>PowerPoint 演示文稿</vt:lpstr>
      <vt:lpstr>神经网络控制 </vt:lpstr>
      <vt:lpstr>神经网络控制 </vt:lpstr>
      <vt:lpstr>神经网络控制 </vt:lpstr>
      <vt:lpstr>神经网络控制 </vt:lpstr>
      <vt:lpstr>本讲的主要内容</vt:lpstr>
      <vt:lpstr>神经网络建模（辨识）</vt:lpstr>
      <vt:lpstr>神经网络建模（辨识）</vt:lpstr>
      <vt:lpstr>正模型辨识</vt:lpstr>
      <vt:lpstr>逆模型辨识</vt:lpstr>
      <vt:lpstr>正逆模型</vt:lpstr>
      <vt:lpstr>正逆模型</vt:lpstr>
      <vt:lpstr>正逆模型</vt:lpstr>
      <vt:lpstr>辨识工作模式</vt:lpstr>
      <vt:lpstr>神经网络辨识特点</vt:lpstr>
      <vt:lpstr>辨识网络选择</vt:lpstr>
      <vt:lpstr>辨识网络选择</vt:lpstr>
      <vt:lpstr>静态网络辨识</vt:lpstr>
      <vt:lpstr>静态网络辨识</vt:lpstr>
      <vt:lpstr>静态网络辨识—学习算法</vt:lpstr>
      <vt:lpstr>静态网络辨识—时间序列模型</vt:lpstr>
      <vt:lpstr>静态网络辨识</vt:lpstr>
      <vt:lpstr>静态网络辨识</vt:lpstr>
      <vt:lpstr>PowerPoint 演示文稿</vt:lpstr>
      <vt:lpstr>PowerPoint 演示文稿</vt:lpstr>
      <vt:lpstr>PowerPoint 演示文稿</vt:lpstr>
      <vt:lpstr>PowerPoint 演示文稿</vt:lpstr>
      <vt:lpstr>PowerPoint 演示文稿</vt:lpstr>
      <vt:lpstr>静态网络辨识</vt:lpstr>
      <vt:lpstr>PowerPoint 演示文稿</vt:lpstr>
      <vt:lpstr>PowerPoint 演示文稿</vt:lpstr>
      <vt:lpstr>PowerPoint 演示文稿</vt:lpstr>
      <vt:lpstr>动态网络辨识</vt:lpstr>
      <vt:lpstr>基本Elman动态递归网络</vt:lpstr>
      <vt:lpstr>基本Elman动态递归网络</vt:lpstr>
      <vt:lpstr>基本Elman动态递归网络</vt:lpstr>
      <vt:lpstr>修改的Elman网络</vt:lpstr>
      <vt:lpstr>修改的Elman网络</vt:lpstr>
      <vt:lpstr>基本Elman动态递归网络</vt:lpstr>
      <vt:lpstr>通用模型辨识</vt:lpstr>
      <vt:lpstr>通用模型辨识</vt:lpstr>
      <vt:lpstr>通用模型辨识</vt:lpstr>
      <vt:lpstr>通用模型辨识</vt:lpstr>
      <vt:lpstr>通用模型辨识</vt:lpstr>
      <vt:lpstr>通用模型辨识</vt:lpstr>
      <vt:lpstr>通用模型辨识</vt:lpstr>
      <vt:lpstr>通用模型辨识</vt:lpstr>
      <vt:lpstr>PowerPoint 演示文稿</vt:lpstr>
      <vt:lpstr>PowerPoint 演示文稿</vt:lpstr>
      <vt:lpstr>PowerPoint 演示文稿</vt:lpstr>
      <vt:lpstr>本讲的主要内容</vt:lpstr>
      <vt:lpstr>典型的神经网络控制结构</vt:lpstr>
      <vt:lpstr>神经网络控制的学习机制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神经网络监督控制</vt:lpstr>
      <vt:lpstr>神经网络监督控制</vt:lpstr>
      <vt:lpstr>神经网络直接逆控制</vt:lpstr>
      <vt:lpstr>PowerPoint 演示文稿</vt:lpstr>
      <vt:lpstr>神经网络直接逆控制</vt:lpstr>
      <vt:lpstr>神经网络自适应控制</vt:lpstr>
      <vt:lpstr>神经网络自适应控制</vt:lpstr>
      <vt:lpstr>神经网络自适应控制</vt:lpstr>
      <vt:lpstr>神经网络自适应控制</vt:lpstr>
      <vt:lpstr>PowerPoint 演示文稿</vt:lpstr>
      <vt:lpstr>神经网络内模控制</vt:lpstr>
      <vt:lpstr>神经网络预测控制</vt:lpstr>
      <vt:lpstr>神经网络预测控制</vt:lpstr>
      <vt:lpstr>神经网络预测控制</vt:lpstr>
      <vt:lpstr>神经网络预测控制</vt:lpstr>
      <vt:lpstr>神经网络预测控制</vt:lpstr>
      <vt:lpstr>神经网络自适应评价控制</vt:lpstr>
      <vt:lpstr>PowerPoint 演示文稿</vt:lpstr>
      <vt:lpstr>神经网络混合控制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发展历史</vt:lpstr>
      <vt:lpstr>早期发展历史</vt:lpstr>
      <vt:lpstr>早期发展历史</vt:lpstr>
      <vt:lpstr>早期发展历史</vt:lpstr>
      <vt:lpstr>早期发展历史</vt:lpstr>
      <vt:lpstr>神经网络控制局限</vt:lpstr>
      <vt:lpstr>参考书目</vt:lpstr>
      <vt:lpstr>思考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Laudon</dc:creator>
  <cp:lastModifiedBy>ruyi</cp:lastModifiedBy>
  <cp:revision>459</cp:revision>
  <dcterms:created xsi:type="dcterms:W3CDTF">1601-01-01T00:00:00Z</dcterms:created>
  <dcterms:modified xsi:type="dcterms:W3CDTF">2020-10-28T00:03:55Z</dcterms:modified>
</cp:coreProperties>
</file>